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EE7612"/>
    <a:srgbClr val="FF7401"/>
    <a:srgbClr val="F9B32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0" y="13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570715163"/>
              </p:ext>
            </p:extLst>
          </p:nvPr>
        </p:nvGraphicFramePr>
        <p:xfrm>
          <a:off x="307975" y="2588895"/>
          <a:ext cx="4465638" cy="242316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136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16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25122" y="2210345"/>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266700" algn="just"/>
            <a:r>
              <a:rPr lang="ru-RU" sz="1200" dirty="0" smtClean="0">
                <a:solidFill>
                  <a:schemeClr val="tx1"/>
                </a:solidFill>
                <a:latin typeface="Times New Roman" panose="02020603050405020304" pitchFamily="18" charset="0"/>
                <a:cs typeface="Times New Roman" panose="02020603050405020304" pitchFamily="18" charset="0"/>
              </a:rPr>
              <a:t>17</a:t>
            </a:r>
            <a:r>
              <a:rPr lang="ru-RU" sz="1200" dirty="0">
                <a:solidFill>
                  <a:schemeClr val="tx1"/>
                </a:solidFill>
                <a:latin typeface="Times New Roman" panose="02020603050405020304" pitchFamily="18" charset="0"/>
                <a:cs typeface="Times New Roman" panose="02020603050405020304" pitchFamily="18" charset="0"/>
              </a:rPr>
              <a:t>, 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18 </a:t>
            </a:r>
            <a:r>
              <a:rPr lang="ru-RU" sz="1200" dirty="0" err="1">
                <a:solidFill>
                  <a:schemeClr val="tx1"/>
                </a:solidFill>
                <a:latin typeface="Times New Roman" panose="02020603050405020304" pitchFamily="18" charset="0"/>
                <a:cs typeface="Times New Roman" panose="02020603050405020304" pitchFamily="18" charset="0"/>
              </a:rPr>
              <a:t>мамырына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360894614"/>
              </p:ext>
            </p:extLst>
          </p:nvPr>
        </p:nvGraphicFramePr>
        <p:xfrm>
          <a:off x="5067480" y="411474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94375">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Ластаушы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ас76у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1517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80790">
                <a:tc>
                  <a:txBody>
                    <a:bodyPr/>
                    <a:lstStyle/>
                    <a:p>
                      <a:r>
                        <a:rPr lang="kk-KZ" sz="1000" dirty="0" smtClean="0">
                          <a:latin typeface="Times New Roman" panose="02020603050405020304" pitchFamily="18" charset="0"/>
                          <a:cs typeface="Times New Roman" panose="02020603050405020304" pitchFamily="18" charset="0"/>
                        </a:rPr>
                        <a:t>Күкірт сутегі</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kk-KZ" sz="1000" dirty="0" smtClean="0">
                          <a:latin typeface="Times New Roman" panose="02020603050405020304" pitchFamily="18" charset="0"/>
                          <a:cs typeface="Times New Roman" panose="02020603050405020304" pitchFamily="18" charset="0"/>
                        </a:rPr>
                        <a:t>Аммиак</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16 </a:t>
            </a:r>
            <a:r>
              <a:rPr lang="ru-RU" altLang="ru-RU" sz="1200" b="1" dirty="0" err="1" smtClean="0">
                <a:latin typeface="Times New Roman" panose="02020603050405020304" pitchFamily="18" charset="0"/>
                <a:cs typeface="Times New Roman" panose="02020603050405020304" pitchFamily="18" charset="0"/>
              </a:rPr>
              <a:t>мамыр</a:t>
            </a:r>
            <a:endParaRPr lang="zh-CN" altLang="x-none"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21474" y="114301"/>
            <a:ext cx="4874222" cy="212365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Ақтау қаласы бойынша </a:t>
            </a:r>
            <a:endParaRPr lang="kk-KZ" altLang="ru-RU" sz="1200" b="1" dirty="0" smtClean="0">
              <a:latin typeface="Times New Roman" panose="02020603050405020304" pitchFamily="18" charset="0"/>
              <a:cs typeface="Times New Roman" panose="02020603050405020304" pitchFamily="18" charset="0"/>
            </a:endParaRPr>
          </a:p>
          <a:p>
            <a:pPr lvl="0" algn="ctr"/>
            <a:r>
              <a:rPr lang="kk-KZ" altLang="ru-RU" sz="1200" b="1" dirty="0" smtClean="0">
                <a:latin typeface="Times New Roman" panose="02020603050405020304" pitchFamily="18" charset="0"/>
                <a:cs typeface="Times New Roman" panose="02020603050405020304" pitchFamily="18" charset="0"/>
              </a:rPr>
              <a:t>17 </a:t>
            </a:r>
            <a:r>
              <a:rPr lang="kk-KZ" altLang="ru-RU" sz="1200" b="1" dirty="0">
                <a:latin typeface="Times New Roman" panose="02020603050405020304" pitchFamily="18" charset="0"/>
                <a:cs typeface="Times New Roman" panose="02020603050405020304" pitchFamily="18" charset="0"/>
              </a:rPr>
              <a:t>мамырға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smtClean="0">
                <a:solidFill>
                  <a:srgbClr val="000000"/>
                </a:solidFill>
                <a:latin typeface="Times New Roman" panose="02020603050405020304" pitchFamily="18" charset="0"/>
                <a:cs typeface="Times New Roman" panose="02020603050405020304" pitchFamily="18" charset="0"/>
              </a:rPr>
              <a:t>ж. </a:t>
            </a:r>
            <a:r>
              <a:rPr lang="ru-RU" altLang="ru-RU" sz="1200" b="1" dirty="0">
                <a:solidFill>
                  <a:srgbClr val="000000"/>
                </a:solidFill>
                <a:latin typeface="Times New Roman" panose="02020603050405020304" pitchFamily="18" charset="0"/>
                <a:cs typeface="Times New Roman" panose="02020603050405020304" pitchFamily="18" charset="0"/>
              </a:rPr>
              <a:t>16 </a:t>
            </a:r>
            <a:r>
              <a:rPr lang="ru-RU" altLang="ru-RU" sz="1200" b="1" dirty="0" err="1">
                <a:solidFill>
                  <a:srgbClr val="000000"/>
                </a:solidFill>
                <a:latin typeface="Times New Roman" panose="02020603050405020304" pitchFamily="18" charset="0"/>
                <a:cs typeface="Times New Roman" panose="02020603050405020304" pitchFamily="18" charset="0"/>
              </a:rPr>
              <a:t>мамыр</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20-дан 17 </a:t>
            </a:r>
            <a:r>
              <a:rPr lang="ru-RU" altLang="ru-RU" sz="1200" b="1" dirty="0" err="1">
                <a:solidFill>
                  <a:srgbClr val="000000"/>
                </a:solidFill>
                <a:latin typeface="Times New Roman" panose="02020603050405020304" pitchFamily="18" charset="0"/>
                <a:cs typeface="Times New Roman" panose="02020603050405020304" pitchFamily="18" charset="0"/>
              </a:rPr>
              <a:t>мамыр</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20-ға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200" dirty="0">
                <a:solidFill>
                  <a:prstClr val="black"/>
                </a:solidFill>
                <a:latin typeface="Times New Roman" pitchFamily="18" charset="0"/>
                <a:cs typeface="Times New Roman" pitchFamily="18" charset="0"/>
              </a:rPr>
              <a:t>          Көшпелі бұлтты, түнде және таңертең жаңбыр, найзағай. Жел</a:t>
            </a:r>
            <a:r>
              <a:rPr lang="en-US"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солтүстік-батыстан, күші 9-14, түнде екпіні 15-18 м/с. Ауа температурасы түнде 11-13, күндіз 20-22 жылы.</a:t>
            </a:r>
          </a:p>
          <a:p>
            <a:pPr lvl="0" algn="just"/>
            <a:endParaRPr lang="ru-RU" sz="1200" dirty="0">
              <a:solidFill>
                <a:srgbClr val="000000"/>
              </a:solidFill>
              <a:latin typeface="Times New Roman" panose="02020603050405020304" pitchFamily="18" charset="0"/>
            </a:endParaRPr>
          </a:p>
          <a:p>
            <a:pPr lvl="0" algn="ctr"/>
            <a:r>
              <a:rPr lang="kk-KZ" sz="1200" b="1" dirty="0">
                <a:solidFill>
                  <a:srgbClr val="000000"/>
                </a:solidFill>
                <a:latin typeface="Times New Roman" panose="02020603050405020304" pitchFamily="18" charset="0"/>
                <a:cs typeface="Times New Roman" panose="02020603050405020304" pitchFamily="18" charset="0"/>
              </a:rPr>
              <a:t>18 мамырға</a:t>
            </a:r>
            <a:endParaRPr lang="ru-RU" sz="1200" b="1" dirty="0">
              <a:solidFill>
                <a:srgbClr val="000000"/>
              </a:solidFill>
              <a:latin typeface="Times New Roman" panose="02020603050405020304" pitchFamily="18" charset="0"/>
              <a:cs typeface="Times New Roman" panose="02020603050405020304" pitchFamily="18" charset="0"/>
            </a:endParaRPr>
          </a:p>
          <a:p>
            <a:pPr lvl="0" algn="ctr"/>
            <a:r>
              <a:rPr lang="ru-RU" sz="1200" b="1" dirty="0">
                <a:solidFill>
                  <a:srgbClr val="000000"/>
                </a:solidFill>
                <a:latin typeface="Times New Roman" panose="02020603050405020304" pitchFamily="18" charset="0"/>
                <a:cs typeface="Times New Roman" panose="02020603050405020304" pitchFamily="18" charset="0"/>
              </a:rPr>
              <a:t>2022 ж. 17 </a:t>
            </a:r>
            <a:r>
              <a:rPr lang="ru-RU" sz="1200" b="1" dirty="0" err="1">
                <a:solidFill>
                  <a:srgbClr val="000000"/>
                </a:solidFill>
                <a:latin typeface="Times New Roman" panose="02020603050405020304" pitchFamily="18" charset="0"/>
                <a:cs typeface="Times New Roman" panose="02020603050405020304" pitchFamily="18" charset="0"/>
              </a:rPr>
              <a:t>мамыр</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20-дан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18 </a:t>
            </a:r>
            <a:r>
              <a:rPr lang="ru-RU" sz="1200" b="1" dirty="0" err="1">
                <a:solidFill>
                  <a:srgbClr val="000000"/>
                </a:solidFill>
                <a:latin typeface="Times New Roman" panose="02020603050405020304" pitchFamily="18" charset="0"/>
                <a:cs typeface="Times New Roman" panose="02020603050405020304" pitchFamily="18" charset="0"/>
              </a:rPr>
              <a:t>мамыр</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08-ге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kk-KZ" sz="1200" dirty="0">
              <a:solidFill>
                <a:srgbClr val="000000"/>
              </a:solidFill>
              <a:latin typeface="Times New Roman" panose="02020603050405020304" pitchFamily="18" charset="0"/>
              <a:cs typeface="Times New Roman" panose="02020603050405020304" pitchFamily="18" charset="0"/>
              <a:sym typeface="+mn-ea"/>
            </a:endParaRPr>
          </a:p>
          <a:p>
            <a:pPr lvl="0" algn="just"/>
            <a:r>
              <a:rPr lang="ru-RU" sz="1200" dirty="0">
                <a:solidFill>
                  <a:prstClr val="black"/>
                </a:solidFill>
                <a:latin typeface="Times New Roman" pitchFamily="18" charset="0"/>
                <a:cs typeface="Times New Roman" pitchFamily="18" charset="0"/>
                <a:sym typeface="+mn-ea"/>
              </a:rPr>
              <a:t>           </a:t>
            </a:r>
            <a:r>
              <a:rPr lang="ru-RU" sz="1200" dirty="0" err="1">
                <a:solidFill>
                  <a:prstClr val="black"/>
                </a:solidFill>
                <a:latin typeface="Times New Roman" pitchFamily="18" charset="0"/>
                <a:cs typeface="Times New Roman" pitchFamily="18" charset="0"/>
                <a:sym typeface="+mn-ea"/>
              </a:rPr>
              <a:t>Көшпелі</a:t>
            </a:r>
            <a:r>
              <a:rPr lang="ru-RU" sz="1200" dirty="0">
                <a:solidFill>
                  <a:prstClr val="black"/>
                </a:solidFill>
                <a:latin typeface="Times New Roman" pitchFamily="18" charset="0"/>
                <a:cs typeface="Times New Roman" pitchFamily="18" charset="0"/>
                <a:sym typeface="+mn-ea"/>
              </a:rPr>
              <a:t> </a:t>
            </a:r>
            <a:r>
              <a:rPr lang="ru-RU" sz="1200" dirty="0" err="1">
                <a:solidFill>
                  <a:prstClr val="black"/>
                </a:solidFill>
                <a:latin typeface="Times New Roman" pitchFamily="18" charset="0"/>
                <a:cs typeface="Times New Roman" pitchFamily="18" charset="0"/>
                <a:sym typeface="+mn-ea"/>
              </a:rPr>
              <a:t>бұлтты</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жауын-шашынсыз</a:t>
            </a:r>
            <a:r>
              <a:rPr lang="kk-KZ" sz="1200" dirty="0">
                <a:solidFill>
                  <a:srgbClr val="000000"/>
                </a:solidFill>
                <a:latin typeface="Times New Roman" panose="02020603050405020304" pitchFamily="18" charset="0"/>
                <a:cs typeface="Times New Roman" panose="02020603050405020304" pitchFamily="18" charset="0"/>
                <a:sym typeface="+mn-ea"/>
              </a:rPr>
              <a:t>. Жел солтүстік-батыстан</a:t>
            </a:r>
            <a:r>
              <a:rPr lang="ru-RU" sz="1200" dirty="0">
                <a:solidFill>
                  <a:prstClr val="black"/>
                </a:solidFill>
                <a:latin typeface="Times New Roman" pitchFamily="18" charset="0"/>
                <a:cs typeface="Times New Roman" pitchFamily="18" charset="0"/>
              </a:rPr>
              <a:t>,</a:t>
            </a:r>
            <a:r>
              <a:rPr lang="kk-KZ" sz="1200" dirty="0">
                <a:solidFill>
                  <a:prstClr val="black"/>
                </a:solidFill>
                <a:latin typeface="Times New Roman" pitchFamily="18" charset="0"/>
                <a:cs typeface="Times New Roman" pitchFamily="18" charset="0"/>
              </a:rPr>
              <a:t> күші 9-14 </a:t>
            </a:r>
            <a:r>
              <a:rPr lang="ru-RU"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en-US" sz="1200" dirty="0">
                <a:solidFill>
                  <a:prstClr val="black"/>
                </a:solidFill>
                <a:latin typeface="Times New Roman" pitchFamily="18" charset="0"/>
                <a:cs typeface="Times New Roman" pitchFamily="18" charset="0"/>
              </a:rPr>
              <a:t>1</a:t>
            </a:r>
            <a:r>
              <a:rPr lang="kk-KZ" sz="1200" dirty="0">
                <a:solidFill>
                  <a:prstClr val="black"/>
                </a:solidFill>
                <a:latin typeface="Times New Roman" pitchFamily="18" charset="0"/>
                <a:cs typeface="Times New Roman" pitchFamily="18" charset="0"/>
              </a:rPr>
              <a:t>2-14</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a:t>
            </a:r>
            <a:endParaRPr lang="ru-RU" sz="1200" dirty="0">
              <a:solidFill>
                <a:prstClr val="black"/>
              </a:solidFill>
              <a:latin typeface="Times New Roman" pitchFamily="18" charset="0"/>
              <a:cs typeface="Times New Roman" pitchFamily="18" charset="0"/>
            </a:endParaRPr>
          </a:p>
        </p:txBody>
      </p:sp>
      <p:sp>
        <p:nvSpPr>
          <p:cNvPr id="15" name="TextBox 13"/>
          <p:cNvSpPr txBox="1"/>
          <p:nvPr/>
        </p:nvSpPr>
        <p:spPr>
          <a:xfrm>
            <a:off x="5027502" y="327471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 10 </a:t>
            </a:r>
            <a:r>
              <a:rPr lang="ru-RU" sz="1200" dirty="0" err="1" smtClean="0">
                <a:latin typeface="Times New Roman" panose="02020603050405020304" pitchFamily="18" charset="0"/>
                <a:cs typeface="Times New Roman" panose="02020603050405020304" pitchFamily="18" charset="0"/>
              </a:rPr>
              <a:t>учаскесі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08788" y="4386751"/>
            <a:ext cx="4648915" cy="1780911"/>
            <a:chOff x="173620" y="3799939"/>
            <a:chExt cx="464891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173620" y="4077010"/>
              <a:ext cx="285366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19"/>
          <p:cNvSpPr>
            <a:spLocks noChangeArrowheads="1"/>
          </p:cNvSpPr>
          <p:nvPr/>
        </p:nvSpPr>
        <p:spPr bwMode="auto">
          <a:xfrm>
            <a:off x="317500" y="801688"/>
            <a:ext cx="4953000"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spcAft>
                <a:spcPts val="800"/>
              </a:spcAft>
              <a:buFontTx/>
              <a:buNone/>
            </a:pPr>
            <a:r>
              <a:rPr lang="kk-KZ" sz="120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20247</TotalTime>
  <Words>596</Words>
  <Application>Microsoft Office PowerPoint</Application>
  <PresentationFormat>Лист A4 (210x297 мм)</PresentationFormat>
  <Paragraphs>107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2201</cp:revision>
  <cp:lastPrinted>2021-07-01T07:38:07Z</cp:lastPrinted>
  <dcterms:created xsi:type="dcterms:W3CDTF">2018-03-27T06:03:00Z</dcterms:created>
  <dcterms:modified xsi:type="dcterms:W3CDTF">2022-05-16T07:55:39Z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