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0"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61174224"/>
              </p:ext>
            </p:extLst>
          </p:nvPr>
        </p:nvGraphicFramePr>
        <p:xfrm>
          <a:off x="307975" y="2588895"/>
          <a:ext cx="4465638" cy="235227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№12</a:t>
                      </a:r>
                      <a:r>
                        <a:rPr lang="en-US" altLang="x-none" sz="1600" b="1" i="1" dirty="0" smtClean="0">
                          <a:solidFill>
                            <a:srgbClr val="002060"/>
                          </a:solidFill>
                          <a:latin typeface="Times New Roman" panose="02020603050405020304" pitchFamily="18" charset="0"/>
                          <a:cs typeface="Times New Roman" panose="02020603050405020304" pitchFamily="18" charset="0"/>
                        </a:rPr>
                        <a:t>6</a:t>
                      </a:r>
                      <a:r>
                        <a:rPr lang="kk-KZ" altLang="x-none" sz="1600" b="1" i="1" dirty="0" smtClean="0">
                          <a:solidFill>
                            <a:srgbClr val="002060"/>
                          </a:solidFill>
                          <a:latin typeface="Times New Roman" panose="02020603050405020304" pitchFamily="18" charset="0"/>
                          <a:cs typeface="Times New Roman" panose="02020603050405020304" pitchFamily="18" charset="0"/>
                        </a:rPr>
                        <a:t>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200" b="1" i="1" dirty="0" smtClean="0">
                          <a:solidFill>
                            <a:srgbClr val="002060"/>
                          </a:solidFill>
                          <a:latin typeface="Times New Roman" panose="02020603050405020304" pitchFamily="18" charset="0"/>
                          <a:cs typeface="Times New Roman" panose="02020603050405020304" pitchFamily="18" charset="0"/>
                        </a:rPr>
                        <a:t>Талдықорған қаласы</a:t>
                      </a: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72465" y="6440248"/>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2465" y="3642702"/>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Талдықорған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499415808"/>
              </p:ext>
            </p:extLst>
          </p:nvPr>
        </p:nvGraphicFramePr>
        <p:xfrm>
          <a:off x="5013543" y="4121804"/>
          <a:ext cx="4691064" cy="228600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315308">
                <a:tc>
                  <a:txBody>
                    <a:bodyPr/>
                    <a:lstStyle/>
                    <a:p>
                      <a:pPr algn="ctr"/>
                      <a:r>
                        <a:rPr lang="ru-RU" sz="800" dirty="0" err="1" smtClean="0">
                          <a:solidFill>
                            <a:schemeClr val="tx1"/>
                          </a:solidFill>
                          <a:latin typeface="Times New Roman" panose="02020603050405020304" pitchFamily="18" charset="0"/>
                          <a:cs typeface="Times New Roman" panose="02020603050405020304" pitchFamily="18" charset="0"/>
                        </a:rPr>
                        <a:t>Ластаушы</a:t>
                      </a:r>
                      <a:endParaRPr lang="ru-RU" sz="8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800" dirty="0" smtClean="0">
                          <a:solidFill>
                            <a:schemeClr val="tx1"/>
                          </a:solidFill>
                          <a:latin typeface="Times New Roman" panose="02020603050405020304" pitchFamily="18" charset="0"/>
                          <a:cs typeface="Times New Roman" panose="02020603050405020304" pitchFamily="18" charset="0"/>
                        </a:rPr>
                        <a:t>Факт </a:t>
                      </a:r>
                      <a:r>
                        <a:rPr lang="ru-RU" sz="8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800" dirty="0" smtClean="0">
                          <a:solidFill>
                            <a:schemeClr val="tx1"/>
                          </a:solidFill>
                          <a:latin typeface="Times New Roman" panose="02020603050405020304" pitchFamily="18" charset="0"/>
                          <a:cs typeface="Times New Roman" panose="02020603050405020304" pitchFamily="18" charset="0"/>
                        </a:rPr>
                        <a:t>, мкг/м3</a:t>
                      </a:r>
                      <a:endParaRPr lang="ru-RU" sz="8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800" dirty="0" smtClean="0">
                          <a:solidFill>
                            <a:schemeClr val="tx1"/>
                          </a:solidFill>
                          <a:latin typeface="Times New Roman" panose="02020603050405020304" pitchFamily="18" charset="0"/>
                          <a:cs typeface="Times New Roman" panose="02020603050405020304" pitchFamily="18" charset="0"/>
                        </a:rPr>
                        <a:t>ШЖШ асу </a:t>
                      </a:r>
                      <a:r>
                        <a:rPr lang="ru-RU" sz="800" dirty="0" err="1" smtClean="0">
                          <a:solidFill>
                            <a:schemeClr val="tx1"/>
                          </a:solidFill>
                          <a:latin typeface="Times New Roman" panose="02020603050405020304" pitchFamily="18" charset="0"/>
                          <a:cs typeface="Times New Roman" panose="02020603050405020304" pitchFamily="18" charset="0"/>
                        </a:rPr>
                        <a:t>еселігі</a:t>
                      </a:r>
                      <a:endParaRPr lang="ru-RU" sz="8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33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smtClean="0">
                          <a:solidFill>
                            <a:schemeClr val="tx1"/>
                          </a:solidFill>
                          <a:latin typeface="Times New Roman" panose="02020603050405020304" pitchFamily="18" charset="0"/>
                          <a:cs typeface="Times New Roman" panose="02020603050405020304" pitchFamily="18" charset="0"/>
                        </a:rPr>
                        <a:t>Қалқыма бөлшектер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33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105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3333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3335">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1520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333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333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0,02</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333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333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smtClean="0">
                          <a:solidFill>
                            <a:schemeClr val="tx1"/>
                          </a:solidFill>
                          <a:latin typeface="Times New Roman" panose="02020603050405020304" pitchFamily="18" charset="0"/>
                          <a:cs typeface="Times New Roman" panose="02020603050405020304" pitchFamily="18" charset="0"/>
                        </a:rPr>
                        <a:t>0,01</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20" name="Прямоугольник 19"/>
          <p:cNvSpPr/>
          <p:nvPr/>
        </p:nvSpPr>
        <p:spPr>
          <a:xfrm>
            <a:off x="4953000" y="131246"/>
            <a:ext cx="4824413" cy="1938992"/>
          </a:xfrm>
          <a:prstGeom prst="rect">
            <a:avLst/>
          </a:prstGeom>
        </p:spPr>
        <p:txBody>
          <a:bodyPr wrap="square">
            <a:spAutoFit/>
          </a:bodyPr>
          <a:lstStyle/>
          <a:p>
            <a:pPr algn="ctr"/>
            <a:r>
              <a:rPr lang="ru-RU" altLang="ru-RU" sz="1200" b="1" dirty="0" err="1">
                <a:latin typeface="Times New Roman" panose="02020603050405020304" pitchFamily="18" charset="0"/>
                <a:cs typeface="Times New Roman" panose="02020603050405020304" pitchFamily="18" charset="0"/>
              </a:rPr>
              <a:t>Талдықорған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07 мамырға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a:t>
            </a:r>
            <a:r>
              <a:rPr lang="ru-RU" sz="1200" b="1" dirty="0">
                <a:latin typeface="Times New Roman" pitchFamily="18" charset="0"/>
                <a:cs typeface="Times New Roman" pitchFamily="18" charset="0"/>
              </a:rPr>
              <a:t>2022 </a:t>
            </a:r>
            <a:r>
              <a:rPr lang="ru-RU" sz="1200" b="1" dirty="0" smtClean="0">
                <a:latin typeface="Times New Roman" pitchFamily="18" charset="0"/>
                <a:cs typeface="Times New Roman" pitchFamily="18" charset="0"/>
              </a:rPr>
              <a:t>ж. </a:t>
            </a:r>
            <a:r>
              <a:rPr lang="ru-RU" sz="1200" b="1" dirty="0">
                <a:latin typeface="Times New Roman" pitchFamily="18" charset="0"/>
                <a:cs typeface="Times New Roman" pitchFamily="18" charset="0"/>
              </a:rPr>
              <a:t>06 </a:t>
            </a:r>
            <a:r>
              <a:rPr lang="ru-RU" sz="1200" b="1" dirty="0" err="1">
                <a:latin typeface="Times New Roman" pitchFamily="18" charset="0"/>
                <a:cs typeface="Times New Roman" pitchFamily="18" charset="0"/>
              </a:rPr>
              <a:t>мамыр</a:t>
            </a:r>
            <a:r>
              <a:rPr lang="ru-RU" sz="1200" b="1"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21-ден </a:t>
            </a:r>
            <a:r>
              <a:rPr lang="ru-RU" sz="1200" b="1" dirty="0" err="1">
                <a:latin typeface="Times New Roman" pitchFamily="18" charset="0"/>
                <a:cs typeface="Times New Roman" pitchFamily="18" charset="0"/>
              </a:rPr>
              <a:t>бастап</a:t>
            </a:r>
            <a:r>
              <a:rPr lang="ru-RU" sz="1200" b="1" dirty="0">
                <a:latin typeface="Times New Roman" pitchFamily="18" charset="0"/>
                <a:cs typeface="Times New Roman" pitchFamily="18" charset="0"/>
              </a:rPr>
              <a:t> 07 </a:t>
            </a:r>
            <a:r>
              <a:rPr lang="ru-RU" sz="1200" b="1" dirty="0" err="1">
                <a:latin typeface="Times New Roman" pitchFamily="18" charset="0"/>
                <a:cs typeface="Times New Roman" pitchFamily="18" charset="0"/>
              </a:rPr>
              <a:t>мамыр</a:t>
            </a:r>
            <a:r>
              <a:rPr lang="ru-RU" sz="1200" b="1"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21-ге </a:t>
            </a:r>
            <a:r>
              <a:rPr lang="ru-RU" sz="1200" b="1" dirty="0" err="1">
                <a:latin typeface="Times New Roman" pitchFamily="18" charset="0"/>
                <a:cs typeface="Times New Roman" pitchFamily="18" charset="0"/>
              </a:rPr>
              <a:t>дейін</a:t>
            </a:r>
            <a:endParaRPr lang="ru-RU" sz="1200" dirty="0">
              <a:latin typeface="Times New Roman" panose="02020603050405020304" pitchFamily="18" charset="0"/>
              <a:sym typeface="+mn-ea"/>
            </a:endParaRPr>
          </a:p>
          <a:p>
            <a:pPr indent="177800" algn="just"/>
            <a:r>
              <a:rPr lang="kk-KZ" sz="1200" dirty="0">
                <a:latin typeface="Times New Roman" pitchFamily="18" charset="0"/>
                <a:cs typeface="Times New Roman" pitchFamily="18" charset="0"/>
              </a:rPr>
              <a:t>Көшпелі бұлтты, жауын-шашынсыз</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Шығыстан жел соғады, күші 3-8 м/с. Ауа температурасы түнде 9-11, күндіз 25-27 градус жылы.</a:t>
            </a:r>
          </a:p>
          <a:p>
            <a:pPr algn="ctr"/>
            <a:endParaRPr lang="kk-KZ" altLang="ru-RU" sz="1200" b="1" dirty="0" smtClean="0">
              <a:latin typeface="Times New Roman KZ" pitchFamily="18" charset="0"/>
              <a:ea typeface="Times New Roman KZ" pitchFamily="18" charset="0"/>
              <a:cs typeface="Times New Roman" pitchFamily="18" charset="0"/>
            </a:endParaRPr>
          </a:p>
          <a:p>
            <a:pPr algn="ctr"/>
            <a:r>
              <a:rPr lang="kk-KZ" altLang="ru-RU" sz="1200" b="1" dirty="0" smtClean="0">
                <a:latin typeface="Times New Roman KZ" pitchFamily="18" charset="0"/>
                <a:ea typeface="Times New Roman KZ" pitchFamily="18" charset="0"/>
                <a:cs typeface="Times New Roman" pitchFamily="18" charset="0"/>
              </a:rPr>
              <a:t>08 </a:t>
            </a:r>
            <a:r>
              <a:rPr lang="kk-KZ" altLang="ru-RU" sz="1200" b="1" dirty="0">
                <a:latin typeface="Times New Roman KZ" pitchFamily="18" charset="0"/>
                <a:ea typeface="Times New Roman KZ" pitchFamily="18" charset="0"/>
                <a:cs typeface="Times New Roman" pitchFamily="18" charset="0"/>
              </a:rPr>
              <a:t>мамыр</a:t>
            </a:r>
          </a:p>
          <a:p>
            <a:pPr algn="ctr"/>
            <a:r>
              <a:rPr lang="ru-RU" sz="1200" b="1" dirty="0">
                <a:latin typeface="Times New Roman KZ" pitchFamily="18" charset="0"/>
                <a:ea typeface="Times New Roman KZ" pitchFamily="18" charset="0"/>
                <a:cs typeface="Times New Roman" pitchFamily="18" charset="0"/>
              </a:rPr>
              <a:t>2022 </a:t>
            </a:r>
            <a:r>
              <a:rPr lang="ru-RU" sz="1200" b="1" dirty="0" err="1">
                <a:latin typeface="Times New Roman KZ" pitchFamily="18" charset="0"/>
                <a:ea typeface="Times New Roman KZ" pitchFamily="18" charset="0"/>
                <a:cs typeface="Times New Roman" pitchFamily="18" charset="0"/>
              </a:rPr>
              <a:t>жылғы</a:t>
            </a:r>
            <a:r>
              <a:rPr lang="ru-RU" sz="1200" b="1" dirty="0">
                <a:latin typeface="Times New Roman KZ" pitchFamily="18" charset="0"/>
                <a:ea typeface="Times New Roman KZ" pitchFamily="18" charset="0"/>
                <a:cs typeface="Times New Roman" pitchFamily="18" charset="0"/>
              </a:rPr>
              <a:t> </a:t>
            </a:r>
            <a:r>
              <a:rPr lang="kk-KZ" sz="1200" b="1" dirty="0">
                <a:latin typeface="Times New Roman KZ" pitchFamily="18" charset="0"/>
                <a:ea typeface="Times New Roman KZ" pitchFamily="18" charset="0"/>
                <a:cs typeface="Times New Roman" pitchFamily="18" charset="0"/>
              </a:rPr>
              <a:t>07 мамыр </a:t>
            </a:r>
            <a:r>
              <a:rPr lang="ru-RU" sz="1200" b="1" dirty="0" err="1">
                <a:latin typeface="Times New Roman KZ" pitchFamily="18" charset="0"/>
                <a:ea typeface="Times New Roman KZ" pitchFamily="18" charset="0"/>
                <a:cs typeface="Times New Roman" pitchFamily="18" charset="0"/>
              </a:rPr>
              <a:t>сағ</a:t>
            </a:r>
            <a:r>
              <a:rPr lang="ru-RU" sz="1200" b="1" dirty="0">
                <a:latin typeface="Times New Roman KZ" pitchFamily="18" charset="0"/>
                <a:ea typeface="Times New Roman KZ" pitchFamily="18" charset="0"/>
                <a:cs typeface="Times New Roman" pitchFamily="18" charset="0"/>
              </a:rPr>
              <a:t>. 21-ден </a:t>
            </a:r>
            <a:r>
              <a:rPr lang="ru-RU" sz="1200" b="1" dirty="0" err="1">
                <a:latin typeface="Times New Roman KZ" pitchFamily="18" charset="0"/>
                <a:ea typeface="Times New Roman KZ" pitchFamily="18" charset="0"/>
                <a:cs typeface="Times New Roman" pitchFamily="18" charset="0"/>
              </a:rPr>
              <a:t>бастап</a:t>
            </a:r>
            <a:r>
              <a:rPr lang="ru-RU" sz="1200" b="1" dirty="0">
                <a:latin typeface="Times New Roman KZ" pitchFamily="18" charset="0"/>
                <a:ea typeface="Times New Roman KZ" pitchFamily="18" charset="0"/>
                <a:cs typeface="Times New Roman" pitchFamily="18" charset="0"/>
              </a:rPr>
              <a:t> 08 </a:t>
            </a:r>
            <a:r>
              <a:rPr lang="ru-RU" sz="1200" b="1" dirty="0" err="1">
                <a:latin typeface="Times New Roman KZ" pitchFamily="18" charset="0"/>
                <a:ea typeface="Times New Roman KZ" pitchFamily="18" charset="0"/>
                <a:cs typeface="Times New Roman" pitchFamily="18" charset="0"/>
              </a:rPr>
              <a:t>мамыр</a:t>
            </a:r>
            <a:r>
              <a:rPr lang="ru-RU" sz="1200" b="1" dirty="0">
                <a:latin typeface="Times New Roman KZ" pitchFamily="18" charset="0"/>
                <a:ea typeface="Times New Roman KZ" pitchFamily="18" charset="0"/>
                <a:cs typeface="Times New Roman" pitchFamily="18" charset="0"/>
              </a:rPr>
              <a:t> </a:t>
            </a:r>
            <a:r>
              <a:rPr lang="ru-RU" sz="1200" b="1" dirty="0" err="1">
                <a:latin typeface="Times New Roman KZ" pitchFamily="18" charset="0"/>
                <a:ea typeface="Times New Roman KZ" pitchFamily="18" charset="0"/>
                <a:cs typeface="Times New Roman" pitchFamily="18" charset="0"/>
              </a:rPr>
              <a:t>сағ</a:t>
            </a:r>
            <a:r>
              <a:rPr lang="ru-RU" sz="1200" b="1" dirty="0">
                <a:latin typeface="Times New Roman KZ" pitchFamily="18" charset="0"/>
                <a:ea typeface="Times New Roman KZ" pitchFamily="18" charset="0"/>
                <a:cs typeface="Times New Roman" pitchFamily="18" charset="0"/>
              </a:rPr>
              <a:t>. 09-ға </a:t>
            </a:r>
            <a:r>
              <a:rPr lang="ru-RU" sz="1200" b="1" dirty="0" err="1">
                <a:latin typeface="Times New Roman KZ" pitchFamily="18" charset="0"/>
                <a:ea typeface="Times New Roman KZ" pitchFamily="18" charset="0"/>
                <a:cs typeface="Times New Roman" pitchFamily="18" charset="0"/>
              </a:rPr>
              <a:t>дейін</a:t>
            </a:r>
            <a:endParaRPr lang="ru-RU" sz="1200" b="1" dirty="0">
              <a:latin typeface="Times New Roman KZ" pitchFamily="18" charset="0"/>
              <a:ea typeface="Times New Roman KZ" pitchFamily="18" charset="0"/>
              <a:cs typeface="Times New Roman" pitchFamily="18" charset="0"/>
            </a:endParaRPr>
          </a:p>
          <a:p>
            <a:pPr indent="177800" algn="just" fontAlgn="auto">
              <a:spcBef>
                <a:spcPts val="0"/>
              </a:spcBef>
              <a:spcAft>
                <a:spcPts val="0"/>
              </a:spcAft>
              <a:defRPr/>
            </a:pPr>
            <a:r>
              <a:rPr lang="kk-KZ" sz="1200" dirty="0">
                <a:latin typeface="Times New Roman" pitchFamily="18" charset="0"/>
                <a:cs typeface="Times New Roman" pitchFamily="18" charset="0"/>
              </a:rPr>
              <a:t>Көшпелі бұлтты, жауын-шашынсыз</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Солтүстік-шығыстан жел соғады, күші 5-10 м/с. </a:t>
            </a:r>
            <a:r>
              <a:rPr lang="ru-RU" sz="1200" dirty="0" err="1">
                <a:latin typeface="Times New Roman KZ" pitchFamily="18" charset="0"/>
                <a:ea typeface="Times New Roman KZ" pitchFamily="18" charset="0"/>
                <a:cs typeface="Times New Roman" pitchFamily="18" charset="0"/>
                <a:sym typeface="+mn-ea"/>
              </a:rPr>
              <a:t>Ауа</a:t>
            </a:r>
            <a:r>
              <a:rPr lang="ru-RU" sz="1200" dirty="0">
                <a:latin typeface="Times New Roman KZ" pitchFamily="18" charset="0"/>
                <a:ea typeface="Times New Roman KZ" pitchFamily="18" charset="0"/>
                <a:cs typeface="Times New Roman" pitchFamily="18" charset="0"/>
                <a:sym typeface="+mn-ea"/>
              </a:rPr>
              <a:t> </a:t>
            </a:r>
            <a:r>
              <a:rPr lang="ru-RU" sz="1200" dirty="0" err="1">
                <a:latin typeface="Times New Roman KZ" pitchFamily="18" charset="0"/>
                <a:ea typeface="Times New Roman KZ" pitchFamily="18" charset="0"/>
                <a:cs typeface="Times New Roman" pitchFamily="18" charset="0"/>
                <a:sym typeface="+mn-ea"/>
              </a:rPr>
              <a:t>температурасы</a:t>
            </a:r>
            <a:r>
              <a:rPr lang="ru-RU" sz="1200" dirty="0">
                <a:latin typeface="Times New Roman KZ" pitchFamily="18" charset="0"/>
                <a:ea typeface="Times New Roman KZ" pitchFamily="18" charset="0"/>
                <a:cs typeface="Times New Roman" pitchFamily="18" charset="0"/>
                <a:sym typeface="+mn-ea"/>
              </a:rPr>
              <a:t> 10-12 градус </a:t>
            </a:r>
            <a:r>
              <a:rPr lang="ru-RU" sz="1200" dirty="0" err="1">
                <a:latin typeface="Times New Roman KZ" pitchFamily="18" charset="0"/>
                <a:ea typeface="Times New Roman KZ" pitchFamily="18" charset="0"/>
                <a:cs typeface="Times New Roman" pitchFamily="18" charset="0"/>
                <a:sym typeface="+mn-ea"/>
              </a:rPr>
              <a:t>жылы</a:t>
            </a:r>
            <a:r>
              <a:rPr lang="ru-RU" sz="1200" dirty="0">
                <a:latin typeface="Times New Roman KZ" pitchFamily="18" charset="0"/>
                <a:ea typeface="Times New Roman KZ" pitchFamily="18" charset="0"/>
                <a:cs typeface="Times New Roman" pitchFamily="18" charset="0"/>
                <a:sym typeface="+mn-ea"/>
              </a:rPr>
              <a:t>. </a:t>
            </a:r>
            <a:endParaRPr lang="ru-RU" sz="1200" dirty="0">
              <a:latin typeface="Times New Roman KZ" pitchFamily="18" charset="0"/>
              <a:ea typeface="Times New Roman KZ" pitchFamily="18" charset="0"/>
              <a:cs typeface="Times New Roman" pitchFamily="18" charset="0"/>
              <a:sym typeface="+mn-ea"/>
            </a:endParaRPr>
          </a:p>
        </p:txBody>
      </p:sp>
      <p:sp>
        <p:nvSpPr>
          <p:cNvPr id="22" name="TextBox 13"/>
          <p:cNvSpPr txBox="1"/>
          <p:nvPr/>
        </p:nvSpPr>
        <p:spPr>
          <a:xfrm>
            <a:off x="5024438" y="328970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254904"/>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7800"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07 </a:t>
            </a:r>
            <a:r>
              <a:rPr lang="ru-RU" sz="1200" dirty="0" err="1">
                <a:solidFill>
                  <a:schemeClr val="tx1"/>
                </a:solidFill>
                <a:latin typeface="Times New Roman" panose="02020603050405020304" pitchFamily="18" charset="0"/>
                <a:cs typeface="Times New Roman" panose="02020603050405020304" pitchFamily="18" charset="0"/>
              </a:rPr>
              <a:t>мамыр</a:t>
            </a:r>
            <a:r>
              <a:rPr lang="ru-RU" sz="1200" dirty="0">
                <a:solidFill>
                  <a:schemeClr val="tx1"/>
                </a:solidFill>
                <a:latin typeface="Times New Roman" panose="02020603050405020304" pitchFamily="18" charset="0"/>
                <a:cs typeface="Times New Roman" panose="02020603050405020304" pitchFamily="18" charset="0"/>
              </a:rPr>
              <a:t>, 08 </a:t>
            </a:r>
            <a:r>
              <a:rPr lang="ru-RU" sz="1200" dirty="0" err="1">
                <a:solidFill>
                  <a:schemeClr val="tx1"/>
                </a:solidFill>
                <a:latin typeface="Times New Roman" panose="02020603050405020304" pitchFamily="18" charset="0"/>
                <a:cs typeface="Times New Roman" panose="02020603050405020304" pitchFamily="18" charset="0"/>
              </a:rPr>
              <a:t>мамырға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77800"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2838" y="6210323"/>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err="1">
                          <a:solidFill>
                            <a:srgbClr val="000000"/>
                          </a:solidFill>
                          <a:latin typeface="Times New Roman" panose="02020603050405020304" pitchFamily="18" charset="0"/>
                        </a:rPr>
                        <a:t>Определение</a:t>
                      </a:r>
                      <a:r>
                        <a:rPr sz="1000" dirty="0">
                          <a:solidFill>
                            <a:srgbClr val="000000"/>
                          </a:solidFill>
                          <a:latin typeface="Times New Roman" panose="02020603050405020304" pitchFamily="18" charset="0"/>
                        </a:rPr>
                        <a:t> </a:t>
                      </a:r>
                      <a:r>
                        <a:rPr lang="ru-RU" sz="1000" dirty="0">
                          <a:solidFill>
                            <a:srgbClr val="000000"/>
                          </a:solidFill>
                          <a:latin typeface="Times New Roman" panose="02020603050405020304" pitchFamily="18" charset="0"/>
                        </a:rPr>
                        <a:t>степени</a:t>
                      </a:r>
                      <a:r>
                        <a:rPr sz="1000" dirty="0">
                          <a:solidFill>
                            <a:srgbClr val="000000"/>
                          </a:solidFill>
                          <a:latin typeface="Times New Roman" panose="02020603050405020304" pitchFamily="18" charset="0"/>
                        </a:rPr>
                        <a:t> загрязнения</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пониженная</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повышенная</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высокая</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очень</a:t>
                      </a:r>
                      <a:r>
                        <a:rPr lang="kk-KZ" sz="1000" baseline="0" dirty="0" smtClean="0">
                          <a:latin typeface="Times New Roman" panose="02020603050405020304" pitchFamily="18" charset="0"/>
                          <a:cs typeface="Times New Roman" panose="02020603050405020304" pitchFamily="18" charset="0"/>
                        </a:rPr>
                        <a:t> высокая</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12930</TotalTime>
  <Words>550</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2216</cp:revision>
  <cp:lastPrinted>2021-07-01T03:56:27Z</cp:lastPrinted>
  <dcterms:created xsi:type="dcterms:W3CDTF">2018-03-27T06:03:00Z</dcterms:created>
  <dcterms:modified xsi:type="dcterms:W3CDTF">2022-05-06T08:43:27Z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