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30123513"/>
              </p:ext>
            </p:extLst>
          </p:nvPr>
        </p:nvGraphicFramePr>
        <p:xfrm>
          <a:off x="307975" y="2564904"/>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№118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8585" y="3496294"/>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2471600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77</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109</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48</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0,1</a:t>
                      </a: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2103</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0,5</a:t>
                      </a: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243</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88</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0,2</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107</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smtClean="0">
                          <a:solidFill>
                            <a:schemeClr val="tx1"/>
                          </a:solidFill>
                          <a:latin typeface="Times New Roman" panose="02020603050405020304" pitchFamily="18" charset="0"/>
                          <a:cs typeface="Times New Roman" panose="02020603050405020304" pitchFamily="18" charset="0"/>
                        </a:rPr>
                        <a:t>0,5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15206" y="114301"/>
            <a:ext cx="4862207" cy="1754326"/>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29</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сәуірге</a:t>
            </a:r>
            <a:r>
              <a:rPr lang="ru-RU" sz="1200" b="1" dirty="0">
                <a:latin typeface="Times New Roman" panose="02020603050405020304" pitchFamily="18" charset="0"/>
                <a:cs typeface="Times New Roman" panose="02020603050405020304" pitchFamily="18" charset="0"/>
              </a:rPr>
              <a:t> </a:t>
            </a:r>
          </a:p>
          <a:p>
            <a:pPr algn="ct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28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с. 21-ден. 29</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сәуір </a:t>
            </a:r>
            <a:r>
              <a:rPr lang="ru-RU" altLang="ru-RU" sz="1200" b="1" dirty="0">
                <a:latin typeface="Times New Roman" panose="02020603050405020304" pitchFamily="18" charset="0"/>
                <a:cs typeface="Times New Roman" panose="02020603050405020304" pitchFamily="18" charset="0"/>
              </a:rPr>
              <a:t>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Жауын-шашынсыз</a:t>
            </a:r>
            <a:r>
              <a:rPr lang="ru-RU" sz="1200" dirty="0">
                <a:latin typeface="Times New Roman" panose="02020603050405020304" pitchFamily="18" charset="0"/>
                <a:cs typeface="Times New Roman" panose="02020603050405020304" pitchFamily="18" charset="0"/>
              </a:rPr>
              <a:t>.</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Оңтүстік-батыстан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ea typeface="Times New Roman" panose="02020603050405020304" pitchFamily="18" charset="0"/>
              </a:rPr>
              <a:t>соғады</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күші 7-12 </a:t>
            </a:r>
            <a:r>
              <a:rPr lang="kk-KZ" sz="1200" dirty="0">
                <a:latin typeface="Times New Roman" panose="02020603050405020304" pitchFamily="18" charset="0"/>
                <a:cs typeface="Times New Roman" panose="02020603050405020304" pitchFamily="18" charset="0"/>
              </a:rPr>
              <a:t>м/с. Ауа температурасы түнде 8-10, күндіз 26-28 жылы.</a:t>
            </a:r>
          </a:p>
          <a:p>
            <a:pPr algn="ctr"/>
            <a:r>
              <a:rPr lang="ru-RU" sz="1200" b="1" dirty="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сәуірге</a:t>
            </a:r>
            <a:r>
              <a:rPr lang="ru-RU" sz="1200" b="1" dirty="0">
                <a:latin typeface="Times New Roman" panose="02020603050405020304" pitchFamily="18" charset="0"/>
                <a:cs typeface="Times New Roman" panose="02020603050405020304" pitchFamily="18" charset="0"/>
              </a:rPr>
              <a:t> 2022 ж. </a:t>
            </a:r>
          </a:p>
          <a:p>
            <a:pPr algn="ctr"/>
            <a:r>
              <a:rPr lang="kk-KZ" sz="1200" b="1" dirty="0">
                <a:latin typeface="Times New Roman" panose="02020603050405020304" pitchFamily="18" charset="0"/>
                <a:cs typeface="Times New Roman" panose="02020603050405020304" pitchFamily="18" charset="0"/>
              </a:rPr>
              <a:t> 29</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с. 21-ден 30 </a:t>
            </a:r>
            <a:r>
              <a:rPr lang="kk-KZ" sz="1200" b="1" dirty="0">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с.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indent="182563" algn="just"/>
            <a:r>
              <a:rPr lang="kk-KZ" sz="11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Оң</a:t>
            </a:r>
            <a:r>
              <a:rPr lang="kk-KZ" sz="1200" dirty="0">
                <a:latin typeface="Times New Roman" panose="02020603050405020304" pitchFamily="18" charset="0"/>
                <a:cs typeface="Times New Roman" panose="02020603050405020304" pitchFamily="18" charset="0"/>
              </a:rPr>
              <a:t>түстіктен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ea typeface="Times New Roman" panose="02020603050405020304" pitchFamily="18" charset="0"/>
              </a:rPr>
              <a:t>соғады</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күші 7-12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10-12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sp>
        <p:nvSpPr>
          <p:cNvPr id="21" name="TextBox 13"/>
          <p:cNvSpPr txBox="1"/>
          <p:nvPr/>
        </p:nvSpPr>
        <p:spPr>
          <a:xfrm>
            <a:off x="4987330" y="1973156"/>
            <a:ext cx="475228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780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29, </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30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сәуірге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ыдырауына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төмен</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болады </a:t>
            </a:r>
            <a:r>
              <a:rPr lang="kk-KZ" sz="1200" dirty="0">
                <a:solidFill>
                  <a:prstClr val="black"/>
                </a:solidFill>
                <a:latin typeface="Times New Roman" panose="02020603050405020304" pitchFamily="18" charset="0"/>
                <a:cs typeface="Times New Roman" panose="02020603050405020304" pitchFamily="18" charset="0"/>
              </a:rPr>
              <a:t>деп күтілуде.</a:t>
            </a:r>
          </a:p>
        </p:txBody>
      </p:sp>
      <p:pic>
        <p:nvPicPr>
          <p:cNvPr id="20" name="Рисунок 19">
            <a:extLst>
              <a:ext uri="{FF2B5EF4-FFF2-40B4-BE49-F238E27FC236}">
                <a16:creationId xmlns="" xmlns:a16="http://schemas.microsoft.com/office/drawing/2014/main" xmlns:lc="http://schemas.openxmlformats.org/drawingml/2006/lockedCanvas" id="{88BDB254-D50D-4D10-8FE4-B653D5486FB6}"/>
              </a:ext>
            </a:extLst>
          </p:cNvPr>
          <p:cNvPicPr>
            <a:picLocks noChangeAspect="1"/>
          </p:cNvPicPr>
          <p:nvPr/>
        </p:nvPicPr>
        <p:blipFill>
          <a:blip r:embed="rId3"/>
          <a:stretch>
            <a:fillRect/>
          </a:stretch>
        </p:blipFill>
        <p:spPr>
          <a:xfrm>
            <a:off x="4992238" y="3033835"/>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 xmlns:a16="http://schemas.microsoft.com/office/drawing/2014/main" val="20000"/>
                    </a:ext>
                  </a:extLst>
                </a:gridCol>
                <a:gridCol w="3062196">
                  <a:extLst>
                    <a:ext uri="{9D8B030D-6E8A-4147-A177-3AD203B41FA5}">
                      <a16:colId xmlns=""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14596</TotalTime>
  <Words>558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2255</cp:revision>
  <cp:lastPrinted>2021-11-30T05:55:07Z</cp:lastPrinted>
  <dcterms:created xsi:type="dcterms:W3CDTF">2018-03-27T06:03:00Z</dcterms:created>
  <dcterms:modified xsi:type="dcterms:W3CDTF">2022-04-28T08:35:06Z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