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96783535"/>
              </p:ext>
            </p:extLst>
          </p:nvPr>
        </p:nvGraphicFramePr>
        <p:xfrm>
          <a:off x="307975" y="2564904"/>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Павлодар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№116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8585" y="3496294"/>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15799607"/>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56</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0,5</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110</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0,5</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49</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0,1</a:t>
                      </a: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4628</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1</a:t>
                      </a: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280</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180</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0,5</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8</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123</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smtClean="0">
                          <a:solidFill>
                            <a:schemeClr val="tx1"/>
                          </a:solidFill>
                          <a:latin typeface="Times New Roman" panose="02020603050405020304" pitchFamily="18" charset="0"/>
                          <a:cs typeface="Times New Roman" panose="02020603050405020304" pitchFamily="18" charset="0"/>
                        </a:rPr>
                        <a:t>0,5</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15206" y="114301"/>
            <a:ext cx="4862207" cy="193899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Павлодар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chemeClr val="tx1">
                    <a:lumMod val="75000"/>
                    <a:lumOff val="25000"/>
                  </a:schemeClr>
                </a:solidFill>
                <a:latin typeface="Times New Roman" panose="02020603050405020304" pitchFamily="18" charset="0"/>
                <a:cs typeface="Times New Roman" panose="02020603050405020304" pitchFamily="18" charset="0"/>
              </a:rPr>
              <a:t>27</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сәуірге</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ct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solidFill>
                  <a:srgbClr val="000000"/>
                </a:solidFill>
                <a:latin typeface="Times New Roman" panose="02020603050405020304" pitchFamily="18" charset="0"/>
                <a:cs typeface="Times New Roman" panose="02020603050405020304" pitchFamily="18" charset="0"/>
              </a:rPr>
              <a:t>2022 ж. 26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с. 21-ден. 27</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сәуір </a:t>
            </a:r>
            <a:r>
              <a:rPr lang="ru-RU" altLang="ru-RU" sz="1200" b="1" dirty="0">
                <a:solidFill>
                  <a:srgbClr val="000000"/>
                </a:solidFill>
                <a:latin typeface="Times New Roman" panose="02020603050405020304" pitchFamily="18" charset="0"/>
                <a:cs typeface="Times New Roman" panose="02020603050405020304" pitchFamily="18" charset="0"/>
              </a:rPr>
              <a:t>с.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Жауын-шашынсыз</a:t>
            </a:r>
            <a:r>
              <a:rPr lang="ru-RU" sz="1200" dirty="0">
                <a:latin typeface="Times New Roman" panose="02020603050405020304" pitchFamily="18" charset="0"/>
                <a:cs typeface="Times New Roman" panose="02020603050405020304" pitchFamily="18" charset="0"/>
              </a:rPr>
              <a:t>.</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Сол</a:t>
            </a:r>
            <a:r>
              <a:rPr lang="kk-KZ" sz="1200" dirty="0">
                <a:latin typeface="Times New Roman" panose="02020603050405020304" pitchFamily="18" charset="0"/>
                <a:cs typeface="Times New Roman" panose="02020603050405020304" pitchFamily="18" charset="0"/>
              </a:rPr>
              <a:t>түстік-батыстан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соғады</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күші 5-10 </a:t>
            </a:r>
            <a:r>
              <a:rPr lang="kk-KZ" sz="1200" dirty="0">
                <a:latin typeface="Times New Roman" panose="02020603050405020304" pitchFamily="18" charset="0"/>
                <a:cs typeface="Times New Roman" panose="02020603050405020304" pitchFamily="18" charset="0"/>
              </a:rPr>
              <a:t>м/с. Ауа температурасы түнде 0-2, күндіз 20-22 жылы.</a:t>
            </a:r>
          </a:p>
          <a:p>
            <a:pPr algn="ctr"/>
            <a:endParaRPr lang="ru-RU" sz="1200" b="1" dirty="0" smtClean="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ru-RU" sz="1200" b="1" dirty="0" smtClean="0">
                <a:solidFill>
                  <a:schemeClr val="tx1">
                    <a:lumMod val="75000"/>
                    <a:lumOff val="25000"/>
                  </a:schemeClr>
                </a:solidFill>
                <a:latin typeface="Times New Roman" panose="02020603050405020304" pitchFamily="18" charset="0"/>
                <a:cs typeface="Times New Roman" panose="02020603050405020304" pitchFamily="18" charset="0"/>
              </a:rPr>
              <a:t>28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сәуірге</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27</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сәуір</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21-ден 28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сәуір</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09-ға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дейін</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indent="182563" algn="just"/>
            <a:r>
              <a:rPr lang="kk-KZ" sz="11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Жауын-шашынсыз.</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Оңтүстік-батыстан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соғады</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күші 7-12 </a:t>
            </a:r>
            <a:r>
              <a:rPr lang="ru-RU" sz="1200" dirty="0">
                <a:solidFill>
                  <a:srgbClr val="000000"/>
                </a:solidFill>
                <a:latin typeface="Times New Roman" panose="02020603050405020304" pitchFamily="18" charset="0"/>
                <a:cs typeface="Times New Roman" panose="02020603050405020304" pitchFamily="18" charset="0"/>
              </a:rPr>
              <a:t>м/с. </a:t>
            </a:r>
            <a:r>
              <a:rPr lang="ru-RU" sz="1200" dirty="0" err="1">
                <a:solidFill>
                  <a:srgbClr val="000000"/>
                </a:solidFill>
                <a:latin typeface="Times New Roman" panose="02020603050405020304" pitchFamily="18" charset="0"/>
                <a:cs typeface="Times New Roman" panose="02020603050405020304" pitchFamily="18" charset="0"/>
              </a:rPr>
              <a:t>Ауа</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температурасы</a:t>
            </a:r>
            <a:r>
              <a:rPr lang="ru-RU" sz="1200" dirty="0">
                <a:solidFill>
                  <a:srgbClr val="000000"/>
                </a:solidFill>
                <a:latin typeface="Times New Roman" panose="02020603050405020304" pitchFamily="18" charset="0"/>
                <a:cs typeface="Times New Roman" panose="02020603050405020304" pitchFamily="18" charset="0"/>
              </a:rPr>
              <a:t> 5-7 </a:t>
            </a:r>
            <a:r>
              <a:rPr lang="ru-RU" sz="1200" dirty="0" err="1">
                <a:solidFill>
                  <a:srgbClr val="000000"/>
                </a:solidFill>
                <a:latin typeface="Times New Roman" panose="02020603050405020304" pitchFamily="18" charset="0"/>
                <a:cs typeface="Times New Roman" panose="02020603050405020304" pitchFamily="18" charset="0"/>
              </a:rPr>
              <a:t>жылы</a:t>
            </a:r>
            <a:r>
              <a:rPr lang="ru-RU" sz="1200" dirty="0">
                <a:solidFill>
                  <a:srgbClr val="000000"/>
                </a:solidFill>
                <a:latin typeface="Times New Roman" panose="02020603050405020304" pitchFamily="18" charset="0"/>
                <a:cs typeface="Times New Roman" panose="02020603050405020304" pitchFamily="18" charset="0"/>
              </a:rPr>
              <a:t>. </a:t>
            </a:r>
            <a:endParaRPr lang="ru-RU" sz="1200" dirty="0">
              <a:solidFill>
                <a:srgbClr val="000000"/>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978585" y="3219295"/>
            <a:ext cx="47364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87330" y="2077166"/>
            <a:ext cx="4752288"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7780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27, 28 </a:t>
            </a:r>
            <a:r>
              <a:rPr lang="kk-KZ" sz="1200" dirty="0">
                <a:solidFill>
                  <a:schemeClr val="tx1">
                    <a:lumMod val="75000"/>
                    <a:lumOff val="25000"/>
                  </a:schemeClr>
                </a:solidFill>
                <a:latin typeface="Times New Roman" panose="02020603050405020304" pitchFamily="18" charset="0"/>
                <a:cs typeface="Times New Roman" panose="02020603050405020304" pitchFamily="18" charset="0"/>
              </a:rPr>
              <a:t>сәуірге</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ыдырауына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ықпал </a:t>
            </a:r>
            <a:r>
              <a:rPr lang="ru-RU" sz="1200" dirty="0" err="1" smtClean="0">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0975" algn="just"/>
            <a:r>
              <a:rPr lang="kk-KZ" sz="1200" dirty="0" smtClean="0">
                <a:solidFill>
                  <a:prstClr val="black"/>
                </a:solidFill>
                <a:latin typeface="Times New Roman" panose="02020603050405020304" pitchFamily="18" charset="0"/>
                <a:cs typeface="Times New Roman" panose="02020603050405020304" pitchFamily="18" charset="0"/>
              </a:rPr>
              <a:t>Жалпы </a:t>
            </a:r>
            <a:r>
              <a:rPr lang="kk-KZ" sz="1200" dirty="0">
                <a:solidFill>
                  <a:prstClr val="black"/>
                </a:solidFill>
                <a:latin typeface="Times New Roman" panose="02020603050405020304" pitchFamily="18" charset="0"/>
                <a:cs typeface="Times New Roman" panose="02020603050405020304" pitchFamily="18" charset="0"/>
              </a:rPr>
              <a:t>қала бойынша ауаның ластану деңгейі  төмен</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болады </a:t>
            </a:r>
            <a:r>
              <a:rPr lang="kk-KZ" sz="1200" dirty="0">
                <a:solidFill>
                  <a:prstClr val="black"/>
                </a:solidFill>
                <a:latin typeface="Times New Roman" panose="02020603050405020304" pitchFamily="18" charset="0"/>
                <a:cs typeface="Times New Roman" panose="02020603050405020304" pitchFamily="18" charset="0"/>
              </a:rPr>
              <a:t>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 xmlns:a16="http://schemas.microsoft.com/office/drawing/2014/main" val="20000"/>
                    </a:ext>
                  </a:extLst>
                </a:gridCol>
                <a:gridCol w="3062196">
                  <a:extLst>
                    <a:ext uri="{9D8B030D-6E8A-4147-A177-3AD203B41FA5}">
                      <a16:colId xmlns=""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14586</TotalTime>
  <Words>574</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2251</cp:revision>
  <cp:lastPrinted>2021-11-30T05:55:07Z</cp:lastPrinted>
  <dcterms:created xsi:type="dcterms:W3CDTF">2018-03-27T06:03:00Z</dcterms:created>
  <dcterms:modified xsi:type="dcterms:W3CDTF">2022-04-26T08:47:20Z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