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5" d="100"/>
          <a:sy n="65" d="100"/>
        </p:scale>
        <p:origin x="78" y="2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70099711"/>
              </p:ext>
            </p:extLst>
          </p:nvPr>
        </p:nvGraphicFramePr>
        <p:xfrm>
          <a:off x="307975" y="2564904"/>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11</a:t>
                      </a:r>
                      <a:r>
                        <a:rPr lang="ru-RU"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8585" y="3496294"/>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29643028"/>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122</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15206" y="114301"/>
            <a:ext cx="4862207" cy="212365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solidFill>
                  <a:schemeClr val="tx1">
                    <a:lumMod val="75000"/>
                    <a:lumOff val="25000"/>
                  </a:schemeClr>
                </a:solidFill>
                <a:latin typeface="Times New Roman" panose="02020603050405020304" pitchFamily="18" charset="0"/>
                <a:cs typeface="Times New Roman" panose="02020603050405020304" pitchFamily="18" charset="0"/>
              </a:rPr>
              <a:t>25</a:t>
            </a:r>
            <a:r>
              <a:rPr lang="ru-RU" sz="1200" b="1" dirty="0" smtClean="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сәуірге</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ct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solidFill>
                  <a:srgbClr val="000000"/>
                </a:solidFill>
                <a:latin typeface="Times New Roman" panose="02020603050405020304" pitchFamily="18" charset="0"/>
                <a:cs typeface="Times New Roman" panose="02020603050405020304" pitchFamily="18" charset="0"/>
              </a:rPr>
              <a:t>2022 ж. 24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с. 21-ден. 25</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сәуір </a:t>
            </a:r>
            <a:r>
              <a:rPr lang="ru-RU" altLang="ru-RU" sz="1200" b="1" dirty="0">
                <a:solidFill>
                  <a:srgbClr val="000000"/>
                </a:solidFill>
                <a:latin typeface="Times New Roman" panose="02020603050405020304" pitchFamily="18" charset="0"/>
                <a:cs typeface="Times New Roman" panose="02020603050405020304" pitchFamily="18" charset="0"/>
              </a:rPr>
              <a:t>с.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Жауын-шашынсыз</a:t>
            </a:r>
            <a:r>
              <a:rPr lang="ru-RU" sz="1200" dirty="0">
                <a:latin typeface="Times New Roman" panose="02020603050405020304" pitchFamily="18" charset="0"/>
                <a:cs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Шығыстан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соғады</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күші 7-12 </a:t>
            </a:r>
            <a:r>
              <a:rPr lang="kk-KZ" sz="1200" dirty="0">
                <a:latin typeface="Times New Roman" panose="02020603050405020304" pitchFamily="18" charset="0"/>
                <a:cs typeface="Times New Roman" panose="02020603050405020304" pitchFamily="18" charset="0"/>
              </a:rPr>
              <a:t>м/с. Ауа температурасы түнде 4-6 аяз, күндіз 11-13 жылы.</a:t>
            </a: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26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сәуірге</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25</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сәуір</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21-ден 26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сәуір</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дейін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indent="182563" algn="just"/>
            <a:r>
              <a:rPr lang="kk-KZ" sz="11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Оңтүстік-батыстан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соғады</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күші 7-12 </a:t>
            </a:r>
            <a:r>
              <a:rPr lang="ru-RU" sz="1200" dirty="0">
                <a:solidFill>
                  <a:srgbClr val="000000"/>
                </a:solidFill>
                <a:latin typeface="Times New Roman" panose="02020603050405020304" pitchFamily="18" charset="0"/>
                <a:cs typeface="Times New Roman" panose="02020603050405020304" pitchFamily="18" charset="0"/>
              </a:rPr>
              <a:t>м/с. </a:t>
            </a:r>
            <a:r>
              <a:rPr lang="ru-RU" sz="1200" dirty="0" err="1">
                <a:solidFill>
                  <a:srgbClr val="000000"/>
                </a:solidFill>
                <a:latin typeface="Times New Roman" panose="02020603050405020304" pitchFamily="18" charset="0"/>
                <a:cs typeface="Times New Roman" panose="02020603050405020304" pitchFamily="18" charset="0"/>
              </a:rPr>
              <a:t>Ауа</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температурасы</a:t>
            </a:r>
            <a:r>
              <a:rPr lang="ru-RU" sz="1200" dirty="0">
                <a:solidFill>
                  <a:srgbClr val="000000"/>
                </a:solidFill>
                <a:latin typeface="Times New Roman" panose="02020603050405020304" pitchFamily="18" charset="0"/>
                <a:cs typeface="Times New Roman" panose="02020603050405020304" pitchFamily="18" charset="0"/>
              </a:rPr>
              <a:t> 1-3 </a:t>
            </a:r>
            <a:r>
              <a:rPr lang="ru-RU" sz="1200" dirty="0" err="1">
                <a:solidFill>
                  <a:srgbClr val="000000"/>
                </a:solidFill>
                <a:latin typeface="Times New Roman" panose="02020603050405020304" pitchFamily="18" charset="0"/>
                <a:cs typeface="Times New Roman" panose="02020603050405020304" pitchFamily="18" charset="0"/>
              </a:rPr>
              <a:t>аяз</a:t>
            </a:r>
            <a:r>
              <a:rPr lang="ru-RU" sz="12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978585" y="3219295"/>
            <a:ext cx="47364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87330" y="2077166"/>
            <a:ext cx="475228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780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2</a:t>
            </a:r>
            <a:r>
              <a:rPr lang="ru-RU" sz="1200" dirty="0">
                <a:solidFill>
                  <a:prstClr val="black"/>
                </a:solidFill>
                <a:latin typeface="Times New Roman" panose="02020603050405020304" pitchFamily="18" charset="0"/>
                <a:cs typeface="Times New Roman" panose="02020603050405020304" pitchFamily="18" charset="0"/>
              </a:rPr>
              <a:t>5</a:t>
            </a:r>
            <a:r>
              <a:rPr lang="ru-RU" sz="1200" smtClean="0">
                <a:solidFill>
                  <a:prstClr val="black"/>
                </a:solidFill>
                <a:latin typeface="Times New Roman" panose="02020603050405020304" pitchFamily="18" charset="0"/>
                <a:cs typeface="Times New Roman" panose="02020603050405020304" pitchFamily="18" charset="0"/>
              </a:rPr>
              <a:t>, 2</a:t>
            </a:r>
            <a:r>
              <a:rPr lang="ru-RU" sz="1200" dirty="0">
                <a:solidFill>
                  <a:prstClr val="black"/>
                </a:solidFill>
                <a:latin typeface="Times New Roman" panose="02020603050405020304" pitchFamily="18" charset="0"/>
                <a:cs typeface="Times New Roman" panose="02020603050405020304" pitchFamily="18" charset="0"/>
              </a:rPr>
              <a:t>6</a:t>
            </a:r>
            <a:r>
              <a:rPr lang="ru-RU" sz="1200" smtClean="0">
                <a:solidFill>
                  <a:prstClr val="black"/>
                </a:solidFill>
                <a:latin typeface="Times New Roman" panose="02020603050405020304" pitchFamily="18" charset="0"/>
                <a:cs typeface="Times New Roman" panose="02020603050405020304" pitchFamily="18" charset="0"/>
              </a:rPr>
              <a:t> </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сәуірге</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ыдырауына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ықпал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төмен</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болады </a:t>
            </a:r>
            <a:r>
              <a:rPr lang="kk-KZ" sz="1200" dirty="0">
                <a:solidFill>
                  <a:prstClr val="black"/>
                </a:solidFill>
                <a:latin typeface="Times New Roman" panose="02020603050405020304" pitchFamily="18" charset="0"/>
                <a:cs typeface="Times New Roman" panose="02020603050405020304" pitchFamily="18" charset="0"/>
              </a:rPr>
              <a:t>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 xmlns:a16="http://schemas.microsoft.com/office/drawing/2014/main" val="20000"/>
                    </a:ext>
                  </a:extLst>
                </a:gridCol>
                <a:gridCol w="3062196">
                  <a:extLst>
                    <a:ext uri="{9D8B030D-6E8A-4147-A177-3AD203B41FA5}">
                      <a16:colId xmlns=""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14584</TotalTime>
  <Words>577</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2247</cp:revision>
  <cp:lastPrinted>2021-11-30T05:55:07Z</cp:lastPrinted>
  <dcterms:created xsi:type="dcterms:W3CDTF">2018-03-27T06:03:00Z</dcterms:created>
  <dcterms:modified xsi:type="dcterms:W3CDTF">2022-04-24T06:45:43Z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