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1116" y="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64598250"/>
              </p:ext>
            </p:extLst>
          </p:nvPr>
        </p:nvGraphicFramePr>
        <p:xfrm>
          <a:off x="307975" y="2588895"/>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107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17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25122" y="2210345"/>
            <a:ext cx="4680169" cy="93871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18, </a:t>
            </a:r>
            <a:r>
              <a:rPr lang="ru-RU" sz="1100" dirty="0">
                <a:solidFill>
                  <a:schemeClr val="tx1"/>
                </a:solidFill>
                <a:latin typeface="Times New Roman" panose="02020603050405020304" pitchFamily="18" charset="0"/>
                <a:cs typeface="Times New Roman" panose="02020603050405020304" pitchFamily="18" charset="0"/>
              </a:rPr>
              <a:t>2022 </a:t>
            </a:r>
            <a:r>
              <a:rPr lang="ru-RU" sz="1100" dirty="0" err="1">
                <a:solidFill>
                  <a:schemeClr val="tx1"/>
                </a:solidFill>
                <a:latin typeface="Times New Roman" panose="02020603050405020304" pitchFamily="18" charset="0"/>
                <a:cs typeface="Times New Roman" panose="02020603050405020304" pitchFamily="18" charset="0"/>
              </a:rPr>
              <a:t>жылдың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19 </a:t>
            </a:r>
            <a:r>
              <a:rPr lang="ru-RU" sz="1100" dirty="0" err="1" smtClean="0">
                <a:solidFill>
                  <a:schemeClr val="tx1"/>
                </a:solidFill>
                <a:latin typeface="Times New Roman" panose="02020603050405020304" pitchFamily="18" charset="0"/>
                <a:cs typeface="Times New Roman" panose="02020603050405020304" pitchFamily="18" charset="0"/>
              </a:rPr>
              <a:t>сәуіріне</a:t>
            </a:r>
            <a:r>
              <a:rPr lang="ru-RU" sz="1100" dirty="0" smtClean="0">
                <a:solidFill>
                  <a:schemeClr val="tx1"/>
                </a:solidFill>
                <a:latin typeface="Times New Roman" panose="02020603050405020304" pitchFamily="18" charset="0"/>
                <a:cs typeface="Times New Roman" panose="02020603050405020304" pitchFamily="18" charset="0"/>
              </a:rPr>
              <a:t> қараған </a:t>
            </a:r>
            <a:r>
              <a:rPr lang="ru-RU" sz="1100" dirty="0">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ыдырауына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төмен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болады</a:t>
            </a:r>
            <a:r>
              <a:rPr lang="ru-RU" sz="1100" dirty="0" smtClean="0">
                <a:solidFill>
                  <a:schemeClr val="tx1"/>
                </a:solidFill>
                <a:latin typeface="Times New Roman" panose="02020603050405020304" pitchFamily="18" charset="0"/>
                <a:cs typeface="Times New Roman" panose="02020603050405020304" pitchFamily="18" charset="0"/>
              </a:rPr>
              <a:t> 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682624164"/>
              </p:ext>
            </p:extLst>
          </p:nvPr>
        </p:nvGraphicFramePr>
        <p:xfrm>
          <a:off x="5067480" y="411474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94375">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Ластаушы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0,084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178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0,594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0,037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1177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0,235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0,428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80790">
                <a:tc>
                  <a:txBody>
                    <a:bodyPr/>
                    <a:lstStyle/>
                    <a:p>
                      <a:r>
                        <a:rPr lang="kk-KZ" sz="1000" dirty="0" smtClean="0">
                          <a:latin typeface="Times New Roman" panose="02020603050405020304" pitchFamily="18" charset="0"/>
                          <a:cs typeface="Times New Roman" panose="02020603050405020304" pitchFamily="18" charset="0"/>
                        </a:rPr>
                        <a:t>Күкірт сутегі</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1,188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kk-KZ" sz="1000" dirty="0" smtClean="0">
                          <a:latin typeface="Times New Roman" panose="02020603050405020304" pitchFamily="18" charset="0"/>
                          <a:cs typeface="Times New Roman" panose="02020603050405020304" pitchFamily="18" charset="0"/>
                        </a:rPr>
                        <a:t>Аммиак</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0,191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2021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17</a:t>
            </a:r>
            <a:r>
              <a:rPr lang="kk-KZ" altLang="ru-RU" sz="1200" b="1" dirty="0" smtClean="0">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сәуір</a:t>
            </a:r>
            <a:r>
              <a:rPr lang="ru-RU" sz="1200" b="1" dirty="0">
                <a:solidFill>
                  <a:srgbClr val="000000"/>
                </a:solidFill>
                <a:latin typeface="Times New Roman" panose="02020603050405020304" pitchFamily="18" charset="0"/>
                <a:cs typeface="Times New Roman" panose="02020603050405020304" pitchFamily="18" charset="0"/>
              </a:rPr>
              <a:t> </a:t>
            </a:r>
            <a:endParaRPr lang="zh-CN" altLang="x-none"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24946" y="173934"/>
            <a:ext cx="4680520" cy="1615827"/>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smtClean="0">
                <a:latin typeface="Times New Roman" panose="02020603050405020304" pitchFamily="18" charset="0"/>
                <a:cs typeface="Times New Roman" panose="02020603050405020304" pitchFamily="18" charset="0"/>
              </a:rPr>
              <a:t>Ақтау қаласы бойынша 18 сәуірге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lvl="0" algn="ctr"/>
            <a:r>
              <a:rPr lang="ru-RU" altLang="ru-RU" sz="1100" b="1" dirty="0" smtClean="0">
                <a:solidFill>
                  <a:srgbClr val="000000"/>
                </a:solidFill>
                <a:latin typeface="Times New Roman" panose="02020603050405020304" pitchFamily="18" charset="0"/>
                <a:cs typeface="Times New Roman" panose="02020603050405020304" pitchFamily="18" charset="0"/>
              </a:rPr>
              <a:t>2022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17 </a:t>
            </a:r>
            <a:r>
              <a:rPr lang="ru-RU" altLang="ru-RU" sz="1100" b="1" dirty="0" err="1" smtClean="0">
                <a:solidFill>
                  <a:srgbClr val="000000"/>
                </a:solidFill>
                <a:latin typeface="Times New Roman" panose="02020603050405020304" pitchFamily="18" charset="0"/>
                <a:cs typeface="Times New Roman" panose="02020603050405020304" pitchFamily="18" charset="0"/>
              </a:rPr>
              <a:t>сәуір</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18 </a:t>
            </a:r>
            <a:r>
              <a:rPr lang="ru-RU" altLang="ru-RU" sz="1100" b="1" dirty="0" err="1" smtClean="0">
                <a:solidFill>
                  <a:srgbClr val="000000"/>
                </a:solidFill>
                <a:latin typeface="Times New Roman" panose="02020603050405020304" pitchFamily="18" charset="0"/>
                <a:cs typeface="Times New Roman" panose="02020603050405020304" pitchFamily="18" charset="0"/>
              </a:rPr>
              <a:t>сәуір</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endParaRPr lang="ru-RU" sz="1100" b="1"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prstClr val="black"/>
                </a:solidFill>
                <a:latin typeface="Times New Roman" pitchFamily="18" charset="0"/>
                <a:cs typeface="Times New Roman" pitchFamily="18" charset="0"/>
              </a:rPr>
              <a:t>          Ашық, жауын-шашынсыз. </a:t>
            </a:r>
            <a:r>
              <a:rPr lang="ru-RU" sz="1100" dirty="0" err="1" smtClean="0">
                <a:solidFill>
                  <a:srgbClr val="000000"/>
                </a:solidFill>
                <a:latin typeface="Times New Roman" panose="02020603050405020304" pitchFamily="18" charset="0"/>
              </a:rPr>
              <a:t>Жел</a:t>
            </a:r>
            <a:r>
              <a:rPr lang="ru-RU" sz="1100" dirty="0" smtClean="0">
                <a:solidFill>
                  <a:srgbClr val="000000"/>
                </a:solidFill>
                <a:latin typeface="Times New Roman" panose="02020603050405020304" pitchFamily="18" charset="0"/>
              </a:rPr>
              <a:t> </a:t>
            </a:r>
            <a:r>
              <a:rPr lang="ru-RU" sz="1100" dirty="0" err="1" smtClean="0">
                <a:solidFill>
                  <a:srgbClr val="000000"/>
                </a:solidFill>
                <a:latin typeface="Times New Roman" panose="02020603050405020304" pitchFamily="18" charset="0"/>
              </a:rPr>
              <a:t>оң</a:t>
            </a:r>
            <a:r>
              <a:rPr lang="kk-KZ" sz="1100" dirty="0" smtClean="0">
                <a:solidFill>
                  <a:srgbClr val="000000"/>
                </a:solidFill>
                <a:latin typeface="Times New Roman" panose="02020603050405020304" pitchFamily="18" charset="0"/>
              </a:rPr>
              <a:t>түстік-шығыстан, </a:t>
            </a:r>
            <a:r>
              <a:rPr lang="ru-RU" sz="1100" dirty="0" err="1" smtClean="0">
                <a:solidFill>
                  <a:srgbClr val="000000"/>
                </a:solidFill>
                <a:latin typeface="Times New Roman" panose="02020603050405020304" pitchFamily="18" charset="0"/>
              </a:rPr>
              <a:t>күші</a:t>
            </a:r>
            <a:r>
              <a:rPr lang="ru-RU" sz="1100" dirty="0" smtClean="0">
                <a:solidFill>
                  <a:srgbClr val="000000"/>
                </a:solidFill>
                <a:latin typeface="Times New Roman" panose="02020603050405020304" pitchFamily="18" charset="0"/>
              </a:rPr>
              <a:t> 9-14 м/с. </a:t>
            </a:r>
            <a:r>
              <a:rPr lang="ru-RU" sz="1100" dirty="0" err="1" smtClean="0">
                <a:solidFill>
                  <a:srgbClr val="000000"/>
                </a:solidFill>
                <a:latin typeface="Times New Roman" panose="02020603050405020304" pitchFamily="18" charset="0"/>
              </a:rPr>
              <a:t>Ауа</a:t>
            </a:r>
            <a:r>
              <a:rPr lang="ru-RU" sz="1100" dirty="0" smtClean="0">
                <a:solidFill>
                  <a:srgbClr val="000000"/>
                </a:solidFill>
                <a:latin typeface="Times New Roman" panose="02020603050405020304" pitchFamily="18" charset="0"/>
              </a:rPr>
              <a:t> </a:t>
            </a:r>
            <a:r>
              <a:rPr lang="ru-RU" sz="1100" dirty="0" err="1" smtClean="0">
                <a:solidFill>
                  <a:srgbClr val="000000"/>
                </a:solidFill>
                <a:latin typeface="Times New Roman" panose="02020603050405020304" pitchFamily="18" charset="0"/>
              </a:rPr>
              <a:t>температурасы</a:t>
            </a:r>
            <a:r>
              <a:rPr lang="ru-RU" sz="1100" dirty="0" smtClean="0">
                <a:solidFill>
                  <a:srgbClr val="000000"/>
                </a:solidFill>
                <a:latin typeface="Times New Roman" panose="02020603050405020304" pitchFamily="18" charset="0"/>
              </a:rPr>
              <a:t> </a:t>
            </a:r>
            <a:r>
              <a:rPr lang="ru-RU" sz="1100" dirty="0" err="1" smtClean="0">
                <a:solidFill>
                  <a:srgbClr val="000000"/>
                </a:solidFill>
                <a:latin typeface="Times New Roman" panose="02020603050405020304" pitchFamily="18" charset="0"/>
              </a:rPr>
              <a:t>түнде</a:t>
            </a:r>
            <a:r>
              <a:rPr lang="ru-RU" sz="1100" dirty="0" smtClean="0">
                <a:solidFill>
                  <a:srgbClr val="000000"/>
                </a:solidFill>
                <a:latin typeface="Times New Roman" panose="02020603050405020304" pitchFamily="18" charset="0"/>
              </a:rPr>
              <a:t> 10-12, </a:t>
            </a:r>
            <a:r>
              <a:rPr lang="ru-RU" sz="1100" dirty="0" err="1" smtClean="0">
                <a:solidFill>
                  <a:srgbClr val="000000"/>
                </a:solidFill>
                <a:latin typeface="Times New Roman" panose="02020603050405020304" pitchFamily="18" charset="0"/>
              </a:rPr>
              <a:t>күндіз</a:t>
            </a:r>
            <a:r>
              <a:rPr lang="ru-RU" sz="1100" dirty="0" smtClean="0">
                <a:solidFill>
                  <a:srgbClr val="000000"/>
                </a:solidFill>
                <a:latin typeface="Times New Roman" panose="02020603050405020304" pitchFamily="18" charset="0"/>
              </a:rPr>
              <a:t> 20-22 </a:t>
            </a:r>
            <a:r>
              <a:rPr lang="ru-RU" sz="1100" dirty="0" err="1" smtClean="0">
                <a:solidFill>
                  <a:srgbClr val="000000"/>
                </a:solidFill>
                <a:latin typeface="Times New Roman" panose="02020603050405020304" pitchFamily="18" charset="0"/>
              </a:rPr>
              <a:t>жылы</a:t>
            </a:r>
            <a:r>
              <a:rPr lang="ru-RU" sz="1100" dirty="0" smtClean="0">
                <a:solidFill>
                  <a:srgbClr val="000000"/>
                </a:solidFill>
                <a:latin typeface="Times New Roman" panose="02020603050405020304" pitchFamily="18" charset="0"/>
              </a:rPr>
              <a:t>.</a:t>
            </a:r>
          </a:p>
          <a:p>
            <a:pPr lvl="0" algn="just"/>
            <a:endParaRPr lang="ru-RU" sz="1100" dirty="0" smtClean="0">
              <a:solidFill>
                <a:srgbClr val="000000"/>
              </a:solidFill>
              <a:latin typeface="Times New Roman" panose="02020603050405020304" pitchFamily="18" charset="0"/>
            </a:endParaRPr>
          </a:p>
          <a:p>
            <a:pPr lvl="0" algn="ctr"/>
            <a:r>
              <a:rPr lang="kk-KZ" sz="1100" b="1" dirty="0" smtClean="0">
                <a:solidFill>
                  <a:srgbClr val="000000"/>
                </a:solidFill>
                <a:latin typeface="Times New Roman" panose="02020603050405020304" pitchFamily="18" charset="0"/>
                <a:cs typeface="Times New Roman" panose="02020603050405020304" pitchFamily="18" charset="0"/>
              </a:rPr>
              <a:t>19 сәуірге</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2022 ж. 18 </a:t>
            </a:r>
            <a:r>
              <a:rPr lang="ru-RU" sz="1100" b="1" dirty="0" err="1" smtClean="0">
                <a:solidFill>
                  <a:srgbClr val="000000"/>
                </a:solidFill>
                <a:latin typeface="Times New Roman" panose="02020603050405020304" pitchFamily="18" charset="0"/>
                <a:cs typeface="Times New Roman" panose="02020603050405020304" pitchFamily="18" charset="0"/>
              </a:rPr>
              <a:t>сәуір</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20-дан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2022 ж. 19 </a:t>
            </a:r>
            <a:r>
              <a:rPr lang="ru-RU" sz="1100" b="1" dirty="0" err="1" smtClean="0">
                <a:solidFill>
                  <a:srgbClr val="000000"/>
                </a:solidFill>
                <a:latin typeface="Times New Roman" panose="02020603050405020304" pitchFamily="18" charset="0"/>
                <a:cs typeface="Times New Roman" panose="02020603050405020304" pitchFamily="18" charset="0"/>
              </a:rPr>
              <a:t>сәуір</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08-ге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ru-RU" sz="1100" dirty="0" smtClean="0">
                <a:solidFill>
                  <a:prstClr val="black"/>
                </a:solidFill>
                <a:latin typeface="Times New Roman" pitchFamily="18" charset="0"/>
                <a:cs typeface="Times New Roman" pitchFamily="18" charset="0"/>
                <a:sym typeface="+mn-ea"/>
              </a:rPr>
              <a:t>            </a:t>
            </a:r>
            <a:r>
              <a:rPr lang="ru-RU" sz="1100" dirty="0" err="1" smtClean="0">
                <a:solidFill>
                  <a:prstClr val="black"/>
                </a:solidFill>
                <a:latin typeface="Times New Roman" pitchFamily="18" charset="0"/>
                <a:cs typeface="Times New Roman" pitchFamily="18" charset="0"/>
                <a:sym typeface="+mn-ea"/>
              </a:rPr>
              <a:t>Көшпелі</a:t>
            </a:r>
            <a:r>
              <a:rPr lang="ru-RU" sz="1100" dirty="0" smtClean="0">
                <a:solidFill>
                  <a:prstClr val="black"/>
                </a:solidFill>
                <a:latin typeface="Times New Roman" pitchFamily="18" charset="0"/>
                <a:cs typeface="Times New Roman" pitchFamily="18" charset="0"/>
                <a:sym typeface="+mn-ea"/>
              </a:rPr>
              <a:t> </a:t>
            </a:r>
            <a:r>
              <a:rPr lang="ru-RU" sz="1100" dirty="0" err="1" smtClean="0">
                <a:solidFill>
                  <a:prstClr val="black"/>
                </a:solidFill>
                <a:latin typeface="Times New Roman" pitchFamily="18" charset="0"/>
                <a:cs typeface="Times New Roman" pitchFamily="18" charset="0"/>
                <a:sym typeface="+mn-ea"/>
              </a:rPr>
              <a:t>бұлтты</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жауын-шашынсыз</a:t>
            </a:r>
            <a:r>
              <a:rPr lang="kk-KZ" sz="1100" dirty="0" smtClean="0">
                <a:solidFill>
                  <a:srgbClr val="000000"/>
                </a:solidFill>
                <a:latin typeface="Times New Roman" panose="02020603050405020304" pitchFamily="18" charset="0"/>
                <a:cs typeface="Times New Roman" panose="02020603050405020304" pitchFamily="18" charset="0"/>
                <a:sym typeface="+mn-ea"/>
              </a:rPr>
              <a:t>. Жел оңтүстік-шығыстан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9-14 </a:t>
            </a:r>
            <a:r>
              <a:rPr lang="ru-RU" sz="1100" dirty="0" smtClean="0">
                <a:solidFill>
                  <a:prstClr val="black"/>
                </a:solidFill>
                <a:latin typeface="Times New Roman" pitchFamily="18" charset="0"/>
                <a:cs typeface="Times New Roman" pitchFamily="18" charset="0"/>
              </a:rPr>
              <a:t>м/с.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температурасы</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ru-RU" sz="1100" dirty="0" smtClean="0">
                <a:solidFill>
                  <a:prstClr val="black"/>
                </a:solidFill>
                <a:latin typeface="Times New Roman" pitchFamily="18" charset="0"/>
                <a:cs typeface="Times New Roman" pitchFamily="18" charset="0"/>
              </a:rPr>
              <a:t>12-14 </a:t>
            </a:r>
            <a:r>
              <a:rPr lang="ru-RU" sz="1100" dirty="0" err="1" smtClean="0">
                <a:solidFill>
                  <a:prstClr val="black"/>
                </a:solidFill>
                <a:latin typeface="Times New Roman" pitchFamily="18" charset="0"/>
                <a:cs typeface="Times New Roman" pitchFamily="18" charset="0"/>
              </a:rPr>
              <a:t>жылы</a:t>
            </a:r>
            <a:r>
              <a:rPr lang="ru-RU" sz="1100" dirty="0" smtClean="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 10 </a:t>
            </a:r>
            <a:r>
              <a:rPr lang="ru-RU" sz="1200" dirty="0" err="1" smtClean="0">
                <a:latin typeface="Times New Roman" panose="02020603050405020304" pitchFamily="18" charset="0"/>
                <a:cs typeface="Times New Roman" panose="02020603050405020304" pitchFamily="18" charset="0"/>
              </a:rPr>
              <a:t>учаскесі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08788" y="4386751"/>
            <a:ext cx="4648915" cy="1780911"/>
            <a:chOff x="173620" y="3799939"/>
            <a:chExt cx="464891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173620" y="4077010"/>
              <a:ext cx="285366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 name="Прямоугольник 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16732</TotalTime>
  <Words>583</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2191</cp:revision>
  <cp:lastPrinted>2021-07-01T07:38:07Z</cp:lastPrinted>
  <dcterms:created xsi:type="dcterms:W3CDTF">2018-03-27T06:03:00Z</dcterms:created>
  <dcterms:modified xsi:type="dcterms:W3CDTF">2022-04-17T06:45:41Z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