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42081654"/>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25849499"/>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FF0000"/>
                          </a:solidFill>
                          <a:latin typeface="Times New Roman" panose="02020603050405020304" pitchFamily="18" charset="0"/>
                          <a:cs typeface="Times New Roman" panose="02020603050405020304" pitchFamily="18" charset="0"/>
                        </a:rPr>
                        <a:t>№</a:t>
                      </a:r>
                      <a:r>
                        <a:rPr lang="kk-KZ" altLang="x-none" sz="1600" b="1" i="1" baseline="0" dirty="0" smtClean="0">
                          <a:solidFill>
                            <a:srgbClr val="FF0000"/>
                          </a:solidFill>
                          <a:latin typeface="Times New Roman" panose="02020603050405020304" pitchFamily="18" charset="0"/>
                          <a:cs typeface="Times New Roman" panose="02020603050405020304" pitchFamily="18" charset="0"/>
                        </a:rPr>
                        <a:t>100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smtClean="0">
                          <a:solidFill>
                            <a:srgbClr val="002060"/>
                          </a:solidFill>
                          <a:latin typeface="Times New Roman" panose="02020603050405020304" pitchFamily="18" charset="0"/>
                          <a:cs typeface="Times New Roman" panose="02020603050405020304" pitchFamily="18" charset="0"/>
                        </a:rPr>
                        <a:t>Орал </a:t>
                      </a:r>
                      <a:r>
                        <a:rPr lang="kk-KZ" altLang="x-none" sz="14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732581707"/>
              </p:ext>
            </p:extLst>
          </p:nvPr>
        </p:nvGraphicFramePr>
        <p:xfrm>
          <a:off x="5137590" y="621711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196659"/>
            <a:ext cx="480164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10</a:t>
            </a:r>
            <a:r>
              <a:rPr lang="ru-RU" altLang="ru-RU" sz="1200" b="1"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962907366"/>
              </p:ext>
            </p:extLst>
          </p:nvPr>
        </p:nvGraphicFramePr>
        <p:xfrm>
          <a:off x="5060120" y="3619480"/>
          <a:ext cx="4629556" cy="2011680"/>
        </p:xfrm>
        <a:graphic>
          <a:graphicData uri="http://schemas.openxmlformats.org/drawingml/2006/table">
            <a:tbl>
              <a:tblPr firstRow="1" bandRow="1">
                <a:tableStyleId>{5C22544A-7EE6-4342-B048-85BDC9FD1C3A}</a:tableStyleId>
              </a:tblPr>
              <a:tblGrid>
                <a:gridCol w="1781428">
                  <a:extLst>
                    <a:ext uri="{9D8B030D-6E8A-4147-A177-3AD203B41FA5}">
                      <a16:colId xmlns:a16="http://schemas.microsoft.com/office/drawing/2014/main" xmlns="" val="3583770891"/>
                    </a:ext>
                  </a:extLst>
                </a:gridCol>
                <a:gridCol w="1421277">
                  <a:extLst>
                    <a:ext uri="{9D8B030D-6E8A-4147-A177-3AD203B41FA5}">
                      <a16:colId xmlns:a16="http://schemas.microsoft.com/office/drawing/2014/main" xmlns="" val="1276116030"/>
                    </a:ext>
                  </a:extLst>
                </a:gridCol>
                <a:gridCol w="1426851">
                  <a:extLst>
                    <a:ext uri="{9D8B030D-6E8A-4147-A177-3AD203B41FA5}">
                      <a16:colId xmlns:a16="http://schemas.microsoft.com/office/drawing/2014/main" xmlns="" val="2096923049"/>
                    </a:ext>
                  </a:extLst>
                </a:gridCol>
              </a:tblGrid>
              <a:tr h="4766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772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342">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3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2934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30227" y="79926"/>
            <a:ext cx="4824413" cy="196977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Орал</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ru-RU" altLang="ru-RU" sz="1100" b="1" dirty="0" smtClean="0">
                <a:latin typeface="Times New Roman" panose="02020603050405020304" pitchFamily="18" charset="0"/>
                <a:cs typeface="Times New Roman" panose="02020603050405020304" pitchFamily="18" charset="0"/>
              </a:rPr>
              <a:t>    11 </a:t>
            </a:r>
            <a:r>
              <a:rPr lang="ru-RU" altLang="ru-RU" sz="1100" b="1" dirty="0" err="1" smtClean="0">
                <a:latin typeface="Times New Roman" panose="02020603050405020304" pitchFamily="18" charset="0"/>
                <a:cs typeface="Times New Roman" panose="02020603050405020304" pitchFamily="18" charset="0"/>
              </a:rPr>
              <a:t>сәуірге</a:t>
            </a:r>
            <a:r>
              <a:rPr lang="kk-KZ"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algn="ctr"/>
            <a:r>
              <a:rPr lang="ru-RU" altLang="ru-RU" sz="1100" b="1" dirty="0" smtClean="0">
                <a:latin typeface="Times New Roman" panose="02020603050405020304" pitchFamily="18" charset="0"/>
                <a:cs typeface="Times New Roman" panose="02020603050405020304" pitchFamily="18" charset="0"/>
              </a:rPr>
              <a:t>     2022 ж. 10 </a:t>
            </a:r>
            <a:r>
              <a:rPr lang="ru-RU" altLang="ru-RU" sz="1100" b="1" dirty="0" err="1" smtClean="0">
                <a:latin typeface="Times New Roman" panose="02020603050405020304" pitchFamily="18" charset="0"/>
                <a:cs typeface="Times New Roman" panose="02020603050405020304" pitchFamily="18" charset="0"/>
              </a:rPr>
              <a:t>сәуір</a:t>
            </a:r>
            <a:r>
              <a:rPr lang="ru-RU" altLang="ru-RU" sz="1100" b="1" dirty="0" smtClean="0">
                <a:latin typeface="Times New Roman" panose="02020603050405020304" pitchFamily="18" charset="0"/>
                <a:cs typeface="Times New Roman" panose="02020603050405020304" pitchFamily="18" charset="0"/>
              </a:rPr>
              <a:t> 20 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sym typeface="+mn-ea"/>
              </a:rPr>
              <a:t>2022 ж.</a:t>
            </a:r>
            <a:r>
              <a:rPr lang="ru-RU" altLang="ru-RU" sz="1100" b="1" dirty="0" smtClean="0">
                <a:latin typeface="Times New Roman" panose="02020603050405020304" pitchFamily="18" charset="0"/>
                <a:cs typeface="Times New Roman" panose="02020603050405020304" pitchFamily="18" charset="0"/>
              </a:rPr>
              <a:t> 11 </a:t>
            </a:r>
            <a:r>
              <a:rPr lang="kk-KZ" altLang="ru-RU" sz="1100" b="1" dirty="0" smtClean="0">
                <a:solidFill>
                  <a:prstClr val="black"/>
                </a:solidFill>
                <a:latin typeface="Times New Roman" panose="02020603050405020304" pitchFamily="18" charset="0"/>
                <a:cs typeface="Times New Roman" panose="02020603050405020304" pitchFamily="18" charset="0"/>
              </a:rPr>
              <a:t>сәуір</a:t>
            </a:r>
            <a:r>
              <a:rPr lang="ru-RU" altLang="ru-RU" sz="1100" b="1" dirty="0" smtClean="0">
                <a:solidFill>
                  <a:prstClr val="black"/>
                </a:solidFill>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smtClean="0">
                <a:latin typeface="Times New Roman" panose="02020603050405020304" pitchFamily="18" charset="0"/>
                <a:cs typeface="Times New Roman" panose="02020603050405020304" pitchFamily="18" charset="0"/>
              </a:rPr>
              <a:t>дейін</a:t>
            </a:r>
            <a:r>
              <a:rPr lang="ru-RU" altLang="ru-RU" sz="1100" b="1" dirty="0" smtClean="0">
                <a:latin typeface="Times New Roman" panose="02020603050405020304" pitchFamily="18" charset="0"/>
                <a:cs typeface="Times New Roman" panose="02020603050405020304" pitchFamily="18" charset="0"/>
              </a:rPr>
              <a:t> </a:t>
            </a:r>
          </a:p>
          <a:p>
            <a:pPr lvl="0" algn="just"/>
            <a:r>
              <a:rPr lang="kk-KZ" sz="1100" dirty="0" smtClean="0">
                <a:latin typeface="Times New Roman" pitchFamily="18" charset="0"/>
                <a:cs typeface="Times New Roman" pitchFamily="18" charset="0"/>
              </a:rPr>
              <a:t>     Көшпелі бұлтты</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жауын-шашынсыз. Жел солтүстік-шығыстан соғады, </a:t>
            </a:r>
            <a:r>
              <a:rPr lang="kk-KZ" sz="1100" dirty="0">
                <a:latin typeface="Times New Roman" pitchFamily="18" charset="0"/>
                <a:cs typeface="Times New Roman" pitchFamily="18" charset="0"/>
              </a:rPr>
              <a:t>күші </a:t>
            </a:r>
            <a:r>
              <a:rPr lang="kk-KZ" sz="1100" dirty="0" smtClean="0">
                <a:latin typeface="Times New Roman" pitchFamily="18" charset="0"/>
                <a:cs typeface="Times New Roman" pitchFamily="18" charset="0"/>
              </a:rPr>
              <a:t>9-14 м/с</a:t>
            </a:r>
            <a:r>
              <a:rPr lang="kk-KZ" sz="1100" dirty="0">
                <a:latin typeface="Times New Roman" pitchFamily="18" charset="0"/>
                <a:cs typeface="Times New Roman" pitchFamily="18" charset="0"/>
              </a:rPr>
              <a:t>. Ауа температурасы </a:t>
            </a:r>
            <a:r>
              <a:rPr lang="kk-KZ" sz="1100" dirty="0" smtClean="0">
                <a:latin typeface="Times New Roman" pitchFamily="18" charset="0"/>
                <a:cs typeface="Times New Roman" pitchFamily="18" charset="0"/>
              </a:rPr>
              <a:t>түнде 7-9,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16-18 градус </a:t>
            </a:r>
            <a:r>
              <a:rPr lang="kk-KZ" sz="1100" dirty="0">
                <a:latin typeface="Times New Roman" pitchFamily="18" charset="0"/>
                <a:cs typeface="Times New Roman" pitchFamily="18" charset="0"/>
              </a:rPr>
              <a:t>жылы.</a:t>
            </a:r>
            <a:endParaRPr lang="ru-RU" sz="1100" b="1" dirty="0">
              <a:solidFill>
                <a:srgbClr val="000000"/>
              </a:solidFill>
              <a:latin typeface="Times New Roman" pitchFamily="18" charset="0"/>
              <a:cs typeface="Times New Roman" pitchFamily="18" charset="0"/>
              <a:sym typeface="+mn-ea"/>
            </a:endParaRPr>
          </a:p>
          <a:p>
            <a:pPr lvl="0" algn="just"/>
            <a:r>
              <a:rPr lang="ru-RU" sz="1100" b="1" dirty="0" smtClean="0">
                <a:solidFill>
                  <a:srgbClr val="000000"/>
                </a:solidFill>
                <a:latin typeface="Times New Roman" pitchFamily="18" charset="0"/>
                <a:cs typeface="Times New Roman" pitchFamily="18" charset="0"/>
                <a:sym typeface="+mn-ea"/>
              </a:rPr>
              <a:t>                    </a:t>
            </a:r>
          </a:p>
          <a:p>
            <a:pPr lvl="0" algn="just"/>
            <a:r>
              <a:rPr lang="ru-RU" sz="1100" b="1" dirty="0">
                <a:solidFill>
                  <a:srgbClr val="000000"/>
                </a:solidFill>
                <a:latin typeface="Times New Roman" pitchFamily="18" charset="0"/>
                <a:cs typeface="Times New Roman" pitchFamily="18" charset="0"/>
                <a:sym typeface="+mn-ea"/>
              </a:rPr>
              <a:t> </a:t>
            </a:r>
            <a:r>
              <a:rPr lang="ru-RU" sz="1100" b="1" dirty="0" smtClean="0">
                <a:solidFill>
                  <a:srgbClr val="000000"/>
                </a:solidFill>
                <a:latin typeface="Times New Roman" pitchFamily="18" charset="0"/>
                <a:cs typeface="Times New Roman" pitchFamily="18" charset="0"/>
                <a:sym typeface="+mn-ea"/>
              </a:rPr>
              <a:t>                               </a:t>
            </a:r>
            <a:r>
              <a:rPr lang="kk-KZ" sz="1100" b="1" dirty="0" smtClean="0">
                <a:solidFill>
                  <a:srgbClr val="000000"/>
                </a:solidFill>
                <a:latin typeface="Times New Roman" panose="02020603050405020304" pitchFamily="18" charset="0"/>
                <a:cs typeface="Times New Roman" panose="02020603050405020304" pitchFamily="18" charset="0"/>
                <a:sym typeface="+mn-ea"/>
              </a:rPr>
              <a:t>12 сәуірге</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100" b="1" dirty="0" smtClean="0">
                <a:solidFill>
                  <a:srgbClr val="000000"/>
                </a:solidFill>
                <a:latin typeface="Times New Roman" panose="02020603050405020304" pitchFamily="18" charset="0"/>
                <a:cs typeface="Times New Roman" panose="02020603050405020304" pitchFamily="18" charset="0"/>
                <a:sym typeface="+mn-ea"/>
              </a:rPr>
              <a:t>2022 ж.</a:t>
            </a:r>
            <a:r>
              <a:rPr lang="kk-KZ"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prstClr val="black"/>
                </a:solidFill>
                <a:latin typeface="Times New Roman" panose="02020603050405020304" pitchFamily="18" charset="0"/>
                <a:cs typeface="Times New Roman" panose="02020603050405020304" pitchFamily="18" charset="0"/>
                <a:sym typeface="+mn-ea"/>
              </a:rPr>
              <a:t>11</a:t>
            </a:r>
            <a:r>
              <a:rPr lang="ru-RU" altLang="ru-RU" sz="1100" b="1" dirty="0" smtClean="0">
                <a:solidFill>
                  <a:prstClr val="black"/>
                </a:solidFill>
                <a:latin typeface="Times New Roman" panose="02020603050405020304" pitchFamily="18" charset="0"/>
                <a:cs typeface="Times New Roman" panose="02020603050405020304" pitchFamily="18" charset="0"/>
              </a:rPr>
              <a:t> </a:t>
            </a:r>
            <a:r>
              <a:rPr lang="ru-RU" altLang="ru-RU" sz="1100" b="1" dirty="0" err="1" smtClean="0">
                <a:solidFill>
                  <a:prstClr val="black"/>
                </a:solidFill>
                <a:latin typeface="Times New Roman" panose="02020603050405020304" pitchFamily="18" charset="0"/>
                <a:cs typeface="Times New Roman" panose="02020603050405020304" pitchFamily="18" charset="0"/>
              </a:rPr>
              <a:t>сәуір</a:t>
            </a:r>
            <a:r>
              <a:rPr lang="ru-RU" altLang="ru-RU" sz="1100" b="1" dirty="0" smtClean="0">
                <a:solidFill>
                  <a:prstClr val="black"/>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2022 ж. 12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сәуір</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indent="182563" algn="just"/>
            <a:r>
              <a:rPr lang="kk-KZ" sz="1100" dirty="0" smtClean="0">
                <a:latin typeface="Times New Roman" pitchFamily="18" charset="0"/>
                <a:cs typeface="Times New Roman" pitchFamily="18" charset="0"/>
              </a:rPr>
              <a:t>Көшпелі бұлтты, жауын-шашынсыз. </a:t>
            </a:r>
            <a:r>
              <a:rPr lang="ru-RU" sz="1100" dirty="0" err="1" smtClean="0">
                <a:latin typeface="Times New Roman" panose="02020603050405020304" pitchFamily="18" charset="0"/>
                <a:cs typeface="Times New Roman" panose="02020603050405020304" pitchFamily="18" charset="0"/>
              </a:rPr>
              <a:t>Жел</a:t>
            </a:r>
            <a:r>
              <a:rPr lang="ru-RU" sz="1100" dirty="0" smtClean="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шығыстан</a:t>
            </a:r>
            <a:r>
              <a:rPr lang="ru-RU" sz="1100" dirty="0" smtClean="0">
                <a:latin typeface="Times New Roman" panose="02020603050405020304" pitchFamily="18" charset="0"/>
                <a:cs typeface="Times New Roman" panose="02020603050405020304" pitchFamily="18" charset="0"/>
              </a:rPr>
              <a:t>, </a:t>
            </a:r>
            <a:r>
              <a:rPr lang="kk-KZ" sz="1100" dirty="0" smtClean="0">
                <a:latin typeface="Times New Roman" pitchFamily="18" charset="0"/>
                <a:cs typeface="Times New Roman" pitchFamily="18" charset="0"/>
              </a:rPr>
              <a:t>оңтүстік-шығыстан соғады,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күші</a:t>
            </a:r>
            <a:r>
              <a:rPr lang="ru-RU" sz="1100" dirty="0" smtClean="0">
                <a:latin typeface="Times New Roman" pitchFamily="18" charset="0"/>
                <a:cs typeface="Times New Roman" pitchFamily="18" charset="0"/>
              </a:rPr>
              <a:t> 9-14 м/с.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smtClean="0">
                <a:latin typeface="Times New Roman" pitchFamily="18" charset="0"/>
                <a:cs typeface="Times New Roman" pitchFamily="18" charset="0"/>
              </a:rPr>
              <a:t> 5-7 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p>
          <a:p>
            <a:pPr indent="182563"/>
            <a:endParaRPr lang="ru-RU" sz="1200" dirty="0" smtClean="0">
              <a:latin typeface="Times New Roman" pitchFamily="18" charset="0"/>
              <a:cs typeface="Times New Roman" pitchFamily="18" charset="0"/>
            </a:endParaRPr>
          </a:p>
        </p:txBody>
      </p:sp>
      <p:sp>
        <p:nvSpPr>
          <p:cNvPr id="22" name="TextBox 13"/>
          <p:cNvSpPr txBox="1"/>
          <p:nvPr/>
        </p:nvSpPr>
        <p:spPr>
          <a:xfrm>
            <a:off x="5025121" y="279100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5121" y="2100808"/>
            <a:ext cx="4680168"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2022 </a:t>
            </a:r>
            <a:r>
              <a:rPr lang="ru-RU" sz="1100" dirty="0" err="1" smtClean="0">
                <a:solidFill>
                  <a:schemeClr val="tx1"/>
                </a:solidFill>
                <a:latin typeface="Times New Roman" panose="02020603050405020304" pitchFamily="18" charset="0"/>
                <a:cs typeface="Times New Roman" panose="02020603050405020304" pitchFamily="18" charset="0"/>
              </a:rPr>
              <a:t>жыл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11</a:t>
            </a:r>
            <a:r>
              <a:rPr lang="kk-KZ" sz="1100" b="1" dirty="0" smtClean="0">
                <a:solidFill>
                  <a:schemeClr val="tx1"/>
                </a:solidFill>
                <a:latin typeface="Times New Roman" panose="02020603050405020304" pitchFamily="18" charset="0"/>
                <a:cs typeface="Times New Roman" panose="02020603050405020304" pitchFamily="18" charset="0"/>
              </a:rPr>
              <a:t> сәуір</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12 </a:t>
            </a:r>
            <a:r>
              <a:rPr lang="ru-RU" sz="1100" b="1" dirty="0" err="1" smtClean="0">
                <a:solidFill>
                  <a:schemeClr val="tx1"/>
                </a:solidFill>
                <a:latin typeface="Times New Roman" panose="02020603050405020304" pitchFamily="18" charset="0"/>
                <a:cs typeface="Times New Roman" panose="02020603050405020304" pitchFamily="18" charset="0"/>
              </a:rPr>
              <a:t>сәуір</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түнде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smtClean="0">
                <a:solidFill>
                  <a:schemeClr val="tx1"/>
                </a:solidFill>
                <a:latin typeface="Times New Roman" panose="02020603050405020304" pitchFamily="18" charset="0"/>
                <a:cs typeface="Times New Roman" panose="02020603050405020304" pitchFamily="18" charset="0"/>
              </a:rPr>
              <a:t>. </a:t>
            </a: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38289" y="4389693"/>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Акимгужина</a:t>
            </a:r>
            <a:r>
              <a:rPr lang="ru-RU" altLang="ru-RU" sz="1200" b="1" i="1" dirty="0" smtClean="0">
                <a:solidFill>
                  <a:srgbClr val="000000"/>
                </a:solidFill>
                <a:latin typeface="Times New Roman" panose="02020603050405020304" pitchFamily="18" charset="0"/>
                <a:cs typeface="Times New Roman" panose="02020603050405020304" pitchFamily="18" charset="0"/>
              </a:rPr>
              <a:t>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xmlns="" val="20000"/>
                    </a:ext>
                  </a:extLst>
                </a:gridCol>
                <a:gridCol w="3114354">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13990</TotalTime>
  <Words>583</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2397</cp:revision>
  <cp:lastPrinted>2021-07-01T03:56:27Z</cp:lastPrinted>
  <dcterms:created xsi:type="dcterms:W3CDTF">2018-03-27T06:03:00Z</dcterms:created>
  <dcterms:modified xsi:type="dcterms:W3CDTF">2022-04-10T08:59:39Z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