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99CC00"/>
    <a:srgbClr val="669900"/>
    <a:srgbClr val="FF0000"/>
    <a:srgbClr val="FFFFFF"/>
    <a:srgbClr val="FFFF00"/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>
      <p:cViewPr varScale="1">
        <p:scale>
          <a:sx n="75" d="100"/>
          <a:sy n="75" d="100"/>
        </p:scale>
        <p:origin x="576" y="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fld id="{B62AFB44-7F44-4012-ABDC-9B700824F712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34021125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3C6206-04A9-474A-96FD-73B9201BE61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E483B0-7681-4884-AF43-41833537EC6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02A1D8-635D-4D7E-A9EA-292A82D0BAC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1EFD85-AC53-47C5-BAA9-3F8DC33CC55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C8F945-FCA4-41FB-9901-F05D37E6A63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C33160-D8D1-49B1-A130-837C54B4FA1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6A3039-45AC-4548-90D0-7E3EE807813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42DDEB-7AA4-407A-8A58-14C10A1C872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E762D7-1518-4A66-A697-9A68C54C9BC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9B1C1D-ADB3-47BD-A3C2-B3F79C1145C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AFED91-E309-435F-BB3B-06D047FDFE0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14C69419-0A39-4D3C-98FE-55ED2A15392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/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sz="1200" b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9" name="Таблица 1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52437720"/>
              </p:ext>
            </p:extLst>
          </p:nvPr>
        </p:nvGraphicFramePr>
        <p:xfrm>
          <a:off x="342900" y="2501632"/>
          <a:ext cx="4465638" cy="1976706"/>
        </p:xfrm>
        <a:graphic>
          <a:graphicData uri="http://schemas.openxmlformats.org/drawingml/2006/table">
            <a:tbl>
              <a:tblPr/>
              <a:tblGrid>
                <a:gridCol w="4465638"/>
              </a:tblGrid>
              <a:tr h="197670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6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№95 </a:t>
                      </a:r>
                      <a:r>
                        <a:rPr kumimoji="0" lang="en-US" sz="16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ЕЖЕДНЕВНЫЙ БЮЛЛЕТЕНЬ 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en-US" sz="16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6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СОСТОЯНИЯ ВОЗДУШНОГО БАССЕЙНА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zh-CN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kumimoji="0" lang="ru-RU" sz="1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kumimoji="0" lang="ru-RU" altLang="en-US" sz="1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en-US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en-US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altLang="zh-CN" sz="12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宋体"/>
                          <a:cs typeface="宋体"/>
                        </a:rPr>
                        <a:t>5 апреля 2022 года</a:t>
                      </a:r>
                      <a:endParaRPr kumimoji="0" lang="zh-CN" sz="12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宋体"/>
                        <a:cs typeface="宋体"/>
                      </a:endParaRPr>
                    </a:p>
                  </a:txBody>
                  <a:tcPr marL="114329" marR="114329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4345" name="Прямоугольник 2"/>
          <p:cNvSpPr>
            <a:spLocks noChangeArrowheads="1"/>
          </p:cNvSpPr>
          <p:nvPr/>
        </p:nvSpPr>
        <p:spPr bwMode="auto">
          <a:xfrm>
            <a:off x="4969502" y="263525"/>
            <a:ext cx="4737099" cy="2246769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06 апреля</a:t>
            </a:r>
          </a:p>
          <a:p>
            <a:pPr algn="ctr"/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 05 апреля </a:t>
            </a:r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21 ч. 06 апреля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indent="266700" algn="just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</a:t>
            </a:r>
            <a:r>
              <a:rPr lang="kk-KZ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0-5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м/с. Температура воздуха ночью 11-13, днем 26-28 тепла.</a:t>
            </a:r>
          </a:p>
          <a:p>
            <a:pPr algn="just"/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ночь 07 апреля</a:t>
            </a:r>
          </a:p>
          <a:p>
            <a:pPr algn="ctr">
              <a:buFont typeface="Arial" charset="0"/>
              <a:buNone/>
            </a:pPr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06 апреля</a:t>
            </a:r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09 ч. 07 апреля</a:t>
            </a:r>
          </a:p>
          <a:p>
            <a:pPr indent="266700" algn="just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0-5 м/с. Температура воздуха 12-14 тепла.</a:t>
            </a:r>
            <a:endParaRPr lang="kk-KZ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5098089" y="2735322"/>
            <a:ext cx="4608512" cy="830997"/>
          </a:xfrm>
          <a:prstGeom prst="rect">
            <a:avLst/>
          </a:prstGeom>
          <a:solidFill>
            <a:srgbClr val="FF9900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indent="182563" algn="just"/>
            <a:r>
              <a:rPr lang="ru-RU" altLang="en-US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06 апреля</a:t>
            </a:r>
            <a:r>
              <a:rPr lang="en-US" altLang="en-US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</a:t>
            </a:r>
            <a:r>
              <a:rPr lang="ru-RU" altLang="en-US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ночью 07 апреля 202</a:t>
            </a:r>
            <a:r>
              <a:rPr lang="en-US" altLang="en-US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altLang="en-US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</a:t>
            </a:r>
            <a:r>
              <a:rPr lang="en-US" altLang="en-US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altLang="en-US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будут способствовать </a:t>
            </a:r>
            <a:r>
              <a:rPr lang="ru-RU" altLang="en-US" sz="1200" dirty="0" err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накоплени</a:t>
            </a:r>
            <a:r>
              <a:rPr lang="en-US" altLang="en-US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 </a:t>
            </a:r>
            <a:r>
              <a:rPr lang="ru-RU" altLang="en-US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загрязняющих веществ</a:t>
            </a:r>
            <a:r>
              <a:rPr lang="en-US" altLang="en-US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en-US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атмосфере города</a:t>
            </a:r>
            <a:r>
              <a:rPr lang="en-US" altLang="en-US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altLang="en-US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целом по городу ожидается пониженный уровень загрязнения воздуха.</a:t>
            </a:r>
            <a:endParaRPr lang="ru-RU" altLang="en-US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/>
        </p:nvGraphicFramePr>
        <p:xfrm>
          <a:off x="5140325" y="6527800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/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50" name="Прямоугольник 21"/>
          <p:cNvSpPr>
            <a:spLocks noChangeArrowheads="1"/>
          </p:cNvSpPr>
          <p:nvPr/>
        </p:nvSpPr>
        <p:spPr bwMode="auto">
          <a:xfrm>
            <a:off x="4960938" y="4016375"/>
            <a:ext cx="482441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5 апреля 2022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/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41955679"/>
              </p:ext>
            </p:extLst>
          </p:nvPr>
        </p:nvGraphicFramePr>
        <p:xfrm>
          <a:off x="5097463" y="4491038"/>
          <a:ext cx="4490130" cy="20119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5505">
                  <a:extLst>
                    <a:ext uri="{9D8B030D-6E8A-4147-A177-3AD203B41FA5}"/>
                  </a:extLst>
                </a:gridCol>
                <a:gridCol w="1296144">
                  <a:extLst>
                    <a:ext uri="{9D8B030D-6E8A-4147-A177-3AD203B41FA5}"/>
                  </a:extLst>
                </a:gridCol>
                <a:gridCol w="1378481">
                  <a:extLst>
                    <a:ext uri="{9D8B030D-6E8A-4147-A177-3AD203B41FA5}"/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4414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417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19525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451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18378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3180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455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656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5096669" y="3634978"/>
            <a:ext cx="4537075" cy="312737"/>
          </a:xfrm>
          <a:prstGeom prst="rect">
            <a:avLst/>
          </a:prstGeom>
          <a:solidFill>
            <a:srgbClr val="FF9900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416" name="TextBox 15"/>
          <p:cNvSpPr txBox="1">
            <a:spLocks noChangeArrowheads="1"/>
          </p:cNvSpPr>
          <p:nvPr/>
        </p:nvSpPr>
        <p:spPr bwMode="auto">
          <a:xfrm>
            <a:off x="317285" y="246063"/>
            <a:ext cx="4635715" cy="307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sz="14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/>
          </a:p>
        </p:txBody>
      </p:sp>
      <p:sp>
        <p:nvSpPr>
          <p:cNvPr id="15364" name="Прямоугольник 26"/>
          <p:cNvSpPr>
            <a:spLocks noChangeArrowheads="1"/>
          </p:cNvSpPr>
          <p:nvPr/>
        </p:nvSpPr>
        <p:spPr bwMode="auto">
          <a:xfrm>
            <a:off x="128588" y="2586038"/>
            <a:ext cx="4824412" cy="4154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1200" dirty="0">
                <a:solidFill>
                  <a:srgbClr val="000000"/>
                </a:solidFill>
                <a:latin typeface="Times New Roman" pitchFamily="18" charset="0"/>
              </a:rPr>
              <a:t>В городе Алматы наблюдения </a:t>
            </a:r>
            <a:r>
              <a:rPr lang="ru-RU" altLang="ru-RU" sz="1200" dirty="0">
                <a:latin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itchFamily="18" charset="0"/>
              </a:rPr>
              <a:t> проводится на 16 постах </a:t>
            </a:r>
            <a:r>
              <a:rPr lang="ru-RU" altLang="ru-RU" sz="1200" dirty="0">
                <a:latin typeface="Times New Roman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itchFamily="18" charset="0"/>
              </a:rPr>
              <a:t>№ 1 – </a:t>
            </a:r>
            <a:r>
              <a:rPr lang="ru-RU" sz="1200" dirty="0" err="1">
                <a:latin typeface="Times New Roman" pitchFamily="18" charset="0"/>
              </a:rPr>
              <a:t>терр</a:t>
            </a:r>
            <a:r>
              <a:rPr lang="ru-RU" sz="1200" dirty="0">
                <a:latin typeface="Times New Roman" pitchFamily="18" charset="0"/>
              </a:rPr>
              <a:t>. Казахского национального университета </a:t>
            </a:r>
            <a:r>
              <a:rPr lang="ru-RU" sz="1200" dirty="0" err="1">
                <a:latin typeface="Times New Roman" pitchFamily="18" charset="0"/>
              </a:rPr>
              <a:t>им.Аль-Фараби</a:t>
            </a:r>
            <a:endParaRPr lang="ru-RU" altLang="ru-RU" sz="1200" dirty="0">
              <a:latin typeface="Times New Roman" pitchFamily="18" charset="0"/>
            </a:endParaRPr>
          </a:p>
          <a:p>
            <a:r>
              <a:rPr lang="ru-RU" altLang="ru-RU" sz="1200" dirty="0">
                <a:latin typeface="Times New Roman" pitchFamily="18" charset="0"/>
              </a:rPr>
              <a:t>№ 2 –</a:t>
            </a:r>
            <a:r>
              <a:rPr lang="ru-RU" sz="1200" dirty="0" err="1">
                <a:latin typeface="Times New Roman" pitchFamily="18" charset="0"/>
              </a:rPr>
              <a:t>Бурундайское</a:t>
            </a:r>
            <a:r>
              <a:rPr lang="ru-RU" sz="1200" dirty="0">
                <a:latin typeface="Times New Roman" pitchFamily="18" charset="0"/>
              </a:rPr>
              <a:t> автохозяйство, улица Аэродромная</a:t>
            </a:r>
            <a:endParaRPr lang="ru-RU" altLang="ru-RU" sz="1200" dirty="0">
              <a:latin typeface="Times New Roman" pitchFamily="18" charset="0"/>
            </a:endParaRPr>
          </a:p>
          <a:p>
            <a:r>
              <a:rPr lang="ru-RU" altLang="ru-RU" sz="1200" dirty="0">
                <a:latin typeface="Times New Roman" pitchFamily="18" charset="0"/>
              </a:rPr>
              <a:t>№ 3 – </a:t>
            </a:r>
            <a:r>
              <a:rPr lang="ru-RU" sz="1200" dirty="0">
                <a:latin typeface="Times New Roman" pitchFamily="18" charset="0"/>
              </a:rPr>
              <a:t>ледовая арена «Алматы арена»</a:t>
            </a:r>
          </a:p>
          <a:p>
            <a:r>
              <a:rPr lang="ru-RU" altLang="ru-RU" sz="1200" dirty="0">
                <a:latin typeface="Times New Roman" pitchFamily="18" charset="0"/>
              </a:rPr>
              <a:t>№ 4 – </a:t>
            </a:r>
            <a:r>
              <a:rPr lang="ru-RU" sz="1200" dirty="0">
                <a:latin typeface="Times New Roman" pitchFamily="18" charset="0"/>
              </a:rPr>
              <a:t>70 разъезда, общеобразовательная школа №32</a:t>
            </a:r>
          </a:p>
          <a:p>
            <a:r>
              <a:rPr lang="ru-RU" altLang="ru-RU" sz="1200" dirty="0">
                <a:latin typeface="Times New Roman" pitchFamily="18" charset="0"/>
              </a:rPr>
              <a:t>№ </a:t>
            </a:r>
            <a:r>
              <a:rPr lang="en-US" altLang="ru-RU" sz="1200" dirty="0">
                <a:latin typeface="Times New Roman" pitchFamily="18" charset="0"/>
              </a:rPr>
              <a:t>5</a:t>
            </a:r>
            <a:r>
              <a:rPr lang="ru-RU" altLang="ru-RU" sz="1200" dirty="0">
                <a:latin typeface="Times New Roman" pitchFamily="18" charset="0"/>
              </a:rPr>
              <a:t> –</a:t>
            </a:r>
            <a:r>
              <a:rPr lang="en-US" altLang="ru-RU" sz="1200" dirty="0">
                <a:latin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</a:rPr>
              <a:t>ледовая арена «</a:t>
            </a:r>
            <a:r>
              <a:rPr lang="ru-RU" sz="1200" dirty="0" err="1">
                <a:latin typeface="Times New Roman" pitchFamily="18" charset="0"/>
              </a:rPr>
              <a:t>Халык</a:t>
            </a:r>
            <a:r>
              <a:rPr lang="ru-RU" sz="1200" dirty="0">
                <a:latin typeface="Times New Roman" pitchFamily="18" charset="0"/>
              </a:rPr>
              <a:t> арена», микрорайон «</a:t>
            </a:r>
            <a:r>
              <a:rPr lang="ru-RU" sz="1200" dirty="0" err="1">
                <a:latin typeface="Times New Roman" pitchFamily="18" charset="0"/>
              </a:rPr>
              <a:t>Думан</a:t>
            </a:r>
            <a:r>
              <a:rPr lang="ru-RU" sz="1200" dirty="0">
                <a:latin typeface="Times New Roman" pitchFamily="18" charset="0"/>
              </a:rPr>
              <a:t>»</a:t>
            </a:r>
          </a:p>
          <a:p>
            <a:r>
              <a:rPr lang="ru-RU" altLang="ru-RU" sz="1200" dirty="0">
                <a:latin typeface="Times New Roman" pitchFamily="18" charset="0"/>
              </a:rPr>
              <a:t>№ </a:t>
            </a:r>
            <a:r>
              <a:rPr lang="en-US" altLang="ru-RU" sz="1200" dirty="0">
                <a:latin typeface="Times New Roman" pitchFamily="18" charset="0"/>
              </a:rPr>
              <a:t>6</a:t>
            </a:r>
            <a:r>
              <a:rPr lang="ru-RU" altLang="ru-RU" sz="1200" dirty="0">
                <a:latin typeface="Times New Roman" pitchFamily="18" charset="0"/>
              </a:rPr>
              <a:t> – </a:t>
            </a:r>
            <a:r>
              <a:rPr lang="ru-RU" sz="1200" dirty="0" err="1">
                <a:latin typeface="Times New Roman" pitchFamily="18" charset="0"/>
              </a:rPr>
              <a:t>терр</a:t>
            </a:r>
            <a:r>
              <a:rPr lang="ru-RU" sz="1200" dirty="0">
                <a:latin typeface="Times New Roman" pitchFamily="18" charset="0"/>
              </a:rPr>
              <a:t>. </a:t>
            </a:r>
            <a:r>
              <a:rPr lang="ru-RU" sz="1200" dirty="0" err="1">
                <a:latin typeface="Times New Roman" pitchFamily="18" charset="0"/>
              </a:rPr>
              <a:t>Жетысуского</a:t>
            </a:r>
            <a:r>
              <a:rPr lang="ru-RU" sz="1200" dirty="0">
                <a:latin typeface="Times New Roman" pitchFamily="18" charset="0"/>
              </a:rPr>
              <a:t> </a:t>
            </a:r>
            <a:r>
              <a:rPr lang="kk-KZ" sz="1200" dirty="0">
                <a:latin typeface="Times New Roman" pitchFamily="18" charset="0"/>
              </a:rPr>
              <a:t>акимата</a:t>
            </a:r>
            <a:r>
              <a:rPr lang="ru-RU" sz="1200" dirty="0">
                <a:latin typeface="Times New Roman" pitchFamily="18" charset="0"/>
              </a:rPr>
              <a:t>, микрорайон «</a:t>
            </a:r>
            <a:r>
              <a:rPr lang="ru-RU" sz="1200" dirty="0" err="1">
                <a:latin typeface="Times New Roman" pitchFamily="18" charset="0"/>
              </a:rPr>
              <a:t>Кулагер</a:t>
            </a:r>
            <a:r>
              <a:rPr lang="ru-RU" sz="1200" dirty="0">
                <a:latin typeface="Times New Roman" pitchFamily="18" charset="0"/>
              </a:rPr>
              <a:t>»</a:t>
            </a:r>
          </a:p>
          <a:p>
            <a:r>
              <a:rPr lang="ru-RU" altLang="ru-RU" sz="1200" dirty="0">
                <a:latin typeface="Times New Roman" pitchFamily="18" charset="0"/>
              </a:rPr>
              <a:t>№ 2</a:t>
            </a:r>
            <a:r>
              <a:rPr lang="en-US" altLang="ru-RU" sz="1200" dirty="0">
                <a:latin typeface="Times New Roman" pitchFamily="18" charset="0"/>
              </a:rPr>
              <a:t>7</a:t>
            </a:r>
            <a:r>
              <a:rPr lang="ru-RU" altLang="ru-RU" sz="1200" dirty="0">
                <a:latin typeface="Times New Roman" pitchFamily="18" charset="0"/>
              </a:rPr>
              <a:t> –</a:t>
            </a:r>
            <a:r>
              <a:rPr lang="en-US" altLang="ru-RU" sz="1200" dirty="0">
                <a:latin typeface="Times New Roman" pitchFamily="18" charset="0"/>
              </a:rPr>
              <a:t> </a:t>
            </a:r>
            <a:r>
              <a:rPr lang="ru-RU" altLang="ru-RU" sz="1200" dirty="0" err="1" smtClean="0">
                <a:latin typeface="Times New Roman" pitchFamily="18" charset="0"/>
              </a:rPr>
              <a:t>мкр</a:t>
            </a:r>
            <a:r>
              <a:rPr lang="ru-RU" altLang="ru-RU" sz="1200" dirty="0" smtClean="0">
                <a:latin typeface="Times New Roman" pitchFamily="18" charset="0"/>
              </a:rPr>
              <a:t>-н </a:t>
            </a:r>
            <a:r>
              <a:rPr lang="ru-RU" altLang="ru-RU" sz="1200" dirty="0" err="1" smtClean="0">
                <a:latin typeface="Times New Roman" pitchFamily="18" charset="0"/>
              </a:rPr>
              <a:t>Айгерим</a:t>
            </a:r>
            <a:r>
              <a:rPr lang="ru-RU" altLang="ru-RU" sz="1200" smtClean="0">
                <a:latin typeface="Times New Roman" pitchFamily="18" charset="0"/>
              </a:rPr>
              <a:t>, </a:t>
            </a:r>
            <a:r>
              <a:rPr lang="ru-RU" sz="1200" smtClean="0">
                <a:latin typeface="Times New Roman" pitchFamily="18" charset="0"/>
              </a:rPr>
              <a:t>Бенберина</a:t>
            </a:r>
            <a:r>
              <a:rPr lang="ru-RU" sz="1200" dirty="0" smtClean="0">
                <a:latin typeface="Times New Roman" pitchFamily="18" charset="0"/>
              </a:rPr>
              <a:t>, 52</a:t>
            </a:r>
            <a:endParaRPr lang="ru-RU" sz="1200" dirty="0">
              <a:latin typeface="Times New Roman" pitchFamily="18" charset="0"/>
            </a:endParaRPr>
          </a:p>
          <a:p>
            <a:r>
              <a:rPr lang="en-US" altLang="ru-RU" sz="1200" dirty="0">
                <a:latin typeface="Times New Roman" pitchFamily="18" charset="0"/>
              </a:rPr>
              <a:t>№ </a:t>
            </a:r>
            <a:r>
              <a:rPr lang="ru-RU" altLang="ru-RU" sz="1200" dirty="0">
                <a:latin typeface="Times New Roman" pitchFamily="18" charset="0"/>
              </a:rPr>
              <a:t>2</a:t>
            </a:r>
            <a:r>
              <a:rPr lang="en-US" altLang="ru-RU" sz="1200" dirty="0">
                <a:latin typeface="Times New Roman" pitchFamily="18" charset="0"/>
              </a:rPr>
              <a:t>8 –  </a:t>
            </a:r>
            <a:r>
              <a:rPr lang="ru-RU" sz="1200" dirty="0">
                <a:latin typeface="Times New Roman" pitchFamily="18" charset="0"/>
              </a:rPr>
              <a:t>аэрологическая станция (район Аэропорта) </a:t>
            </a:r>
          </a:p>
          <a:p>
            <a:r>
              <a:rPr lang="ru-RU" sz="1200" dirty="0">
                <a:latin typeface="Times New Roman" pitchFamily="18" charset="0"/>
              </a:rPr>
              <a:t>ул. Ахметова, 50</a:t>
            </a:r>
            <a:endParaRPr lang="en-US" altLang="ru-RU" sz="1200" dirty="0">
              <a:latin typeface="Times New Roman" pitchFamily="18" charset="0"/>
            </a:endParaRPr>
          </a:p>
          <a:p>
            <a:r>
              <a:rPr lang="en-US" altLang="ru-RU" sz="1200" dirty="0">
                <a:latin typeface="Times New Roman" pitchFamily="18" charset="0"/>
              </a:rPr>
              <a:t>№ </a:t>
            </a:r>
            <a:r>
              <a:rPr lang="ru-RU" altLang="ru-RU" sz="1200" dirty="0">
                <a:latin typeface="Times New Roman" pitchFamily="18" charset="0"/>
              </a:rPr>
              <a:t>2</a:t>
            </a:r>
            <a:r>
              <a:rPr lang="en-US" altLang="ru-RU" sz="1200" dirty="0">
                <a:latin typeface="Times New Roman" pitchFamily="18" charset="0"/>
              </a:rPr>
              <a:t>9 –  </a:t>
            </a:r>
            <a:r>
              <a:rPr lang="ru-RU" sz="1200" dirty="0">
                <a:latin typeface="Times New Roman" pitchFamily="18" charset="0"/>
              </a:rPr>
              <a:t>РУВД </a:t>
            </a:r>
            <a:r>
              <a:rPr lang="ru-RU" sz="1200" dirty="0" err="1">
                <a:latin typeface="Times New Roman" pitchFamily="18" charset="0"/>
              </a:rPr>
              <a:t>Турскибского</a:t>
            </a:r>
            <a:r>
              <a:rPr lang="ru-RU" sz="1200" dirty="0">
                <a:latin typeface="Times New Roman" pitchFamily="18" charset="0"/>
              </a:rPr>
              <a:t> района, ул. Р. Зорге,14</a:t>
            </a:r>
            <a:endParaRPr lang="en-US" altLang="ru-RU" sz="1200" dirty="0">
              <a:latin typeface="Times New Roman" pitchFamily="18" charset="0"/>
            </a:endParaRPr>
          </a:p>
          <a:p>
            <a:r>
              <a:rPr lang="en-US" altLang="ru-RU" sz="1200" dirty="0">
                <a:latin typeface="Times New Roman" pitchFamily="18" charset="0"/>
              </a:rPr>
              <a:t>№ </a:t>
            </a:r>
            <a:r>
              <a:rPr lang="ru-RU" altLang="ru-RU" sz="1200" dirty="0">
                <a:latin typeface="Times New Roman" pitchFamily="18" charset="0"/>
              </a:rPr>
              <a:t>3</a:t>
            </a:r>
            <a:r>
              <a:rPr lang="en-US" altLang="ru-RU" sz="1200" dirty="0">
                <a:latin typeface="Times New Roman" pitchFamily="18" charset="0"/>
              </a:rPr>
              <a:t>0 – </a:t>
            </a:r>
            <a:r>
              <a:rPr lang="ru-RU" sz="1200" dirty="0">
                <a:latin typeface="Times New Roman" pitchFamily="18" charset="0"/>
              </a:rPr>
              <a:t>м-н «</a:t>
            </a:r>
            <a:r>
              <a:rPr lang="ru-RU" sz="1200" dirty="0" err="1">
                <a:latin typeface="Times New Roman" pitchFamily="18" charset="0"/>
              </a:rPr>
              <a:t>Шанырак</a:t>
            </a:r>
            <a:r>
              <a:rPr lang="ru-RU" sz="1200" dirty="0">
                <a:latin typeface="Times New Roman" pitchFamily="18" charset="0"/>
              </a:rPr>
              <a:t>», школа №26, ул. </a:t>
            </a:r>
            <a:r>
              <a:rPr lang="ru-RU" sz="1200" dirty="0" err="1">
                <a:latin typeface="Times New Roman" pitchFamily="18" charset="0"/>
              </a:rPr>
              <a:t>Жанкожа</a:t>
            </a:r>
            <a:r>
              <a:rPr lang="ru-RU" sz="1200" dirty="0">
                <a:latin typeface="Times New Roman" pitchFamily="18" charset="0"/>
              </a:rPr>
              <a:t> батыра, 202</a:t>
            </a:r>
            <a:endParaRPr lang="ru-RU" altLang="ru-RU" sz="1200" dirty="0">
              <a:latin typeface="Times New Roman" pitchFamily="18" charset="0"/>
            </a:endParaRPr>
          </a:p>
          <a:p>
            <a:r>
              <a:rPr lang="en-US" altLang="ru-RU" sz="1200" dirty="0">
                <a:latin typeface="Times New Roman" pitchFamily="18" charset="0"/>
              </a:rPr>
              <a:t>№ </a:t>
            </a:r>
            <a:r>
              <a:rPr lang="ru-RU" altLang="ru-RU" sz="1200" dirty="0">
                <a:latin typeface="Times New Roman" pitchFamily="18" charset="0"/>
              </a:rPr>
              <a:t>31</a:t>
            </a:r>
            <a:r>
              <a:rPr lang="en-US" altLang="ru-RU" sz="1200" dirty="0">
                <a:latin typeface="Times New Roman" pitchFamily="18" charset="0"/>
              </a:rPr>
              <a:t> – </a:t>
            </a:r>
            <a:r>
              <a:rPr lang="ru-RU" sz="1200" dirty="0" err="1">
                <a:latin typeface="Times New Roman" pitchFamily="18" charset="0"/>
              </a:rPr>
              <a:t>пр.Аль-Фараби</a:t>
            </a:r>
            <a:r>
              <a:rPr lang="ru-RU" sz="1200" dirty="0">
                <a:latin typeface="Times New Roman" pitchFamily="18" charset="0"/>
              </a:rPr>
              <a:t>, угол </a:t>
            </a:r>
            <a:r>
              <a:rPr lang="ru-RU" sz="1200" dirty="0" err="1">
                <a:latin typeface="Times New Roman" pitchFamily="18" charset="0"/>
              </a:rPr>
              <a:t>ул.Навои</a:t>
            </a:r>
            <a:r>
              <a:rPr lang="ru-RU" sz="1200" dirty="0">
                <a:latin typeface="Times New Roman" pitchFamily="18" charset="0"/>
              </a:rPr>
              <a:t>, м-н Орбита (территория Дендропарка АО «</a:t>
            </a:r>
            <a:r>
              <a:rPr lang="ru-RU" sz="1200" dirty="0" err="1">
                <a:latin typeface="Times New Roman" pitchFamily="18" charset="0"/>
              </a:rPr>
              <a:t>Зеленстрой</a:t>
            </a:r>
            <a:r>
              <a:rPr lang="ru-RU" sz="1200" dirty="0">
                <a:latin typeface="Times New Roman" pitchFamily="18" charset="0"/>
              </a:rPr>
              <a:t>»)</a:t>
            </a:r>
          </a:p>
          <a:p>
            <a:r>
              <a:rPr lang="kk-KZ" sz="1200" i="1" dirty="0">
                <a:latin typeface="Times New Roman" pitchFamily="18" charset="0"/>
              </a:rPr>
              <a:t>№1 -</a:t>
            </a:r>
            <a:r>
              <a:rPr lang="kk-KZ" sz="1200" dirty="0">
                <a:latin typeface="Times New Roman" pitchFamily="18" charset="0"/>
              </a:rPr>
              <a:t> </a:t>
            </a:r>
            <a:r>
              <a:rPr lang="ru-RU" sz="1200" i="1" dirty="0">
                <a:latin typeface="Times New Roman" pitchFamily="18" charset="0"/>
              </a:rPr>
              <a:t>ул. Амангельды, угол ул. </a:t>
            </a:r>
            <a:r>
              <a:rPr lang="ru-RU" sz="1200" i="1" dirty="0" err="1">
                <a:latin typeface="Times New Roman" pitchFamily="18" charset="0"/>
              </a:rPr>
              <a:t>Сатпаева</a:t>
            </a:r>
            <a:r>
              <a:rPr lang="kk-KZ" sz="1200" i="1" dirty="0">
                <a:latin typeface="Times New Roman" pitchFamily="18" charset="0"/>
              </a:rPr>
              <a:t>;</a:t>
            </a:r>
            <a:endParaRPr lang="ru-RU" sz="1200" dirty="0">
              <a:latin typeface="Times New Roman" pitchFamily="18" charset="0"/>
            </a:endParaRPr>
          </a:p>
          <a:p>
            <a:r>
              <a:rPr lang="ru-RU" sz="1200" i="1" dirty="0">
                <a:latin typeface="Times New Roman" pitchFamily="18" charset="0"/>
              </a:rPr>
              <a:t>(отбор проб воздуха 3 раза в сутки - 07, 13 и 19)</a:t>
            </a:r>
            <a:endParaRPr lang="ru-RU" sz="1200" dirty="0">
              <a:latin typeface="Times New Roman" pitchFamily="18" charset="0"/>
            </a:endParaRPr>
          </a:p>
          <a:p>
            <a:r>
              <a:rPr lang="kk-KZ" sz="1200" i="1" dirty="0">
                <a:latin typeface="Times New Roman" pitchFamily="18" charset="0"/>
              </a:rPr>
              <a:t>№12 - </a:t>
            </a:r>
            <a:r>
              <a:rPr lang="ru-RU" sz="1200" i="1" dirty="0">
                <a:latin typeface="Times New Roman" pitchFamily="18" charset="0"/>
              </a:rPr>
              <a:t>пр. </a:t>
            </a:r>
            <a:r>
              <a:rPr lang="ru-RU" sz="1200" i="1" dirty="0" err="1">
                <a:latin typeface="Times New Roman" pitchFamily="18" charset="0"/>
              </a:rPr>
              <a:t>Райымбека</a:t>
            </a:r>
            <a:r>
              <a:rPr lang="ru-RU" sz="1200" i="1" dirty="0">
                <a:latin typeface="Times New Roman" pitchFamily="18" charset="0"/>
              </a:rPr>
              <a:t>, угол ул. </a:t>
            </a:r>
            <a:r>
              <a:rPr lang="ru-RU" sz="1200" i="1" dirty="0" err="1">
                <a:latin typeface="Times New Roman" pitchFamily="18" charset="0"/>
              </a:rPr>
              <a:t>Наурызбай</a:t>
            </a:r>
            <a:r>
              <a:rPr lang="ru-RU" sz="1200" i="1" dirty="0">
                <a:latin typeface="Times New Roman" pitchFamily="18" charset="0"/>
              </a:rPr>
              <a:t> батыра</a:t>
            </a:r>
            <a:r>
              <a:rPr lang="kk-KZ" sz="1200" i="1" dirty="0">
                <a:latin typeface="Times New Roman" pitchFamily="18" charset="0"/>
              </a:rPr>
              <a:t>;</a:t>
            </a:r>
            <a:endParaRPr lang="ru-RU" sz="1200" dirty="0">
              <a:latin typeface="Times New Roman" pitchFamily="18" charset="0"/>
            </a:endParaRPr>
          </a:p>
          <a:p>
            <a:r>
              <a:rPr lang="kk-KZ" sz="1200" i="1" dirty="0">
                <a:latin typeface="Times New Roman" pitchFamily="18" charset="0"/>
              </a:rPr>
              <a:t>№16 - </a:t>
            </a:r>
            <a:r>
              <a:rPr lang="ru-RU" sz="1200" i="1" dirty="0">
                <a:latin typeface="Times New Roman" pitchFamily="18" charset="0"/>
              </a:rPr>
              <a:t>м-н Айнабулак-3</a:t>
            </a:r>
            <a:r>
              <a:rPr lang="kk-KZ" sz="1200" i="1" dirty="0">
                <a:latin typeface="Times New Roman" pitchFamily="18" charset="0"/>
              </a:rPr>
              <a:t>;</a:t>
            </a:r>
            <a:endParaRPr lang="ru-RU" sz="1200" dirty="0">
              <a:latin typeface="Times New Roman" pitchFamily="18" charset="0"/>
            </a:endParaRPr>
          </a:p>
          <a:p>
            <a:r>
              <a:rPr lang="kk-KZ" sz="1200" i="1" dirty="0">
                <a:latin typeface="Times New Roman" pitchFamily="18" charset="0"/>
              </a:rPr>
              <a:t>№25 -</a:t>
            </a:r>
            <a:r>
              <a:rPr lang="kk-KZ" sz="1200" dirty="0">
                <a:latin typeface="Times New Roman" pitchFamily="18" charset="0"/>
              </a:rPr>
              <a:t> </a:t>
            </a:r>
            <a:r>
              <a:rPr lang="ru-RU" sz="1200" i="1" dirty="0">
                <a:latin typeface="Times New Roman" pitchFamily="18" charset="0"/>
              </a:rPr>
              <a:t>м-н Аксай-3, ул. </a:t>
            </a:r>
            <a:r>
              <a:rPr lang="ru-RU" sz="1200" i="1" dirty="0" err="1">
                <a:latin typeface="Times New Roman" pitchFamily="18" charset="0"/>
              </a:rPr>
              <a:t>Маречека</a:t>
            </a:r>
            <a:r>
              <a:rPr lang="ru-RU" sz="1200" i="1" dirty="0">
                <a:latin typeface="Times New Roman" pitchFamily="18" charset="0"/>
              </a:rPr>
              <a:t>, угол ул. </a:t>
            </a:r>
            <a:r>
              <a:rPr lang="ru-RU" sz="1200" i="1" dirty="0" err="1">
                <a:latin typeface="Times New Roman" pitchFamily="18" charset="0"/>
              </a:rPr>
              <a:t>Б.Момышулы</a:t>
            </a:r>
            <a:r>
              <a:rPr lang="kk-KZ" sz="1200" i="1" dirty="0">
                <a:latin typeface="Times New Roman" pitchFamily="18" charset="0"/>
              </a:rPr>
              <a:t>;</a:t>
            </a:r>
            <a:endParaRPr lang="ru-RU" sz="1200" dirty="0">
              <a:latin typeface="Times New Roman" pitchFamily="18" charset="0"/>
            </a:endParaRPr>
          </a:p>
          <a:p>
            <a:r>
              <a:rPr lang="kk-KZ" sz="1200" i="1" dirty="0">
                <a:latin typeface="Times New Roman" pitchFamily="18" charset="0"/>
              </a:rPr>
              <a:t>№26 - </a:t>
            </a:r>
            <a:r>
              <a:rPr lang="ru-RU" sz="1200" i="1" dirty="0">
                <a:latin typeface="Times New Roman" pitchFamily="18" charset="0"/>
              </a:rPr>
              <a:t>м-н Тастак-1, ул. Толе </a:t>
            </a:r>
            <a:r>
              <a:rPr lang="ru-RU" sz="1200" i="1" dirty="0" err="1">
                <a:latin typeface="Times New Roman" pitchFamily="18" charset="0"/>
              </a:rPr>
              <a:t>би</a:t>
            </a:r>
            <a:r>
              <a:rPr lang="ru-RU" sz="1200" i="1" dirty="0">
                <a:latin typeface="Times New Roman" pitchFamily="18" charset="0"/>
              </a:rPr>
              <a:t>, 249, ГУ «городская детская поликлиника №8»</a:t>
            </a:r>
            <a:r>
              <a:rPr lang="kk-KZ" sz="1200" i="1" dirty="0">
                <a:latin typeface="Times New Roman" pitchFamily="18" charset="0"/>
              </a:rPr>
              <a:t>.</a:t>
            </a:r>
            <a:endParaRPr lang="ru-RU" sz="1200" dirty="0">
              <a:latin typeface="Times New Roman" pitchFamily="18" charset="0"/>
            </a:endParaRPr>
          </a:p>
        </p:txBody>
      </p:sp>
      <p:sp>
        <p:nvSpPr>
          <p:cNvPr id="15365" name="Прямоугольник 13"/>
          <p:cNvSpPr>
            <a:spLocks noChangeArrowheads="1"/>
          </p:cNvSpPr>
          <p:nvPr/>
        </p:nvSpPr>
        <p:spPr bwMode="auto">
          <a:xfrm>
            <a:off x="4937125" y="58738"/>
            <a:ext cx="483711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>
                <a:latin typeface="Times New Roman" pitchFamily="18" charset="0"/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/>
          </a:p>
        </p:txBody>
      </p:sp>
      <p:grpSp>
        <p:nvGrpSpPr>
          <p:cNvPr id="15366" name="Группа 24"/>
          <p:cNvGrpSpPr>
            <a:grpSpLocks/>
          </p:cNvGrpSpPr>
          <p:nvPr/>
        </p:nvGrpSpPr>
        <p:grpSpPr bwMode="auto">
          <a:xfrm>
            <a:off x="5281613" y="4394200"/>
            <a:ext cx="4291012" cy="1819275"/>
            <a:chOff x="531522" y="3799939"/>
            <a:chExt cx="4291013" cy="1920672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2" y="4883920"/>
            <a:ext cx="4035778" cy="836767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/>
                    </a:extLst>
                  </a:gridCol>
                  <a:gridCol w="2017888">
                    <a:extLst>
                      <a:ext uri="{9D8B030D-6E8A-4147-A177-3AD203B41FA5}"/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</a:tbl>
            </a:graphicData>
          </a:graphic>
        </p:graphicFrame>
        <p:sp>
          <p:nvSpPr>
            <p:cNvPr id="15414" name="Прямоугольник 8"/>
            <p:cNvSpPr>
              <a:spLocks noChangeArrowheads="1"/>
            </p:cNvSpPr>
            <p:nvPr/>
          </p:nvSpPr>
          <p:spPr bwMode="auto">
            <a:xfrm>
              <a:off x="533243" y="4099912"/>
              <a:ext cx="2133534" cy="9971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>
                <a:buFont typeface="Arial" charset="0"/>
                <a:buNone/>
              </a:pPr>
              <a:endParaRPr lang="kk-KZ" altLang="ru-RU" sz="1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kk-KZ" altLang="ru-RU" sz="1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ru-RU" altLang="ru-RU" sz="1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r>
                <a:rPr lang="ru-RU" altLang="ru-RU" sz="1000" i="1">
                  <a:latin typeface="Times New Roman" pitchFamily="18" charset="0"/>
                  <a:cs typeface="Times New Roman" pitchFamily="18" charset="0"/>
                </a:rPr>
                <a:t>г. Нур-Султан, ул. Мангилик ел 11/1</a:t>
              </a:r>
            </a:p>
            <a:p>
              <a:pPr algn="ctr">
                <a:buFont typeface="Arial" charset="0"/>
                <a:buNone/>
              </a:pPr>
              <a:endParaRPr lang="ru-RU" altLang="ru-RU" sz="1000" i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5415" name="Прямоугольник 20"/>
            <p:cNvSpPr>
              <a:spLocks noChangeArrowheads="1"/>
            </p:cNvSpPr>
            <p:nvPr/>
          </p:nvSpPr>
          <p:spPr bwMode="auto">
            <a:xfrm>
              <a:off x="531655" y="3799939"/>
              <a:ext cx="4290880" cy="8680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endParaRPr lang="ru-RU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r>
                <a:rPr lang="ru-RU" altLang="ru-RU" sz="1200" b="1" i="1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Контакты:</a:t>
              </a:r>
            </a:p>
          </p:txBody>
        </p:sp>
      </p:grpSp>
      <p:sp>
        <p:nvSpPr>
          <p:cNvPr id="15367" name="Прямоугольник 11"/>
          <p:cNvSpPr>
            <a:spLocks noChangeArrowheads="1"/>
          </p:cNvSpPr>
          <p:nvPr/>
        </p:nvSpPr>
        <p:spPr bwMode="auto">
          <a:xfrm>
            <a:off x="5018088" y="640080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latin typeface="Times New Roman" pitchFamily="18" charset="0"/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8" name="Прямоугольник 14"/>
          <p:cNvSpPr>
            <a:spLocks noChangeArrowheads="1"/>
          </p:cNvSpPr>
          <p:nvPr/>
        </p:nvSpPr>
        <p:spPr bwMode="auto">
          <a:xfrm>
            <a:off x="4953000" y="1298575"/>
            <a:ext cx="4808538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369" name="Прямоугольник 1"/>
          <p:cNvSpPr>
            <a:spLocks noChangeArrowheads="1"/>
          </p:cNvSpPr>
          <p:nvPr/>
        </p:nvSpPr>
        <p:spPr bwMode="auto">
          <a:xfrm>
            <a:off x="5181600" y="6159500"/>
            <a:ext cx="4521200" cy="3079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400" b="1" i="1">
                <a:solidFill>
                  <a:srgbClr val="000000"/>
                </a:solidFill>
              </a:rPr>
              <a:t>  </a:t>
            </a:r>
            <a:r>
              <a:rPr lang="en-US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Составил</a:t>
            </a:r>
            <a:r>
              <a:rPr lang="kk-KZ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(а)</a:t>
            </a:r>
            <a:r>
              <a:rPr lang="en-US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u-RU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Ертаева С.Ә. </a:t>
            </a:r>
            <a:endParaRPr lang="ru-RU" sz="1200" b="1" i="1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99038" y="4984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/>
                  </a:extLst>
                </a:gridCol>
                <a:gridCol w="3669773">
                  <a:extLst>
                    <a:ext uri="{9D8B030D-6E8A-4147-A177-3AD203B41FA5}"/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393" name="Прямоугольник 18"/>
          <p:cNvSpPr>
            <a:spLocks noChangeArrowheads="1"/>
          </p:cNvSpPr>
          <p:nvPr/>
        </p:nvSpPr>
        <p:spPr bwMode="auto">
          <a:xfrm>
            <a:off x="4967288" y="2106613"/>
            <a:ext cx="4786312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sz="1200" i="1">
                <a:latin typeface="Times New Roman" pitchFamily="18" charset="0"/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16500" y="245268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/>
                  </a:extLst>
                </a:gridCol>
                <a:gridCol w="3818512">
                  <a:extLst>
                    <a:ext uri="{9D8B030D-6E8A-4147-A177-3AD203B41FA5}"/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412" name="TextBox 20"/>
          <p:cNvSpPr txBox="1">
            <a:spLocks noChangeArrowheads="1"/>
          </p:cNvSpPr>
          <p:nvPr/>
        </p:nvSpPr>
        <p:spPr bwMode="auto">
          <a:xfrm>
            <a:off x="4960938" y="4662488"/>
            <a:ext cx="4808537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latin typeface="Times New Roman" pitchFamily="18" charset="0"/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TextBox 19"/>
          <p:cNvSpPr txBox="1">
            <a:spLocks noChangeArrowheads="1"/>
          </p:cNvSpPr>
          <p:nvPr/>
        </p:nvSpPr>
        <p:spPr bwMode="auto">
          <a:xfrm>
            <a:off x="142082" y="520700"/>
            <a:ext cx="4810125" cy="1938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ru-RU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13129</TotalTime>
  <Words>823</Words>
  <Application>Microsoft Office PowerPoint</Application>
  <PresentationFormat>Лист A4 (210x297 мм)</PresentationFormat>
  <Paragraphs>117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2187</cp:revision>
  <cp:lastPrinted>2021-07-01T09:11:30Z</cp:lastPrinted>
  <dcterms:created xsi:type="dcterms:W3CDTF">2018-03-27T06:03:00Z</dcterms:created>
  <dcterms:modified xsi:type="dcterms:W3CDTF">2022-04-05T08:21:07Z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