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3277900"/>
              </p:ext>
            </p:extLst>
          </p:nvPr>
        </p:nvGraphicFramePr>
        <p:xfrm>
          <a:off x="307975" y="2588895"/>
          <a:ext cx="4465638" cy="235227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200" b="1" i="1" dirty="0" smtClean="0">
                          <a:solidFill>
                            <a:srgbClr val="002060"/>
                          </a:solidFill>
                          <a:latin typeface="Times New Roman" panose="02020603050405020304" pitchFamily="18" charset="0"/>
                          <a:cs typeface="Times New Roman" panose="02020603050405020304" pitchFamily="18" charset="0"/>
                        </a:rPr>
                        <a:t>Талдықорған қаласы</a:t>
                      </a: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2465" y="3642702"/>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Талдықорған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58114339"/>
              </p:ext>
            </p:extLst>
          </p:nvPr>
        </p:nvGraphicFramePr>
        <p:xfrm>
          <a:off x="5013543" y="4121804"/>
          <a:ext cx="4691064" cy="22860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315308">
                <a:tc>
                  <a:txBody>
                    <a:bodyPr/>
                    <a:lstStyle/>
                    <a:p>
                      <a:pPr algn="ctr"/>
                      <a:r>
                        <a:rPr lang="ru-RU" sz="800" dirty="0" err="1" smtClean="0">
                          <a:solidFill>
                            <a:schemeClr val="tx1"/>
                          </a:solidFill>
                          <a:latin typeface="Times New Roman" panose="02020603050405020304" pitchFamily="18" charset="0"/>
                          <a:cs typeface="Times New Roman" panose="02020603050405020304" pitchFamily="18" charset="0"/>
                        </a:rPr>
                        <a:t>Ластаушы</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Факт </a:t>
                      </a:r>
                      <a:r>
                        <a:rPr lang="ru-RU" sz="8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800" dirty="0" smtClean="0">
                          <a:solidFill>
                            <a:schemeClr val="tx1"/>
                          </a:solidFill>
                          <a:latin typeface="Times New Roman" panose="02020603050405020304" pitchFamily="18" charset="0"/>
                          <a:cs typeface="Times New Roman" panose="02020603050405020304" pitchFamily="18" charset="0"/>
                        </a:rPr>
                        <a:t>, мкг/м3</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800" dirty="0" smtClean="0">
                          <a:solidFill>
                            <a:schemeClr val="tx1"/>
                          </a:solidFill>
                          <a:latin typeface="Times New Roman" panose="02020603050405020304" pitchFamily="18" charset="0"/>
                          <a:cs typeface="Times New Roman" panose="02020603050405020304" pitchFamily="18" charset="0"/>
                        </a:rPr>
                        <a:t>ШЖШ асу </a:t>
                      </a:r>
                      <a:r>
                        <a:rPr lang="ru-RU" sz="800" dirty="0" err="1" smtClean="0">
                          <a:solidFill>
                            <a:schemeClr val="tx1"/>
                          </a:solidFill>
                          <a:latin typeface="Times New Roman" panose="02020603050405020304" pitchFamily="18" charset="0"/>
                          <a:cs typeface="Times New Roman" panose="02020603050405020304" pitchFamily="18" charset="0"/>
                        </a:rPr>
                        <a:t>еселігі</a:t>
                      </a:r>
                      <a:endParaRPr lang="ru-RU" sz="8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smtClean="0">
                          <a:solidFill>
                            <a:schemeClr val="tx1"/>
                          </a:solidFill>
                          <a:latin typeface="Times New Roman" panose="02020603050405020304" pitchFamily="18" charset="0"/>
                          <a:cs typeface="Times New Roman" panose="02020603050405020304" pitchFamily="18" charset="0"/>
                        </a:rPr>
                        <a:t>Қалқыма бөлшектер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33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3333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333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333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333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20" name="Прямоугольник 19"/>
          <p:cNvSpPr/>
          <p:nvPr/>
        </p:nvSpPr>
        <p:spPr>
          <a:xfrm>
            <a:off x="4952999" y="114301"/>
            <a:ext cx="4824413" cy="1954381"/>
          </a:xfrm>
          <a:prstGeom prst="rect">
            <a:avLst/>
          </a:prstGeom>
        </p:spPr>
        <p:txBody>
          <a:bodyPr wrap="square">
            <a:spAutoFit/>
          </a:bodyPr>
          <a:lstStyle/>
          <a:p>
            <a:pPr algn="ctr"/>
            <a:r>
              <a:rPr lang="ru-RU" altLang="ru-RU" sz="1100" b="1" dirty="0" err="1">
                <a:latin typeface="Times New Roman" panose="02020603050405020304" pitchFamily="18" charset="0"/>
                <a:cs typeface="Times New Roman" panose="02020603050405020304" pitchFamily="18" charset="0"/>
              </a:rPr>
              <a:t>Талдықорған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latin typeface="Times New Roman" panose="02020603050405020304" pitchFamily="18" charset="0"/>
                <a:cs typeface="Times New Roman" panose="02020603050405020304" pitchFamily="18" charset="0"/>
              </a:rPr>
              <a:t>30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2022 </a:t>
            </a:r>
            <a:r>
              <a:rPr lang="ru-RU" sz="1100" b="1" dirty="0" err="1">
                <a:latin typeface="Times New Roman" pitchFamily="18" charset="0"/>
                <a:cs typeface="Times New Roman" pitchFamily="18" charset="0"/>
              </a:rPr>
              <a:t>жылғы</a:t>
            </a:r>
            <a:r>
              <a:rPr lang="ru-RU" sz="1100" b="1" dirty="0">
                <a:latin typeface="Times New Roman" pitchFamily="18" charset="0"/>
                <a:cs typeface="Times New Roman" pitchFamily="18" charset="0"/>
              </a:rPr>
              <a:t> 29 </a:t>
            </a:r>
            <a:r>
              <a:rPr lang="ru-RU" sz="1100" b="1" dirty="0" err="1">
                <a:latin typeface="Times New Roman" pitchFamily="18" charset="0"/>
                <a:cs typeface="Times New Roman" pitchFamily="18" charset="0"/>
              </a:rPr>
              <a:t>наурыз</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30 </a:t>
            </a:r>
            <a:r>
              <a:rPr lang="ru-RU" sz="1100" b="1" dirty="0" err="1">
                <a:latin typeface="Times New Roman" pitchFamily="18" charset="0"/>
                <a:cs typeface="Times New Roman" pitchFamily="18" charset="0"/>
              </a:rPr>
              <a:t>наурыз</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pPr indent="180975" algn="just"/>
            <a:r>
              <a:rPr lang="kk-KZ" sz="1100" dirty="0">
                <a:latin typeface="Times New Roman" pitchFamily="18" charset="0"/>
                <a:cs typeface="Times New Roman" pitchFamily="18" charset="0"/>
              </a:rPr>
              <a:t>Көшпелі бұлтты, түнде жауын-шашын (жаңбыр, қар). Солтүстік-батыстан жел соғады, күші 7-12, түнде екпіні 15-20 м/с. Ауа температурасы түнде 2-4 градус аяз, күндіз 9-11 градус жылы.</a:t>
            </a:r>
          </a:p>
          <a:p>
            <a:pPr algn="ctr"/>
            <a:endParaRPr lang="kk-KZ" altLang="ru-RU" sz="1100" b="1" dirty="0" smtClean="0">
              <a:latin typeface="Times New Roman KZ" pitchFamily="18" charset="0"/>
              <a:ea typeface="Times New Roman KZ" pitchFamily="18" charset="0"/>
              <a:cs typeface="Times New Roman" pitchFamily="18" charset="0"/>
            </a:endParaRPr>
          </a:p>
          <a:p>
            <a:pPr algn="ctr"/>
            <a:r>
              <a:rPr lang="kk-KZ" altLang="ru-RU" sz="1100" b="1" dirty="0" smtClean="0">
                <a:latin typeface="Times New Roman KZ" pitchFamily="18" charset="0"/>
                <a:ea typeface="Times New Roman KZ" pitchFamily="18" charset="0"/>
                <a:cs typeface="Times New Roman" pitchFamily="18" charset="0"/>
              </a:rPr>
              <a:t>31 </a:t>
            </a:r>
            <a:r>
              <a:rPr lang="kk-KZ" altLang="ru-RU" sz="1100" b="1" dirty="0">
                <a:latin typeface="Times New Roman KZ" pitchFamily="18" charset="0"/>
                <a:ea typeface="Times New Roman KZ" pitchFamily="18" charset="0"/>
                <a:cs typeface="Times New Roman" pitchFamily="18" charset="0"/>
              </a:rPr>
              <a:t>наурыз</a:t>
            </a:r>
          </a:p>
          <a:p>
            <a:pPr algn="ctr"/>
            <a:r>
              <a:rPr lang="ru-RU" sz="1100" b="1" dirty="0">
                <a:latin typeface="Times New Roman KZ" pitchFamily="18" charset="0"/>
                <a:ea typeface="Times New Roman KZ" pitchFamily="18" charset="0"/>
                <a:cs typeface="Times New Roman" pitchFamily="18" charset="0"/>
              </a:rPr>
              <a:t>2022 </a:t>
            </a:r>
            <a:r>
              <a:rPr lang="ru-RU" sz="1100" b="1" dirty="0" smtClean="0">
                <a:latin typeface="Times New Roman KZ" pitchFamily="18" charset="0"/>
                <a:ea typeface="Times New Roman KZ" pitchFamily="18" charset="0"/>
                <a:cs typeface="Times New Roman" pitchFamily="18" charset="0"/>
              </a:rPr>
              <a:t>ж. </a:t>
            </a:r>
            <a:r>
              <a:rPr lang="ru-RU" sz="1100" b="1" dirty="0">
                <a:latin typeface="Times New Roman KZ" pitchFamily="18" charset="0"/>
                <a:ea typeface="Times New Roman KZ" pitchFamily="18" charset="0"/>
                <a:cs typeface="Times New Roman" pitchFamily="18" charset="0"/>
              </a:rPr>
              <a:t>30 </a:t>
            </a:r>
            <a:r>
              <a:rPr lang="ru-RU" sz="1100" b="1" dirty="0" err="1">
                <a:latin typeface="Times New Roman KZ" pitchFamily="18" charset="0"/>
                <a:ea typeface="Times New Roman KZ" pitchFamily="18" charset="0"/>
                <a:cs typeface="Times New Roman" pitchFamily="18" charset="0"/>
              </a:rPr>
              <a:t>наурыз</a:t>
            </a:r>
            <a:r>
              <a:rPr lang="ru-RU" sz="1100" b="1" dirty="0">
                <a:latin typeface="Times New Roman KZ" pitchFamily="18" charset="0"/>
                <a:ea typeface="Times New Roman KZ" pitchFamily="18" charset="0"/>
                <a:cs typeface="Times New Roman" pitchFamily="18" charset="0"/>
              </a:rPr>
              <a:t> </a:t>
            </a:r>
            <a:r>
              <a:rPr lang="ru-RU" sz="1100" b="1" dirty="0" err="1">
                <a:latin typeface="Times New Roman KZ" pitchFamily="18" charset="0"/>
                <a:ea typeface="Times New Roman KZ" pitchFamily="18" charset="0"/>
                <a:cs typeface="Times New Roman" pitchFamily="18" charset="0"/>
              </a:rPr>
              <a:t>сағ</a:t>
            </a:r>
            <a:r>
              <a:rPr lang="ru-RU" sz="1100" b="1" dirty="0">
                <a:latin typeface="Times New Roman KZ" pitchFamily="18" charset="0"/>
                <a:ea typeface="Times New Roman KZ" pitchFamily="18" charset="0"/>
                <a:cs typeface="Times New Roman" pitchFamily="18" charset="0"/>
              </a:rPr>
              <a:t>. 21-ден </a:t>
            </a:r>
            <a:r>
              <a:rPr lang="ru-RU" sz="1100" b="1" dirty="0" err="1">
                <a:latin typeface="Times New Roman KZ" pitchFamily="18" charset="0"/>
                <a:ea typeface="Times New Roman KZ" pitchFamily="18" charset="0"/>
                <a:cs typeface="Times New Roman" pitchFamily="18" charset="0"/>
              </a:rPr>
              <a:t>бастап</a:t>
            </a:r>
            <a:r>
              <a:rPr lang="ru-RU" sz="1100" b="1" dirty="0">
                <a:latin typeface="Times New Roman KZ" pitchFamily="18" charset="0"/>
                <a:ea typeface="Times New Roman KZ" pitchFamily="18" charset="0"/>
                <a:cs typeface="Times New Roman" pitchFamily="18" charset="0"/>
              </a:rPr>
              <a:t> 31</a:t>
            </a:r>
            <a:r>
              <a:rPr lang="kk-KZ" altLang="ru-RU" sz="1100" b="1" dirty="0">
                <a:latin typeface="Times New Roman KZ" pitchFamily="18" charset="0"/>
                <a:ea typeface="Times New Roman KZ" pitchFamily="18" charset="0"/>
                <a:cs typeface="Times New Roman" pitchFamily="18" charset="0"/>
              </a:rPr>
              <a:t> </a:t>
            </a:r>
            <a:r>
              <a:rPr lang="kk-KZ" altLang="ru-RU" sz="1100" b="1" dirty="0" smtClean="0">
                <a:latin typeface="Times New Roman KZ" pitchFamily="18" charset="0"/>
                <a:ea typeface="Times New Roman KZ" pitchFamily="18" charset="0"/>
                <a:cs typeface="Times New Roman" pitchFamily="18" charset="0"/>
              </a:rPr>
              <a:t>наурыз</a:t>
            </a:r>
            <a:r>
              <a:rPr lang="ru-RU" altLang="ru-RU" sz="1100" b="1" dirty="0" smtClean="0">
                <a:latin typeface="Times New Roman KZ" pitchFamily="18" charset="0"/>
                <a:ea typeface="Times New Roman KZ" pitchFamily="18" charset="0"/>
                <a:cs typeface="Times New Roman" pitchFamily="18" charset="0"/>
              </a:rPr>
              <a:t> </a:t>
            </a:r>
            <a:r>
              <a:rPr lang="ru-RU" sz="1100" b="1" dirty="0" err="1" smtClean="0">
                <a:latin typeface="Times New Roman KZ" pitchFamily="18" charset="0"/>
                <a:ea typeface="Times New Roman KZ" pitchFamily="18" charset="0"/>
                <a:cs typeface="Times New Roman" pitchFamily="18" charset="0"/>
              </a:rPr>
              <a:t>сағ</a:t>
            </a:r>
            <a:r>
              <a:rPr lang="ru-RU" sz="1100" b="1" dirty="0">
                <a:latin typeface="Times New Roman KZ" pitchFamily="18" charset="0"/>
                <a:ea typeface="Times New Roman KZ" pitchFamily="18" charset="0"/>
                <a:cs typeface="Times New Roman" pitchFamily="18" charset="0"/>
              </a:rPr>
              <a:t>. 09-ға </a:t>
            </a:r>
            <a:r>
              <a:rPr lang="ru-RU" sz="1100" b="1" dirty="0" err="1">
                <a:latin typeface="Times New Roman KZ" pitchFamily="18" charset="0"/>
                <a:ea typeface="Times New Roman KZ" pitchFamily="18" charset="0"/>
                <a:cs typeface="Times New Roman" pitchFamily="18" charset="0"/>
              </a:rPr>
              <a:t>дейін</a:t>
            </a:r>
            <a:endParaRPr lang="ru-RU" sz="1100" b="1" dirty="0">
              <a:latin typeface="Times New Roman KZ" pitchFamily="18" charset="0"/>
              <a:ea typeface="Times New Roman KZ" pitchFamily="18" charset="0"/>
              <a:cs typeface="Times New Roman" pitchFamily="18" charset="0"/>
            </a:endParaRPr>
          </a:p>
          <a:p>
            <a:pPr indent="180975" algn="just" fontAlgn="auto">
              <a:spcBef>
                <a:spcPts val="0"/>
              </a:spcBef>
              <a:spcAft>
                <a:spcPts val="0"/>
              </a:spcAft>
              <a:defRPr/>
            </a:pPr>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a:t>
            </a:r>
            <a:r>
              <a:rPr lang="kk-KZ" sz="1100" dirty="0">
                <a:latin typeface="Times New Roman" pitchFamily="18" charset="0"/>
                <a:cs typeface="Times New Roman" pitchFamily="18" charset="0"/>
              </a:rPr>
              <a:t>т</a:t>
            </a:r>
            <a:r>
              <a:rPr lang="ru-RU" sz="1100" dirty="0">
                <a:latin typeface="Times New Roman" pitchFamily="18" charset="0"/>
                <a:cs typeface="Times New Roman" pitchFamily="18" charset="0"/>
              </a:rPr>
              <a:t>ы</a:t>
            </a:r>
            <a:r>
              <a:rPr lang="kk-KZ" sz="1100" dirty="0">
                <a:latin typeface="Times New Roman" pitchFamily="18" charset="0"/>
                <a:cs typeface="Times New Roman" pitchFamily="18" charset="0"/>
              </a:rPr>
              <a:t>,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3-8 м/с. </a:t>
            </a:r>
            <a:r>
              <a:rPr lang="ru-RU" sz="1100" dirty="0" err="1">
                <a:latin typeface="Times New Roman KZ" pitchFamily="18" charset="0"/>
                <a:ea typeface="Times New Roman KZ" pitchFamily="18" charset="0"/>
                <a:cs typeface="Times New Roman" pitchFamily="18" charset="0"/>
                <a:sym typeface="+mn-ea"/>
              </a:rPr>
              <a:t>Ауа</a:t>
            </a:r>
            <a:r>
              <a:rPr lang="ru-RU" sz="1100" dirty="0">
                <a:latin typeface="Times New Roman KZ" pitchFamily="18" charset="0"/>
                <a:ea typeface="Times New Roman KZ" pitchFamily="18" charset="0"/>
                <a:cs typeface="Times New Roman" pitchFamily="18" charset="0"/>
                <a:sym typeface="+mn-ea"/>
              </a:rPr>
              <a:t> </a:t>
            </a:r>
            <a:r>
              <a:rPr lang="ru-RU" sz="1100" dirty="0" err="1">
                <a:latin typeface="Times New Roman KZ" pitchFamily="18" charset="0"/>
                <a:ea typeface="Times New Roman KZ" pitchFamily="18" charset="0"/>
                <a:cs typeface="Times New Roman" pitchFamily="18" charset="0"/>
                <a:sym typeface="+mn-ea"/>
              </a:rPr>
              <a:t>температурасы</a:t>
            </a:r>
            <a:r>
              <a:rPr lang="ru-RU" sz="1100" dirty="0">
                <a:latin typeface="Times New Roman KZ" pitchFamily="18" charset="0"/>
                <a:ea typeface="Times New Roman KZ" pitchFamily="18" charset="0"/>
                <a:cs typeface="Times New Roman" pitchFamily="18" charset="0"/>
                <a:sym typeface="+mn-ea"/>
              </a:rPr>
              <a:t> 3-5 градус </a:t>
            </a:r>
            <a:r>
              <a:rPr lang="ru-RU" sz="1100" dirty="0" err="1">
                <a:latin typeface="Times New Roman KZ" pitchFamily="18" charset="0"/>
                <a:ea typeface="Times New Roman KZ" pitchFamily="18" charset="0"/>
                <a:cs typeface="Times New Roman" pitchFamily="18" charset="0"/>
                <a:sym typeface="+mn-ea"/>
              </a:rPr>
              <a:t>аяз</a:t>
            </a:r>
            <a:r>
              <a:rPr lang="ru-RU" sz="1100" dirty="0">
                <a:latin typeface="Times New Roman KZ" pitchFamily="18" charset="0"/>
                <a:ea typeface="Times New Roman KZ" pitchFamily="18" charset="0"/>
                <a:cs typeface="Times New Roman" pitchFamily="18" charset="0"/>
                <a:sym typeface="+mn-ea"/>
              </a:rPr>
              <a:t>. </a:t>
            </a:r>
            <a:endParaRPr lang="ru-RU" sz="1100" dirty="0">
              <a:latin typeface="Times New Roman KZ" pitchFamily="18" charset="0"/>
              <a:ea typeface="Times New Roman KZ" pitchFamily="18" charset="0"/>
              <a:cs typeface="Times New Roman" pitchFamily="18" charset="0"/>
              <a:sym typeface="+mn-ea"/>
            </a:endParaRPr>
          </a:p>
        </p:txBody>
      </p:sp>
      <p:sp>
        <p:nvSpPr>
          <p:cNvPr id="22" name="TextBox 13"/>
          <p:cNvSpPr txBox="1"/>
          <p:nvPr/>
        </p:nvSpPr>
        <p:spPr>
          <a:xfrm>
            <a:off x="5024438" y="3289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98048"/>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ыдыруаына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12904</TotalTime>
  <Words>562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2163</cp:revision>
  <cp:lastPrinted>2021-07-01T03:56:27Z</cp:lastPrinted>
  <dcterms:created xsi:type="dcterms:W3CDTF">2018-03-27T06:03:00Z</dcterms:created>
  <dcterms:modified xsi:type="dcterms:W3CDTF">2022-03-29T08:38:43Z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