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  <a:srgbClr val="669900"/>
    <a:srgbClr val="FF0000"/>
    <a:srgbClr val="FFFFFF"/>
    <a:srgbClr val="FFFF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444" y="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fld id="{B62AFB44-7F44-4012-ABDC-9B700824F71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34021125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C6206-04A9-474A-96FD-73B9201BE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483B0-7681-4884-AF43-41833537EC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2A1D8-635D-4D7E-A9EA-292A82D0BAC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EFD85-AC53-47C5-BAA9-3F8DC33CC55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C8F945-FCA4-41FB-9901-F05D37E6A6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3160-D8D1-49B1-A130-837C54B4FA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A3039-45AC-4548-90D0-7E3EE8078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42DDEB-7AA4-407A-8A58-14C10A1C872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E762D7-1518-4A66-A697-9A68C54C9BC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B1C1D-ADB3-47BD-A3C2-B3F79C114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AFED91-E309-435F-BB3B-06D047FDF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4C69419-0A39-4D3C-98FE-55ED2A1539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0675074"/>
              </p:ext>
            </p:extLst>
          </p:nvPr>
        </p:nvGraphicFramePr>
        <p:xfrm>
          <a:off x="342900" y="2501632"/>
          <a:ext cx="4465638" cy="1976706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19767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 </a:t>
                      </a: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ЕЖЕДНЕВНЫЙ БЮЛЛЕТЕНЬ 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СОСТОЯНИЯ ВОЗДУШНОГО БАССЕЙНА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zh-CN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kumimoji="0" lang="ru-RU" altLang="en-US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en-US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29 </a:t>
                      </a:r>
                      <a:r>
                        <a:rPr kumimoji="0" lang="kk-KZ" altLang="zh-CN" sz="12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宋体"/>
                          <a:cs typeface="宋体"/>
                        </a:rPr>
                        <a:t>марта 2022 года</a:t>
                      </a:r>
                      <a:endParaRPr kumimoji="0" lang="zh-CN" sz="12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宋体"/>
                        <a:cs typeface="宋体"/>
                      </a:endParaRPr>
                    </a:p>
                  </a:txBody>
                  <a:tcPr marL="114329" marR="114329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5" name="Прямоугольник 2"/>
          <p:cNvSpPr>
            <a:spLocks noChangeArrowheads="1"/>
          </p:cNvSpPr>
          <p:nvPr/>
        </p:nvSpPr>
        <p:spPr bwMode="auto">
          <a:xfrm>
            <a:off x="4953000" y="261534"/>
            <a:ext cx="4737099" cy="212365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Алматы</a:t>
            </a:r>
          </a:p>
          <a:p>
            <a:pPr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30 марта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осадки, временами сильные (дождь, снег).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2-7, ночью порывы 13 м/с. Температура воздуха ночью 1-3 мороза, днем 8-10 тепла. </a:t>
            </a:r>
          </a:p>
          <a:p>
            <a:pPr indent="180975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31 марта</a:t>
            </a:r>
          </a:p>
          <a:p>
            <a:pPr indent="180975" algn="ctr">
              <a:buFont typeface="Arial" charset="0"/>
              <a:buNone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31 марта</a:t>
            </a:r>
          </a:p>
          <a:p>
            <a:pPr indent="180975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0-2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97463" y="2581275"/>
            <a:ext cx="4608512" cy="1015663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 algn="just"/>
            <a:r>
              <a:rPr lang="en-US" alt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накоплению</a:t>
            </a:r>
            <a:r>
              <a:rPr lang="en-US" altLang="en-US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/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50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55679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/>
                  </a:extLst>
                </a:gridCol>
                <a:gridCol w="1296144">
                  <a:extLst>
                    <a:ext uri="{9D8B030D-6E8A-4147-A177-3AD203B41FA5}"/>
                  </a:extLst>
                </a:gridCol>
                <a:gridCol w="1378481">
                  <a:extLst>
                    <a:ext uri="{9D8B030D-6E8A-4147-A177-3AD203B41FA5}"/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FF99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/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В городе Алматы наблюдения </a:t>
            </a:r>
            <a:r>
              <a:rPr lang="ru-RU" altLang="ru-RU" sz="1200">
                <a:latin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itchFamily="18" charset="0"/>
              </a:rPr>
              <a:t> проводится на 16 постах </a:t>
            </a:r>
            <a:r>
              <a:rPr lang="ru-RU" altLang="ru-RU" sz="1200">
                <a:latin typeface="Times New Roman" pitchFamily="18" charset="0"/>
              </a:rPr>
              <a:t>наблюдения:</a:t>
            </a:r>
          </a:p>
          <a:p>
            <a:r>
              <a:rPr lang="ru-RU" altLang="ru-RU" sz="1200">
                <a:latin typeface="Times New Roman" pitchFamily="18" charset="0"/>
              </a:rPr>
              <a:t>№ 1 – </a:t>
            </a:r>
            <a:r>
              <a:rPr lang="ru-RU" sz="1200">
                <a:latin typeface="Times New Roman" pitchFamily="18" charset="0"/>
              </a:rPr>
              <a:t>терр. Казахского национального университета им.Аль-Фараби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2 –</a:t>
            </a:r>
            <a:r>
              <a:rPr lang="ru-RU" sz="1200">
                <a:latin typeface="Times New Roman" pitchFamily="18" charset="0"/>
              </a:rPr>
              <a:t>Бурундайское автохозяйство, улица Аэродромная</a:t>
            </a:r>
            <a:endParaRPr lang="ru-RU" altLang="ru-RU" sz="1200">
              <a:latin typeface="Times New Roman" pitchFamily="18" charset="0"/>
            </a:endParaRPr>
          </a:p>
          <a:p>
            <a:r>
              <a:rPr lang="ru-RU" altLang="ru-RU" sz="1200">
                <a:latin typeface="Times New Roman" pitchFamily="18" charset="0"/>
              </a:rPr>
              <a:t>№ 3 – </a:t>
            </a:r>
            <a:r>
              <a:rPr lang="ru-RU" sz="1200">
                <a:latin typeface="Times New Roman" pitchFamily="18" charset="0"/>
              </a:rPr>
              <a:t>ледовая арена «Алматы арена»</a:t>
            </a:r>
          </a:p>
          <a:p>
            <a:r>
              <a:rPr lang="ru-RU" altLang="ru-RU" sz="1200">
                <a:latin typeface="Times New Roman" pitchFamily="18" charset="0"/>
              </a:rPr>
              <a:t>№ 4 – </a:t>
            </a:r>
            <a:r>
              <a:rPr lang="ru-RU" sz="1200">
                <a:latin typeface="Times New Roman" pitchFamily="18" charset="0"/>
              </a:rPr>
              <a:t>70 разъезда, общеобразовательная школа №32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5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ледовая арена «Халык арена», микрорайон «Думан»</a:t>
            </a:r>
          </a:p>
          <a:p>
            <a:r>
              <a:rPr lang="ru-RU" altLang="ru-RU" sz="1200">
                <a:latin typeface="Times New Roman" pitchFamily="18" charset="0"/>
              </a:rPr>
              <a:t>№ </a:t>
            </a:r>
            <a:r>
              <a:rPr lang="en-US" altLang="ru-RU" sz="1200">
                <a:latin typeface="Times New Roman" pitchFamily="18" charset="0"/>
              </a:rPr>
              <a:t>6</a:t>
            </a:r>
            <a:r>
              <a:rPr lang="ru-RU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терр. Жетысуского </a:t>
            </a:r>
            <a:r>
              <a:rPr lang="kk-KZ" sz="1200">
                <a:latin typeface="Times New Roman" pitchFamily="18" charset="0"/>
              </a:rPr>
              <a:t>акимата</a:t>
            </a:r>
            <a:r>
              <a:rPr lang="ru-RU" sz="1200">
                <a:latin typeface="Times New Roman" pitchFamily="18" charset="0"/>
              </a:rPr>
              <a:t>, микрорайон «Кулагер»</a:t>
            </a:r>
          </a:p>
          <a:p>
            <a:r>
              <a:rPr lang="ru-RU" altLang="ru-RU" sz="1200">
                <a:latin typeface="Times New Roman" pitchFamily="18" charset="0"/>
              </a:rPr>
              <a:t>№ 2</a:t>
            </a:r>
            <a:r>
              <a:rPr lang="en-US" altLang="ru-RU" sz="1200">
                <a:latin typeface="Times New Roman" pitchFamily="18" charset="0"/>
              </a:rPr>
              <a:t>7</a:t>
            </a:r>
            <a:r>
              <a:rPr lang="ru-RU" altLang="ru-RU" sz="1200">
                <a:latin typeface="Times New Roman" pitchFamily="18" charset="0"/>
              </a:rPr>
              <a:t> –</a:t>
            </a:r>
            <a:r>
              <a:rPr lang="en-US" altLang="ru-RU" sz="1200">
                <a:latin typeface="Times New Roman" pitchFamily="18" charset="0"/>
              </a:rPr>
              <a:t> </a:t>
            </a:r>
            <a:r>
              <a:rPr lang="ru-RU" sz="1200">
                <a:latin typeface="Times New Roman" pitchFamily="18" charset="0"/>
              </a:rPr>
              <a:t>метеостанция Медео, ул. Горная, 548</a:t>
            </a: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8 –  </a:t>
            </a:r>
            <a:r>
              <a:rPr lang="ru-RU" sz="1200">
                <a:latin typeface="Times New Roman" pitchFamily="18" charset="0"/>
              </a:rPr>
              <a:t>аэрологическая станция (район Аэропорта) </a:t>
            </a:r>
          </a:p>
          <a:p>
            <a:r>
              <a:rPr lang="ru-RU" sz="1200">
                <a:latin typeface="Times New Roman" pitchFamily="18" charset="0"/>
              </a:rPr>
              <a:t>ул. Ахметова, 50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2</a:t>
            </a:r>
            <a:r>
              <a:rPr lang="en-US" altLang="ru-RU" sz="1200">
                <a:latin typeface="Times New Roman" pitchFamily="18" charset="0"/>
              </a:rPr>
              <a:t>9 –  </a:t>
            </a:r>
            <a:r>
              <a:rPr lang="ru-RU" sz="1200">
                <a:latin typeface="Times New Roman" pitchFamily="18" charset="0"/>
              </a:rPr>
              <a:t>РУВД Турскибского района, ул. Р. Зорге,14</a:t>
            </a:r>
            <a:endParaRPr lang="en-US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</a:t>
            </a:r>
            <a:r>
              <a:rPr lang="en-US" altLang="ru-RU" sz="1200">
                <a:latin typeface="Times New Roman" pitchFamily="18" charset="0"/>
              </a:rPr>
              <a:t>0 – </a:t>
            </a:r>
            <a:r>
              <a:rPr lang="ru-RU" sz="1200">
                <a:latin typeface="Times New Roman" pitchFamily="18" charset="0"/>
              </a:rPr>
              <a:t>м-н «Шанырак», школа №26, ул. Жанкожа батыра, 202</a:t>
            </a:r>
            <a:endParaRPr lang="ru-RU" altLang="ru-RU" sz="1200">
              <a:latin typeface="Times New Roman" pitchFamily="18" charset="0"/>
            </a:endParaRPr>
          </a:p>
          <a:p>
            <a:r>
              <a:rPr lang="en-US" altLang="ru-RU" sz="1200">
                <a:latin typeface="Times New Roman" pitchFamily="18" charset="0"/>
              </a:rPr>
              <a:t>№ </a:t>
            </a:r>
            <a:r>
              <a:rPr lang="ru-RU" altLang="ru-RU" sz="1200">
                <a:latin typeface="Times New Roman" pitchFamily="18" charset="0"/>
              </a:rPr>
              <a:t>31</a:t>
            </a:r>
            <a:r>
              <a:rPr lang="en-US" altLang="ru-RU" sz="1200">
                <a:latin typeface="Times New Roman" pitchFamily="18" charset="0"/>
              </a:rPr>
              <a:t> – </a:t>
            </a:r>
            <a:r>
              <a:rPr lang="ru-RU" sz="1200">
                <a:latin typeface="Times New Roman" pitchFamily="18" charset="0"/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sz="1200" i="1">
                <a:latin typeface="Times New Roman" pitchFamily="18" charset="0"/>
              </a:rPr>
              <a:t>№1 -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ул. Амангельды, угол ул. Сатпаева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ru-RU" sz="1200" i="1">
                <a:latin typeface="Times New Roman" pitchFamily="18" charset="0"/>
              </a:rPr>
              <a:t>(отбор проб воздуха 3 раза в сутки - 07, 13 и 19)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№12 - </a:t>
            </a:r>
            <a:r>
              <a:rPr lang="ru-RU" sz="1200" i="1">
                <a:latin typeface="Times New Roman" pitchFamily="18" charset="0"/>
              </a:rPr>
              <a:t>пр. Райымбека, угол ул. Наурызбай батыра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№16 - </a:t>
            </a:r>
            <a:r>
              <a:rPr lang="ru-RU" sz="1200" i="1">
                <a:latin typeface="Times New Roman" pitchFamily="18" charset="0"/>
              </a:rPr>
              <a:t>м-н Айнабулак-3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№25 -</a:t>
            </a:r>
            <a:r>
              <a:rPr lang="kk-KZ" sz="1200">
                <a:latin typeface="Times New Roman" pitchFamily="18" charset="0"/>
              </a:rPr>
              <a:t> </a:t>
            </a:r>
            <a:r>
              <a:rPr lang="ru-RU" sz="1200" i="1">
                <a:latin typeface="Times New Roman" pitchFamily="18" charset="0"/>
              </a:rPr>
              <a:t>м-н Аксай-3, ул. Маречека, угол ул. Б.Момышулы</a:t>
            </a:r>
            <a:r>
              <a:rPr lang="kk-KZ" sz="1200" i="1">
                <a:latin typeface="Times New Roman" pitchFamily="18" charset="0"/>
              </a:rPr>
              <a:t>;</a:t>
            </a:r>
            <a:endParaRPr lang="ru-RU" sz="1200">
              <a:latin typeface="Times New Roman" pitchFamily="18" charset="0"/>
            </a:endParaRPr>
          </a:p>
          <a:p>
            <a:r>
              <a:rPr lang="kk-KZ" sz="1200" i="1">
                <a:latin typeface="Times New Roman" pitchFamily="18" charset="0"/>
              </a:rPr>
              <a:t>№26 - </a:t>
            </a:r>
            <a:r>
              <a:rPr lang="ru-RU" sz="1200" i="1">
                <a:latin typeface="Times New Roman" pitchFamily="18" charset="0"/>
              </a:rPr>
              <a:t>м-н Тастак-1, ул. Толе би, 249, ГУ «городская детская поликлиника №8»</a:t>
            </a:r>
            <a:r>
              <a:rPr lang="kk-KZ" sz="1200" i="1">
                <a:latin typeface="Times New Roman" pitchFamily="18" charset="0"/>
              </a:rPr>
              <a:t>.</a:t>
            </a:r>
            <a:endParaRPr lang="ru-RU" sz="1200">
              <a:latin typeface="Times New Roman" pitchFamily="18" charset="0"/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>
                <a:latin typeface="Times New Roman" pitchFamily="18" charset="0"/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/>
                    </a:extLst>
                  </a:gridCol>
                  <a:gridCol w="2017888">
                    <a:extLst>
                      <a:ext uri="{9D8B030D-6E8A-4147-A177-3AD203B41FA5}"/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latin typeface="Times New Roman" pitchFamily="18" charset="0"/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</a:rPr>
              <a:t>  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(а)</a:t>
            </a:r>
            <a:r>
              <a:rPr lang="en-US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Ертаева С.Ә. </a:t>
            </a:r>
            <a:endParaRPr lang="ru-RU" sz="1200" b="1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/>
                  </a:extLst>
                </a:gridCol>
                <a:gridCol w="3669773">
                  <a:extLst>
                    <a:ext uri="{9D8B030D-6E8A-4147-A177-3AD203B41FA5}"/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sz="1200" i="1">
                <a:latin typeface="Times New Roman" pitchFamily="18" charset="0"/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/>
                  </a:extLst>
                </a:gridCol>
                <a:gridCol w="3818512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9"/>
          <p:cNvSpPr txBox="1">
            <a:spLocks noChangeArrowheads="1"/>
          </p:cNvSpPr>
          <p:nvPr/>
        </p:nvSpPr>
        <p:spPr bwMode="auto">
          <a:xfrm>
            <a:off x="142082" y="520700"/>
            <a:ext cx="4810125" cy="1938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лекарственные препараты;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13128</TotalTime>
  <Words>836</Words>
  <Application>Microsoft Office PowerPoint</Application>
  <PresentationFormat>Лист A4 (210x297 мм)</PresentationFormat>
  <Paragraphs>117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2176</cp:revision>
  <cp:lastPrinted>2021-07-01T09:11:30Z</cp:lastPrinted>
  <dcterms:created xsi:type="dcterms:W3CDTF">2018-03-27T06:03:00Z</dcterms:created>
  <dcterms:modified xsi:type="dcterms:W3CDTF">2022-03-29T08:21:22Z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