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15104252"/>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86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114301"/>
            <a:ext cx="4816474" cy="2215991"/>
          </a:xfrm>
          <a:prstGeom prst="rect">
            <a:avLst/>
          </a:prstGeom>
        </p:spPr>
        <p:txBody>
          <a:bodyPr wrap="square">
            <a:spAutoFit/>
          </a:bodyPr>
          <a:lstStyle/>
          <a:p>
            <a:pPr lvl="0" algn="ctr"/>
            <a:r>
              <a:rPr lang="kk-KZ" altLang="ru-RU" sz="115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150" b="1" dirty="0" smtClean="0">
                <a:solidFill>
                  <a:srgbClr val="000000"/>
                </a:solidFill>
                <a:latin typeface="Times New Roman" panose="02020603050405020304" pitchFamily="18" charset="0"/>
                <a:cs typeface="Times New Roman" panose="02020603050405020304" pitchFamily="18" charset="0"/>
              </a:rPr>
              <a:t>28 </a:t>
            </a:r>
            <a:r>
              <a:rPr lang="kk-KZ" altLang="ru-RU" sz="1150" b="1" dirty="0">
                <a:solidFill>
                  <a:srgbClr val="000000"/>
                </a:solidFill>
                <a:latin typeface="Times New Roman" panose="02020603050405020304" pitchFamily="18" charset="0"/>
                <a:cs typeface="Times New Roman" panose="02020603050405020304" pitchFamily="18" charset="0"/>
              </a:rPr>
              <a:t>наурызға арналған ауа-райы болжамы</a:t>
            </a:r>
            <a:endParaRPr lang="ru-RU" altLang="ru-RU" sz="115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150" b="1" dirty="0">
                <a:solidFill>
                  <a:srgbClr val="000000"/>
                </a:solidFill>
                <a:latin typeface="Times New Roman" panose="02020603050405020304" pitchFamily="18" charset="0"/>
                <a:cs typeface="Times New Roman" panose="02020603050405020304" pitchFamily="18" charset="0"/>
              </a:rPr>
              <a:t>2022 </a:t>
            </a:r>
            <a:r>
              <a:rPr lang="ru-RU" altLang="ru-RU" sz="1150" b="1" dirty="0" err="1">
                <a:solidFill>
                  <a:srgbClr val="000000"/>
                </a:solidFill>
                <a:latin typeface="Times New Roman" panose="02020603050405020304" pitchFamily="18" charset="0"/>
                <a:cs typeface="Times New Roman" panose="02020603050405020304" pitchFamily="18" charset="0"/>
              </a:rPr>
              <a:t>жылғы</a:t>
            </a:r>
            <a:r>
              <a:rPr lang="ru-RU" altLang="ru-RU" sz="1150" b="1" dirty="0">
                <a:solidFill>
                  <a:srgbClr val="000000"/>
                </a:solidFill>
                <a:latin typeface="Times New Roman" panose="02020603050405020304" pitchFamily="18" charset="0"/>
                <a:cs typeface="Times New Roman" panose="02020603050405020304" pitchFamily="18" charset="0"/>
              </a:rPr>
              <a:t> </a:t>
            </a:r>
            <a:r>
              <a:rPr lang="ru-RU" altLang="ru-RU" sz="1150" b="1" dirty="0" smtClean="0">
                <a:solidFill>
                  <a:srgbClr val="000000"/>
                </a:solidFill>
                <a:latin typeface="Times New Roman" panose="02020603050405020304" pitchFamily="18" charset="0"/>
                <a:cs typeface="Times New Roman" panose="02020603050405020304" pitchFamily="18" charset="0"/>
              </a:rPr>
              <a:t>27</a:t>
            </a:r>
            <a:r>
              <a:rPr lang="kk-KZ" altLang="ru-RU" sz="1150" b="1" dirty="0" smtClean="0">
                <a:solidFill>
                  <a:srgbClr val="000000"/>
                </a:solidFill>
                <a:latin typeface="Times New Roman" panose="02020603050405020304" pitchFamily="18" charset="0"/>
                <a:cs typeface="Times New Roman" panose="02020603050405020304" pitchFamily="18" charset="0"/>
              </a:rPr>
              <a:t> </a:t>
            </a:r>
            <a:r>
              <a:rPr lang="kk-KZ" altLang="ru-RU" sz="1150" b="1" dirty="0">
                <a:solidFill>
                  <a:srgbClr val="000000"/>
                </a:solidFill>
                <a:latin typeface="Times New Roman" panose="02020603050405020304" pitchFamily="18" charset="0"/>
                <a:cs typeface="Times New Roman" panose="02020603050405020304" pitchFamily="18" charset="0"/>
              </a:rPr>
              <a:t>наурыз</a:t>
            </a:r>
            <a:r>
              <a:rPr lang="ru-RU" altLang="ru-RU" sz="1150" b="1" dirty="0" err="1">
                <a:solidFill>
                  <a:srgbClr val="000000"/>
                </a:solidFill>
                <a:latin typeface="Times New Roman" panose="02020603050405020304" pitchFamily="18" charset="0"/>
                <a:cs typeface="Times New Roman" panose="02020603050405020304" pitchFamily="18" charset="0"/>
              </a:rPr>
              <a:t>сағ</a:t>
            </a:r>
            <a:r>
              <a:rPr lang="ru-RU" altLang="ru-RU" sz="1150" b="1" dirty="0">
                <a:solidFill>
                  <a:srgbClr val="000000"/>
                </a:solidFill>
                <a:latin typeface="Times New Roman" panose="02020603050405020304" pitchFamily="18" charset="0"/>
                <a:cs typeface="Times New Roman" panose="02020603050405020304" pitchFamily="18" charset="0"/>
              </a:rPr>
              <a:t>. 21-ден 2022 </a:t>
            </a:r>
            <a:r>
              <a:rPr lang="ru-RU" altLang="ru-RU" sz="1150" b="1" dirty="0" err="1">
                <a:solidFill>
                  <a:srgbClr val="000000"/>
                </a:solidFill>
                <a:latin typeface="Times New Roman" panose="02020603050405020304" pitchFamily="18" charset="0"/>
                <a:cs typeface="Times New Roman" panose="02020603050405020304" pitchFamily="18" charset="0"/>
              </a:rPr>
              <a:t>жылғы</a:t>
            </a:r>
            <a:r>
              <a:rPr lang="ru-RU" altLang="ru-RU" sz="1150" b="1" dirty="0">
                <a:solidFill>
                  <a:srgbClr val="000000"/>
                </a:solidFill>
                <a:latin typeface="Times New Roman" panose="02020603050405020304" pitchFamily="18" charset="0"/>
                <a:cs typeface="Times New Roman" panose="02020603050405020304" pitchFamily="18" charset="0"/>
              </a:rPr>
              <a:t> </a:t>
            </a:r>
            <a:r>
              <a:rPr lang="ru-RU" altLang="ru-RU" sz="1150" b="1" dirty="0" smtClean="0">
                <a:solidFill>
                  <a:srgbClr val="000000"/>
                </a:solidFill>
                <a:latin typeface="Times New Roman" panose="02020603050405020304" pitchFamily="18" charset="0"/>
                <a:cs typeface="Times New Roman" panose="02020603050405020304" pitchFamily="18" charset="0"/>
              </a:rPr>
              <a:t>28</a:t>
            </a:r>
            <a:r>
              <a:rPr lang="kk-KZ" altLang="ru-RU" sz="1150" b="1" dirty="0" smtClean="0">
                <a:solidFill>
                  <a:srgbClr val="000000"/>
                </a:solidFill>
                <a:latin typeface="Times New Roman" panose="02020603050405020304" pitchFamily="18" charset="0"/>
                <a:cs typeface="Times New Roman" panose="02020603050405020304" pitchFamily="18" charset="0"/>
              </a:rPr>
              <a:t> </a:t>
            </a:r>
            <a:r>
              <a:rPr lang="kk-KZ" altLang="ru-RU" sz="1150" b="1" dirty="0">
                <a:solidFill>
                  <a:srgbClr val="000000"/>
                </a:solidFill>
                <a:latin typeface="Times New Roman" panose="02020603050405020304" pitchFamily="18" charset="0"/>
                <a:cs typeface="Times New Roman" panose="02020603050405020304" pitchFamily="18" charset="0"/>
              </a:rPr>
              <a:t>наурыз </a:t>
            </a:r>
            <a:r>
              <a:rPr lang="ru-RU" altLang="ru-RU" sz="1150" b="1" dirty="0" err="1">
                <a:solidFill>
                  <a:srgbClr val="000000"/>
                </a:solidFill>
                <a:latin typeface="Times New Roman" panose="02020603050405020304" pitchFamily="18" charset="0"/>
                <a:cs typeface="Times New Roman" panose="02020603050405020304" pitchFamily="18" charset="0"/>
              </a:rPr>
              <a:t>сағ</a:t>
            </a:r>
            <a:r>
              <a:rPr lang="ru-RU" altLang="ru-RU" sz="1150" b="1" dirty="0">
                <a:solidFill>
                  <a:srgbClr val="000000"/>
                </a:solidFill>
                <a:latin typeface="Times New Roman" panose="02020603050405020304" pitchFamily="18" charset="0"/>
                <a:cs typeface="Times New Roman" panose="02020603050405020304" pitchFamily="18" charset="0"/>
              </a:rPr>
              <a:t>. 21-ге </a:t>
            </a:r>
            <a:r>
              <a:rPr lang="ru-RU" altLang="ru-RU" sz="1150" b="1" dirty="0" err="1">
                <a:solidFill>
                  <a:srgbClr val="000000"/>
                </a:solidFill>
                <a:latin typeface="Times New Roman" panose="02020603050405020304" pitchFamily="18" charset="0"/>
                <a:cs typeface="Times New Roman" panose="02020603050405020304" pitchFamily="18" charset="0"/>
              </a:rPr>
              <a:t>дейін</a:t>
            </a:r>
            <a:r>
              <a:rPr lang="ru-RU" altLang="ru-RU" sz="1150" b="1" dirty="0">
                <a:solidFill>
                  <a:srgbClr val="000000"/>
                </a:solidFill>
                <a:latin typeface="Times New Roman" panose="02020603050405020304" pitchFamily="18" charset="0"/>
                <a:cs typeface="Times New Roman" panose="02020603050405020304" pitchFamily="18" charset="0"/>
              </a:rPr>
              <a:t>.</a:t>
            </a:r>
            <a:r>
              <a:rPr lang="ru-RU" sz="1150" b="1" dirty="0">
                <a:solidFill>
                  <a:srgbClr val="000000"/>
                </a:solidFill>
                <a:latin typeface="Times New Roman" panose="02020603050405020304" pitchFamily="18" charset="0"/>
                <a:cs typeface="Times New Roman" panose="02020603050405020304" pitchFamily="18" charset="0"/>
                <a:sym typeface="+mn-ea"/>
              </a:rPr>
              <a:t>     </a:t>
            </a:r>
            <a:r>
              <a:rPr lang="ru-RU" altLang="ru-RU" sz="1150" b="1" dirty="0">
                <a:solidFill>
                  <a:srgbClr val="000000"/>
                </a:solidFill>
                <a:latin typeface="Times New Roman" panose="02020603050405020304" pitchFamily="18" charset="0"/>
                <a:cs typeface="Times New Roman" panose="02020603050405020304" pitchFamily="18" charset="0"/>
              </a:rPr>
              <a:t> </a:t>
            </a:r>
          </a:p>
          <a:p>
            <a:pPr indent="182563" algn="just"/>
            <a:r>
              <a:rPr lang="ru-RU" sz="1150" dirty="0" err="1" smtClean="0">
                <a:latin typeface="Times New Roman" pitchFamily="18" charset="0"/>
                <a:cs typeface="Times New Roman" pitchFamily="18" charset="0"/>
              </a:rPr>
              <a:t>Күндіз</a:t>
            </a:r>
            <a:r>
              <a:rPr lang="ru-RU" sz="1150" dirty="0" smtClean="0">
                <a:latin typeface="Times New Roman" pitchFamily="18" charset="0"/>
                <a:cs typeface="Times New Roman" pitchFamily="18" charset="0"/>
              </a:rPr>
              <a:t> </a:t>
            </a:r>
            <a:r>
              <a:rPr lang="ru-RU" sz="1150" dirty="0" err="1" smtClean="0">
                <a:latin typeface="Times New Roman" pitchFamily="18" charset="0"/>
                <a:cs typeface="Times New Roman" pitchFamily="18" charset="0"/>
              </a:rPr>
              <a:t>жаңбыр</a:t>
            </a:r>
            <a:r>
              <a:rPr lang="ru-RU" sz="1150" dirty="0" smtClean="0">
                <a:latin typeface="Times New Roman" pitchFamily="18" charset="0"/>
                <a:cs typeface="Times New Roman" pitchFamily="18" charset="0"/>
              </a:rPr>
              <a:t> </a:t>
            </a:r>
            <a:r>
              <a:rPr lang="ru-RU" sz="1150" dirty="0" err="1">
                <a:latin typeface="Times New Roman" pitchFamily="18" charset="0"/>
                <a:cs typeface="Times New Roman" pitchFamily="18" charset="0"/>
              </a:rPr>
              <a:t>болады</a:t>
            </a:r>
            <a:r>
              <a:rPr lang="ru-RU" sz="1150" dirty="0">
                <a:latin typeface="Times New Roman" pitchFamily="18" charset="0"/>
                <a:cs typeface="Times New Roman" pitchFamily="18" charset="0"/>
              </a:rPr>
              <a:t>. </a:t>
            </a:r>
            <a:r>
              <a:rPr lang="ru-RU" sz="1150" dirty="0" err="1" smtClean="0">
                <a:latin typeface="Times New Roman" pitchFamily="18" charset="0"/>
                <a:cs typeface="Times New Roman" pitchFamily="18" charset="0"/>
              </a:rPr>
              <a:t>Оңтүстік</a:t>
            </a:r>
            <a:r>
              <a:rPr lang="ru-RU" sz="1150" dirty="0" smtClean="0">
                <a:latin typeface="Times New Roman" pitchFamily="18" charset="0"/>
                <a:cs typeface="Times New Roman" pitchFamily="18" charset="0"/>
              </a:rPr>
              <a:t>-бат</a:t>
            </a:r>
            <a:r>
              <a:rPr lang="kk-KZ" sz="1150" dirty="0" smtClean="0">
                <a:latin typeface="Times New Roman" pitchFamily="18" charset="0"/>
                <a:cs typeface="Times New Roman" pitchFamily="18" charset="0"/>
              </a:rPr>
              <a:t>ыстан </a:t>
            </a:r>
            <a:r>
              <a:rPr lang="kk-KZ" sz="1150" dirty="0">
                <a:latin typeface="Times New Roman" pitchFamily="18" charset="0"/>
                <a:cs typeface="Times New Roman" pitchFamily="18" charset="0"/>
              </a:rPr>
              <a:t>жел соғады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күші</a:t>
            </a:r>
            <a:r>
              <a:rPr lang="ru-RU" sz="1150" dirty="0">
                <a:latin typeface="Times New Roman" pitchFamily="18" charset="0"/>
                <a:cs typeface="Times New Roman" pitchFamily="18" charset="0"/>
              </a:rPr>
              <a:t> </a:t>
            </a:r>
            <a:r>
              <a:rPr lang="ru-RU" sz="1150" dirty="0" smtClean="0">
                <a:latin typeface="Times New Roman" pitchFamily="18" charset="0"/>
                <a:cs typeface="Times New Roman" pitchFamily="18" charset="0"/>
              </a:rPr>
              <a:t>7-12 м/с</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ауа</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температурасы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түнде</a:t>
            </a:r>
            <a:r>
              <a:rPr lang="ru-RU" sz="1150" dirty="0">
                <a:latin typeface="Times New Roman" pitchFamily="18" charset="0"/>
                <a:cs typeface="Times New Roman" pitchFamily="18" charset="0"/>
              </a:rPr>
              <a:t> </a:t>
            </a:r>
            <a:r>
              <a:rPr lang="ru-RU" sz="1150" dirty="0" smtClean="0">
                <a:latin typeface="Times New Roman" pitchFamily="18" charset="0"/>
                <a:cs typeface="Times New Roman" pitchFamily="18" charset="0"/>
              </a:rPr>
              <a:t>1-3 градус </a:t>
            </a:r>
            <a:r>
              <a:rPr lang="ru-RU" sz="1150" dirty="0" err="1" smtClean="0">
                <a:latin typeface="Times New Roman" pitchFamily="18" charset="0"/>
                <a:cs typeface="Times New Roman" pitchFamily="18" charset="0"/>
              </a:rPr>
              <a:t>аяз</a:t>
            </a:r>
            <a:r>
              <a:rPr lang="ru-RU" sz="1150" dirty="0" smtClean="0">
                <a:latin typeface="Times New Roman" pitchFamily="18" charset="0"/>
                <a:cs typeface="Times New Roman" pitchFamily="18" charset="0"/>
              </a:rPr>
              <a:t>, </a:t>
            </a:r>
            <a:r>
              <a:rPr lang="ru-RU" sz="1150" dirty="0" err="1">
                <a:latin typeface="Times New Roman" pitchFamily="18" charset="0"/>
                <a:cs typeface="Times New Roman" pitchFamily="18" charset="0"/>
              </a:rPr>
              <a:t>күндіз</a:t>
            </a:r>
            <a:r>
              <a:rPr lang="ru-RU" sz="1150" dirty="0">
                <a:latin typeface="Times New Roman" pitchFamily="18" charset="0"/>
                <a:cs typeface="Times New Roman" pitchFamily="18" charset="0"/>
              </a:rPr>
              <a:t> </a:t>
            </a:r>
            <a:r>
              <a:rPr lang="ru-RU" sz="1150" dirty="0" smtClean="0">
                <a:latin typeface="Times New Roman" pitchFamily="18" charset="0"/>
                <a:cs typeface="Times New Roman" pitchFamily="18" charset="0"/>
              </a:rPr>
              <a:t>7-9 градус </a:t>
            </a:r>
            <a:r>
              <a:rPr lang="ru-RU" sz="1150" dirty="0" err="1" smtClean="0">
                <a:latin typeface="Times New Roman" pitchFamily="18" charset="0"/>
                <a:cs typeface="Times New Roman" pitchFamily="18" charset="0"/>
              </a:rPr>
              <a:t>жылы</a:t>
            </a:r>
            <a:r>
              <a:rPr lang="ru-RU" sz="1150" dirty="0" smtClean="0">
                <a:latin typeface="Times New Roman" pitchFamily="18" charset="0"/>
                <a:cs typeface="Times New Roman" pitchFamily="18" charset="0"/>
              </a:rPr>
              <a:t> </a:t>
            </a:r>
            <a:r>
              <a:rPr lang="ru-RU" sz="1150" dirty="0" err="1" smtClean="0">
                <a:latin typeface="Times New Roman" pitchFamily="18" charset="0"/>
                <a:cs typeface="Times New Roman" pitchFamily="18" charset="0"/>
              </a:rPr>
              <a:t>болады</a:t>
            </a:r>
            <a:r>
              <a:rPr lang="ru-RU" sz="1150" dirty="0">
                <a:latin typeface="Times New Roman" pitchFamily="18" charset="0"/>
                <a:cs typeface="Times New Roman" pitchFamily="18" charset="0"/>
              </a:rPr>
              <a:t>.</a:t>
            </a:r>
          </a:p>
          <a:p>
            <a:pPr indent="182563" algn="ctr"/>
            <a:endParaRPr lang="kk-KZ" altLang="ru-RU" sz="115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150" b="1" dirty="0" smtClean="0">
                <a:solidFill>
                  <a:srgbClr val="000000"/>
                </a:solidFill>
                <a:latin typeface="Times New Roman" panose="02020603050405020304" pitchFamily="18" charset="0"/>
                <a:cs typeface="Times New Roman" panose="02020603050405020304" pitchFamily="18" charset="0"/>
              </a:rPr>
              <a:t>29 наурызға </a:t>
            </a:r>
            <a:r>
              <a:rPr lang="ru-RU" altLang="ru-RU" sz="1150" b="1" dirty="0">
                <a:solidFill>
                  <a:srgbClr val="000000"/>
                </a:solidFill>
                <a:latin typeface="Times New Roman" panose="02020603050405020304" pitchFamily="18" charset="0"/>
                <a:cs typeface="Times New Roman" panose="02020603050405020304" pitchFamily="18" charset="0"/>
              </a:rPr>
              <a:t>2022 </a:t>
            </a:r>
            <a:r>
              <a:rPr lang="ru-RU" altLang="ru-RU" sz="1150" b="1" dirty="0" err="1">
                <a:solidFill>
                  <a:srgbClr val="000000"/>
                </a:solidFill>
                <a:latin typeface="Times New Roman" panose="02020603050405020304" pitchFamily="18" charset="0"/>
                <a:cs typeface="Times New Roman" panose="02020603050405020304" pitchFamily="18" charset="0"/>
              </a:rPr>
              <a:t>жылғы</a:t>
            </a:r>
            <a:endParaRPr lang="ru-RU" sz="1150" dirty="0">
              <a:latin typeface="Times New Roman" pitchFamily="18" charset="0"/>
              <a:cs typeface="Times New Roman" pitchFamily="18" charset="0"/>
            </a:endParaRPr>
          </a:p>
          <a:p>
            <a:pPr lvl="0" indent="182563" algn="ctr"/>
            <a:r>
              <a:rPr lang="ru-RU" sz="1150" b="1" dirty="0">
                <a:solidFill>
                  <a:srgbClr val="000000"/>
                </a:solidFill>
                <a:latin typeface="Times New Roman" panose="02020603050405020304" pitchFamily="18" charset="0"/>
                <a:cs typeface="Times New Roman" panose="02020603050405020304" pitchFamily="18" charset="0"/>
              </a:rPr>
              <a:t>2022 ж. </a:t>
            </a:r>
            <a:r>
              <a:rPr lang="ru-RU" sz="1150" b="1" dirty="0" smtClean="0">
                <a:solidFill>
                  <a:srgbClr val="000000"/>
                </a:solidFill>
                <a:latin typeface="Times New Roman" panose="02020603050405020304" pitchFamily="18" charset="0"/>
                <a:cs typeface="Times New Roman" panose="02020603050405020304" pitchFamily="18" charset="0"/>
              </a:rPr>
              <a:t>28</a:t>
            </a:r>
            <a:r>
              <a:rPr lang="kk-KZ" sz="1150" b="1" dirty="0" smtClean="0">
                <a:solidFill>
                  <a:srgbClr val="000000"/>
                </a:solidFill>
                <a:latin typeface="Times New Roman" panose="02020603050405020304" pitchFamily="18" charset="0"/>
                <a:cs typeface="Times New Roman" panose="02020603050405020304" pitchFamily="18" charset="0"/>
              </a:rPr>
              <a:t> наурыз </a:t>
            </a:r>
            <a:r>
              <a:rPr lang="ru-RU" sz="1150" b="1" dirty="0" err="1" smtClean="0">
                <a:solidFill>
                  <a:srgbClr val="000000"/>
                </a:solidFill>
                <a:latin typeface="Times New Roman" panose="02020603050405020304" pitchFamily="18" charset="0"/>
                <a:cs typeface="Times New Roman" panose="02020603050405020304" pitchFamily="18" charset="0"/>
              </a:rPr>
              <a:t>сағ</a:t>
            </a:r>
            <a:r>
              <a:rPr lang="ru-RU" sz="1150" b="1" dirty="0">
                <a:solidFill>
                  <a:srgbClr val="000000"/>
                </a:solidFill>
                <a:latin typeface="Times New Roman" panose="02020603050405020304" pitchFamily="18" charset="0"/>
                <a:cs typeface="Times New Roman" panose="02020603050405020304" pitchFamily="18" charset="0"/>
              </a:rPr>
              <a:t>. 21-ден </a:t>
            </a:r>
            <a:r>
              <a:rPr lang="ru-RU" sz="1150" b="1" dirty="0" err="1">
                <a:solidFill>
                  <a:srgbClr val="000000"/>
                </a:solidFill>
                <a:latin typeface="Times New Roman" panose="02020603050405020304" pitchFamily="18" charset="0"/>
                <a:cs typeface="Times New Roman" panose="02020603050405020304" pitchFamily="18" charset="0"/>
              </a:rPr>
              <a:t>бастап</a:t>
            </a:r>
            <a:r>
              <a:rPr lang="ru-RU" sz="1150" b="1" dirty="0">
                <a:solidFill>
                  <a:srgbClr val="000000"/>
                </a:solidFill>
                <a:latin typeface="Times New Roman" panose="02020603050405020304" pitchFamily="18" charset="0"/>
                <a:cs typeface="Times New Roman" panose="02020603050405020304" pitchFamily="18" charset="0"/>
              </a:rPr>
              <a:t> </a:t>
            </a:r>
            <a:r>
              <a:rPr lang="ru-RU" sz="1150" b="1" dirty="0" smtClean="0">
                <a:solidFill>
                  <a:srgbClr val="000000"/>
                </a:solidFill>
                <a:latin typeface="Times New Roman" panose="02020603050405020304" pitchFamily="18" charset="0"/>
                <a:cs typeface="Times New Roman" panose="02020603050405020304" pitchFamily="18" charset="0"/>
              </a:rPr>
              <a:t>29 </a:t>
            </a:r>
            <a:r>
              <a:rPr lang="kk-KZ" sz="1150" b="1" dirty="0" smtClean="0">
                <a:solidFill>
                  <a:srgbClr val="000000"/>
                </a:solidFill>
                <a:latin typeface="Times New Roman" panose="02020603050405020304" pitchFamily="18" charset="0"/>
                <a:cs typeface="Times New Roman" panose="02020603050405020304" pitchFamily="18" charset="0"/>
              </a:rPr>
              <a:t>наурыз </a:t>
            </a:r>
            <a:r>
              <a:rPr lang="ru-RU" sz="1150" b="1" dirty="0" err="1">
                <a:solidFill>
                  <a:srgbClr val="000000"/>
                </a:solidFill>
                <a:latin typeface="Times New Roman" panose="02020603050405020304" pitchFamily="18" charset="0"/>
                <a:cs typeface="Times New Roman" panose="02020603050405020304" pitchFamily="18" charset="0"/>
              </a:rPr>
              <a:t>сағ</a:t>
            </a:r>
            <a:r>
              <a:rPr lang="ru-RU" sz="1150" b="1" dirty="0">
                <a:solidFill>
                  <a:srgbClr val="000000"/>
                </a:solidFill>
                <a:latin typeface="Times New Roman" panose="02020603050405020304" pitchFamily="18" charset="0"/>
                <a:cs typeface="Times New Roman" panose="02020603050405020304" pitchFamily="18" charset="0"/>
              </a:rPr>
              <a:t>. 09-ға </a:t>
            </a:r>
            <a:r>
              <a:rPr lang="ru-RU" sz="1150" b="1" dirty="0" err="1">
                <a:solidFill>
                  <a:srgbClr val="000000"/>
                </a:solidFill>
                <a:latin typeface="Times New Roman" panose="02020603050405020304" pitchFamily="18" charset="0"/>
                <a:cs typeface="Times New Roman" panose="02020603050405020304" pitchFamily="18" charset="0"/>
              </a:rPr>
              <a:t>дейін</a:t>
            </a:r>
            <a:endParaRPr lang="ru-RU" sz="1150" dirty="0">
              <a:latin typeface="Times New Roman" pitchFamily="18" charset="0"/>
              <a:cs typeface="Times New Roman" pitchFamily="18" charset="0"/>
            </a:endParaRPr>
          </a:p>
          <a:p>
            <a:pPr indent="182563" algn="just"/>
            <a:r>
              <a:rPr lang="ru-RU" sz="1150" dirty="0" err="1" smtClean="0">
                <a:latin typeface="Times New Roman" pitchFamily="18" charset="0"/>
                <a:cs typeface="Times New Roman" pitchFamily="18" charset="0"/>
              </a:rPr>
              <a:t>Жауын-шашын</a:t>
            </a:r>
            <a:r>
              <a:rPr lang="ru-RU" sz="1150" dirty="0" smtClean="0">
                <a:latin typeface="Times New Roman" pitchFamily="18" charset="0"/>
                <a:cs typeface="Times New Roman" pitchFamily="18" charset="0"/>
              </a:rPr>
              <a:t> (</a:t>
            </a:r>
            <a:r>
              <a:rPr lang="ru-RU" sz="1150" dirty="0" err="1" smtClean="0">
                <a:latin typeface="Times New Roman" pitchFamily="18" charset="0"/>
                <a:cs typeface="Times New Roman" pitchFamily="18" charset="0"/>
              </a:rPr>
              <a:t>жаңбыр</a:t>
            </a:r>
            <a:r>
              <a:rPr lang="ru-RU" sz="1150" dirty="0" smtClean="0">
                <a:latin typeface="Times New Roman" pitchFamily="18" charset="0"/>
                <a:cs typeface="Times New Roman" pitchFamily="18" charset="0"/>
              </a:rPr>
              <a:t>, </a:t>
            </a:r>
            <a:r>
              <a:rPr lang="ru-RU" sz="1150" dirty="0" err="1" smtClean="0">
                <a:latin typeface="Times New Roman" pitchFamily="18" charset="0"/>
                <a:cs typeface="Times New Roman" pitchFamily="18" charset="0"/>
              </a:rPr>
              <a:t>қар</a:t>
            </a:r>
            <a:r>
              <a:rPr lang="ru-RU" sz="1150" dirty="0" smtClean="0">
                <a:latin typeface="Times New Roman" pitchFamily="18" charset="0"/>
                <a:cs typeface="Times New Roman" pitchFamily="18" charset="0"/>
              </a:rPr>
              <a:t>) </a:t>
            </a:r>
            <a:r>
              <a:rPr lang="ru-RU" sz="1150" dirty="0" err="1">
                <a:latin typeface="Times New Roman" pitchFamily="18" charset="0"/>
                <a:cs typeface="Times New Roman" pitchFamily="18" charset="0"/>
              </a:rPr>
              <a:t>болады</a:t>
            </a:r>
            <a:r>
              <a:rPr lang="ru-RU" sz="1150" dirty="0">
                <a:latin typeface="Times New Roman" pitchFamily="18" charset="0"/>
                <a:cs typeface="Times New Roman" pitchFamily="18" charset="0"/>
              </a:rPr>
              <a:t>. </a:t>
            </a:r>
            <a:r>
              <a:rPr lang="ru-RU" sz="1150" dirty="0" err="1" smtClean="0">
                <a:latin typeface="Times New Roman" pitchFamily="18" charset="0"/>
                <a:cs typeface="Times New Roman" pitchFamily="18" charset="0"/>
              </a:rPr>
              <a:t>Оңтүстік</a:t>
            </a:r>
            <a:r>
              <a:rPr lang="ru-RU" sz="1150" dirty="0" smtClean="0">
                <a:latin typeface="Times New Roman" pitchFamily="18" charset="0"/>
                <a:cs typeface="Times New Roman" pitchFamily="18" charset="0"/>
              </a:rPr>
              <a:t>-бат</a:t>
            </a:r>
            <a:r>
              <a:rPr lang="kk-KZ" sz="1150" dirty="0">
                <a:latin typeface="Times New Roman" pitchFamily="18" charset="0"/>
                <a:cs typeface="Times New Roman" pitchFamily="18" charset="0"/>
              </a:rPr>
              <a:t>ыстан</a:t>
            </a:r>
            <a:r>
              <a:rPr lang="ru-RU" sz="1150" dirty="0" smtClean="0">
                <a:latin typeface="Times New Roman" pitchFamily="18" charset="0"/>
                <a:cs typeface="Times New Roman" pitchFamily="18" charset="0"/>
              </a:rPr>
              <a:t> </a:t>
            </a:r>
            <a:r>
              <a:rPr lang="ru-RU" sz="1150" dirty="0" err="1">
                <a:latin typeface="Times New Roman" pitchFamily="18" charset="0"/>
                <a:cs typeface="Times New Roman" pitchFamily="18" charset="0"/>
              </a:rPr>
              <a:t>жел</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соғады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күші</a:t>
            </a:r>
            <a:r>
              <a:rPr lang="ru-RU" sz="1150" dirty="0">
                <a:latin typeface="Times New Roman" pitchFamily="18" charset="0"/>
                <a:cs typeface="Times New Roman" pitchFamily="18" charset="0"/>
              </a:rPr>
              <a:t> </a:t>
            </a:r>
            <a:r>
              <a:rPr lang="ru-RU" sz="1150" dirty="0" smtClean="0">
                <a:latin typeface="Times New Roman" pitchFamily="18" charset="0"/>
                <a:cs typeface="Times New Roman" pitchFamily="18" charset="0"/>
              </a:rPr>
              <a:t>9-14, </a:t>
            </a:r>
            <a:r>
              <a:rPr lang="ru-RU" sz="1150" dirty="0" err="1" smtClean="0">
                <a:latin typeface="Times New Roman" pitchFamily="18" charset="0"/>
                <a:cs typeface="Times New Roman" pitchFamily="18" charset="0"/>
              </a:rPr>
              <a:t>екпіні</a:t>
            </a:r>
            <a:r>
              <a:rPr lang="ru-RU" sz="1150" dirty="0" smtClean="0">
                <a:latin typeface="Times New Roman" pitchFamily="18" charset="0"/>
                <a:cs typeface="Times New Roman" pitchFamily="18" charset="0"/>
              </a:rPr>
              <a:t> 15-20 м/с</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ауа</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температурасы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түнде</a:t>
            </a:r>
            <a:r>
              <a:rPr lang="ru-RU" sz="1150" dirty="0">
                <a:latin typeface="Times New Roman" pitchFamily="18" charset="0"/>
                <a:cs typeface="Times New Roman" pitchFamily="18" charset="0"/>
              </a:rPr>
              <a:t> </a:t>
            </a:r>
            <a:r>
              <a:rPr lang="ru-RU" sz="1150" dirty="0" smtClean="0">
                <a:latin typeface="Times New Roman" pitchFamily="18" charset="0"/>
                <a:cs typeface="Times New Roman" pitchFamily="18" charset="0"/>
              </a:rPr>
              <a:t>0-2 градус </a:t>
            </a:r>
            <a:r>
              <a:rPr lang="ru-RU" sz="1150" dirty="0" err="1" smtClean="0">
                <a:latin typeface="Times New Roman" pitchFamily="18" charset="0"/>
                <a:cs typeface="Times New Roman" pitchFamily="18" charset="0"/>
              </a:rPr>
              <a:t>жылы</a:t>
            </a:r>
            <a:r>
              <a:rPr lang="ru-RU" sz="1150" dirty="0" smtClean="0">
                <a:latin typeface="Times New Roman" pitchFamily="18" charset="0"/>
                <a:cs typeface="Times New Roman" pitchFamily="18" charset="0"/>
              </a:rPr>
              <a:t> </a:t>
            </a:r>
            <a:r>
              <a:rPr lang="ru-RU" sz="1150" dirty="0" err="1">
                <a:latin typeface="Times New Roman" pitchFamily="18" charset="0"/>
                <a:cs typeface="Times New Roman" pitchFamily="18" charset="0"/>
              </a:rPr>
              <a:t>болады</a:t>
            </a:r>
            <a:r>
              <a:rPr lang="ru-RU" sz="1150" dirty="0">
                <a:latin typeface="Times New Roman" pitchFamily="18" charset="0"/>
                <a:cs typeface="Times New Roman" pitchFamily="18" charset="0"/>
              </a:rPr>
              <a:t>.</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55537327"/>
              </p:ext>
            </p:extLst>
          </p:nvPr>
        </p:nvGraphicFramePr>
        <p:xfrm>
          <a:off x="5027449" y="4006407"/>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25705">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16383335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4141365874"/>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6445" y="3463297"/>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a:t>
            </a:r>
            <a:r>
              <a:rPr lang="kk-KZ" altLang="ru-RU" sz="1200" b="1" dirty="0" smtClean="0">
                <a:latin typeface="Times New Roman" panose="02020603050405020304" pitchFamily="18" charset="0"/>
                <a:cs typeface="Times New Roman" panose="02020603050405020304" pitchFamily="18" charset="0"/>
              </a:rPr>
              <a:t> наурыз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52998" y="3170555"/>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52999" y="2280752"/>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28, 29 </a:t>
            </a:r>
            <a:r>
              <a:rPr lang="ru-RU" sz="1200" dirty="0" err="1">
                <a:solidFill>
                  <a:schemeClr val="tx1"/>
                </a:solidFill>
                <a:latin typeface="Times New Roman" panose="02020603050405020304" pitchFamily="18" charset="0"/>
                <a:cs typeface="Times New Roman" panose="02020603050405020304" pitchFamily="18" charset="0"/>
              </a:rPr>
              <a:t>наурызына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Жезказган</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r>
              <a:rPr lang="ru-RU" sz="1200" dirty="0" smtClean="0">
                <a:latin typeface="Times New Roman" panose="02020603050405020304" pitchFamily="18" charset="0"/>
                <a:cs typeface="Times New Roman" panose="02020603050405020304" pitchFamily="18" charset="0"/>
              </a:rPr>
              <a:t>№ 1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М</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Жалиля</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В</a:t>
            </a:r>
          </a:p>
          <a:p>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2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 </a:t>
            </a:r>
            <a:r>
              <a:rPr lang="ru-RU" sz="1200" dirty="0" err="1" smtClean="0">
                <a:latin typeface="Times New Roman" panose="02020603050405020304" pitchFamily="18" charset="0"/>
                <a:cs typeface="Times New Roman" panose="02020603050405020304" pitchFamily="18" charset="0"/>
              </a:rPr>
              <a:t>Сарыарқа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Г </a:t>
            </a:r>
          </a:p>
          <a:p>
            <a:r>
              <a:rPr lang="ru-RU" sz="1200" dirty="0" smtClean="0">
                <a:latin typeface="Times New Roman" panose="02020603050405020304" pitchFamily="18" charset="0"/>
                <a:cs typeface="Times New Roman" panose="02020603050405020304" pitchFamily="18" charset="0"/>
              </a:rPr>
              <a:t>№ 3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Желтоқсан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864108" y="4500123"/>
            <a:ext cx="4616855" cy="1780911"/>
            <a:chOff x="205680" y="3799939"/>
            <a:chExt cx="461685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205680" y="4077010"/>
              <a:ext cx="278954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r>
              <a:rPr lang="kk-KZ"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13519</TotalTime>
  <Words>551</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2132</cp:revision>
  <cp:lastPrinted>2021-07-01T07:38:07Z</cp:lastPrinted>
  <dcterms:created xsi:type="dcterms:W3CDTF">2018-03-27T06:03:00Z</dcterms:created>
  <dcterms:modified xsi:type="dcterms:W3CDTF">2022-03-27T10:18:55Z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