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33481955"/>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№84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988016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2737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a:t>
            </a:r>
            <a:r>
              <a:rPr lang="en-US" altLang="ru-RU" sz="1200" b="1" dirty="0">
                <a:solidFill>
                  <a:srgbClr val="000000"/>
                </a:solidFill>
                <a:latin typeface="Times New Roman" panose="02020603050405020304" pitchFamily="18" charset="0"/>
                <a:cs typeface="Times New Roman" panose="02020603050405020304" pitchFamily="18" charset="0"/>
              </a:rPr>
              <a:t>6</a:t>
            </a:r>
            <a:r>
              <a:rPr lang="kk-KZ" altLang="ru-RU" sz="1200" b="1" dirty="0">
                <a:solidFill>
                  <a:srgbClr val="000000"/>
                </a:solidFill>
                <a:latin typeface="Times New Roman" panose="02020603050405020304" pitchFamily="18" charset="0"/>
                <a:cs typeface="Times New Roman" panose="02020603050405020304" pitchFamily="18" charset="0"/>
              </a:rPr>
              <a:t> наурызға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a:t>
            </a:r>
            <a:r>
              <a:rPr lang="en-US" altLang="ru-RU" sz="1200" b="1" dirty="0">
                <a:solidFill>
                  <a:srgbClr val="000000"/>
                </a:solidFill>
                <a:latin typeface="Times New Roman" panose="02020603050405020304" pitchFamily="18" charset="0"/>
                <a:cs typeface="Times New Roman" panose="02020603050405020304" pitchFamily="18" charset="0"/>
              </a:rPr>
              <a:t>5</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наурыз</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2</a:t>
            </a:r>
            <a:r>
              <a:rPr lang="en-US" altLang="ru-RU" sz="1200" b="1" dirty="0">
                <a:solidFill>
                  <a:srgbClr val="000000"/>
                </a:solidFill>
                <a:latin typeface="Times New Roman" panose="02020603050405020304" pitchFamily="18" charset="0"/>
                <a:cs typeface="Times New Roman" panose="02020603050405020304" pitchFamily="18" charset="0"/>
              </a:rPr>
              <a:t>6</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наурыз</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жаңбыр</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қар</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оңтүстік-батыстан</a:t>
            </a:r>
            <a:r>
              <a:rPr lang="ru-RU" sz="1200" dirty="0">
                <a:solidFill>
                  <a:srgbClr val="000000"/>
                </a:solidFill>
                <a:latin typeface="Times New Roman" panose="02020603050405020304" pitchFamily="18" charset="0"/>
                <a:cs typeface="Times New Roman" panose="02020603050405020304" pitchFamily="18" charset="0"/>
                <a:sym typeface="+mn-ea"/>
              </a:rPr>
              <a:t> 9-14, </a:t>
            </a:r>
            <a:r>
              <a:rPr lang="ru-RU" sz="1200" dirty="0" err="1">
                <a:solidFill>
                  <a:srgbClr val="000000"/>
                </a:solidFill>
                <a:latin typeface="Times New Roman" panose="02020603050405020304" pitchFamily="18" charset="0"/>
                <a:cs typeface="Times New Roman" panose="02020603050405020304" pitchFamily="18" charset="0"/>
                <a:sym typeface="+mn-ea"/>
              </a:rPr>
              <a:t>екпіні</a:t>
            </a:r>
            <a:r>
              <a:rPr lang="ru-RU" sz="1200" dirty="0">
                <a:solidFill>
                  <a:srgbClr val="000000"/>
                </a:solidFill>
                <a:latin typeface="Times New Roman" panose="02020603050405020304" pitchFamily="18" charset="0"/>
                <a:cs typeface="Times New Roman" panose="02020603050405020304" pitchFamily="18" charset="0"/>
                <a:sym typeface="+mn-ea"/>
              </a:rPr>
              <a:t> 15-20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2-4,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12-14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a:t>
            </a:r>
            <a:r>
              <a:rPr lang="en-US" altLang="ru-RU" sz="1200" b="1" dirty="0">
                <a:solidFill>
                  <a:srgbClr val="000000"/>
                </a:solidFill>
                <a:latin typeface="Times New Roman" panose="02020603050405020304" pitchFamily="18" charset="0"/>
                <a:cs typeface="Times New Roman" panose="02020603050405020304" pitchFamily="18" charset="0"/>
              </a:rPr>
              <a:t>7</a:t>
            </a:r>
            <a:r>
              <a:rPr lang="kk-KZ" altLang="ru-RU" sz="1200" b="1" dirty="0">
                <a:solidFill>
                  <a:srgbClr val="000000"/>
                </a:solidFill>
                <a:latin typeface="Times New Roman" panose="02020603050405020304" pitchFamily="18" charset="0"/>
                <a:cs typeface="Times New Roman" panose="02020603050405020304" pitchFamily="18" charset="0"/>
              </a:rPr>
              <a:t> наурызға </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a:t>
            </a:r>
            <a:r>
              <a:rPr lang="en-US" altLang="ru-RU" sz="1200" b="1" dirty="0">
                <a:solidFill>
                  <a:srgbClr val="000000"/>
                </a:solidFill>
                <a:latin typeface="Times New Roman" panose="02020603050405020304" pitchFamily="18" charset="0"/>
                <a:cs typeface="Times New Roman" panose="02020603050405020304" pitchFamily="18" charset="0"/>
              </a:rPr>
              <a:t>6</a:t>
            </a:r>
            <a:r>
              <a:rPr lang="kk-KZ" altLang="ru-RU" sz="1200" b="1" dirty="0">
                <a:solidFill>
                  <a:srgbClr val="000000"/>
                </a:solidFill>
                <a:latin typeface="Times New Roman" panose="02020603050405020304" pitchFamily="18" charset="0"/>
                <a:cs typeface="Times New Roman" panose="02020603050405020304" pitchFamily="18" charset="0"/>
              </a:rPr>
              <a:t> наурыз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2</a:t>
            </a:r>
            <a:r>
              <a:rPr lang="en-US" altLang="ru-RU" sz="1200" b="1" dirty="0">
                <a:solidFill>
                  <a:srgbClr val="000000"/>
                </a:solidFill>
                <a:latin typeface="Times New Roman" panose="02020603050405020304" pitchFamily="18" charset="0"/>
                <a:cs typeface="Times New Roman" panose="02020603050405020304" pitchFamily="18" charset="0"/>
              </a:rPr>
              <a:t>7</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наурыз</a:t>
            </a:r>
            <a:r>
              <a:rPr lang="ru-RU" altLang="ru-RU" sz="1200" b="1" dirty="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Күн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жаңбыр</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батыстан</a:t>
            </a:r>
            <a:r>
              <a:rPr lang="ru-RU" sz="1200" dirty="0">
                <a:solidFill>
                  <a:srgbClr val="000000"/>
                </a:solidFill>
                <a:latin typeface="Times New Roman" panose="02020603050405020304" pitchFamily="18" charset="0"/>
                <a:cs typeface="Times New Roman" panose="02020603050405020304" pitchFamily="18" charset="0"/>
                <a:sym typeface="+mn-ea"/>
              </a:rPr>
              <a:t> 9-14, </a:t>
            </a:r>
            <a:r>
              <a:rPr lang="ru-RU" sz="1200" dirty="0" err="1">
                <a:solidFill>
                  <a:srgbClr val="000000"/>
                </a:solidFill>
                <a:latin typeface="Times New Roman" panose="02020603050405020304" pitchFamily="18" charset="0"/>
                <a:cs typeface="Times New Roman" panose="02020603050405020304" pitchFamily="18" charset="0"/>
                <a:sym typeface="+mn-ea"/>
              </a:rPr>
              <a:t>екпіні</a:t>
            </a:r>
            <a:r>
              <a:rPr lang="ru-RU" sz="1200" dirty="0">
                <a:solidFill>
                  <a:srgbClr val="000000"/>
                </a:solidFill>
                <a:latin typeface="Times New Roman" panose="02020603050405020304" pitchFamily="18" charset="0"/>
                <a:cs typeface="Times New Roman" panose="02020603050405020304" pitchFamily="18" charset="0"/>
                <a:sym typeface="+mn-ea"/>
              </a:rPr>
              <a:t> 15-20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1-3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2" y="345305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38404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2</a:t>
            </a:r>
            <a:r>
              <a:rPr lang="en-US" sz="1200" dirty="0">
                <a:solidFill>
                  <a:schemeClr val="tx1"/>
                </a:solidFill>
                <a:latin typeface="Times New Roman" pitchFamily="18" charset="0"/>
                <a:cs typeface="Times New Roman" pitchFamily="18" charset="0"/>
              </a:rPr>
              <a:t>6</a:t>
            </a:r>
            <a:r>
              <a:rPr lang="kk-KZ"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наурыз</a:t>
            </a:r>
            <a:r>
              <a:rPr lang="ru-RU" sz="1200" dirty="0">
                <a:solidFill>
                  <a:schemeClr val="tx1"/>
                </a:solidFill>
                <a:latin typeface="Times New Roman" pitchFamily="18" charset="0"/>
                <a:cs typeface="Times New Roman" pitchFamily="18" charset="0"/>
              </a:rPr>
              <a:t>, 2022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2</a:t>
            </a:r>
            <a:r>
              <a:rPr lang="en-US" sz="1200" dirty="0">
                <a:solidFill>
                  <a:schemeClr val="tx1"/>
                </a:solidFill>
                <a:latin typeface="Times New Roman" pitchFamily="18" charset="0"/>
                <a:cs typeface="Times New Roman" pitchFamily="18" charset="0"/>
              </a:rPr>
              <a:t>7</a:t>
            </a:r>
            <a:r>
              <a:rPr lang="kk-KZ"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наурызына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қараған</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түні</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метеорологиялық</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жағдайлар</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ыдырауына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етеді</a:t>
            </a:r>
            <a:r>
              <a:rPr lang="ru-RU" sz="1200" dirty="0">
                <a:solidFill>
                  <a:schemeClr val="tx1"/>
                </a:solidFill>
                <a:latin typeface="Times New Roman" pitchFamily="18" charset="0"/>
                <a:cs typeface="Times New Roman" pitchFamily="18" charset="0"/>
              </a:rPr>
              <a:t>.</a:t>
            </a:r>
          </a:p>
          <a:p>
            <a:pPr indent="180975" algn="just"/>
            <a:r>
              <a:rPr lang="ru-RU" sz="1200" dirty="0" err="1" smtClean="0">
                <a:solidFill>
                  <a:schemeClr val="tx1"/>
                </a:solidFill>
                <a:latin typeface="Times New Roman" pitchFamily="18" charset="0"/>
                <a:cs typeface="Times New Roman" pitchFamily="18" charset="0"/>
              </a:rPr>
              <a:t>Жалпы</a:t>
            </a:r>
            <a:r>
              <a:rPr lang="ru-RU" sz="1200" dirty="0" smtClean="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төмен</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күтілуде</a:t>
            </a:r>
            <a:r>
              <a:rPr lang="ru-RU" sz="1200" dirty="0">
                <a:solidFill>
                  <a:schemeClr val="tx1"/>
                </a:solidFill>
                <a:latin typeface="Times New Roman" pitchFamily="18" charset="0"/>
                <a:cs typeface="Times New Roman" pitchFamily="18" charset="0"/>
              </a:rPr>
              <a:t>.</a:t>
            </a:r>
            <a:endParaRPr lang="ru-RU" sz="1200" dirty="0">
              <a:solidFill>
                <a:schemeClr val="tx1"/>
              </a:solidFill>
              <a:latin typeface="Times New Roman" pitchFamily="18" charset="0"/>
              <a:cs typeface="Times New Roman"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13089</TotalTime>
  <Words>574</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2114</cp:revision>
  <cp:lastPrinted>2021-07-01T07:38:07Z</cp:lastPrinted>
  <dcterms:created xsi:type="dcterms:W3CDTF">2018-03-27T06:03:00Z</dcterms:created>
  <dcterms:modified xsi:type="dcterms:W3CDTF">2022-03-25T08:37:35Z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