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42862594"/>
              </p:ext>
            </p:extLst>
          </p:nvPr>
        </p:nvGraphicFramePr>
        <p:xfrm>
          <a:off x="307975" y="2588895"/>
          <a:ext cx="4465638" cy="23622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81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400" b="1" i="1" dirty="0" smtClean="0">
                          <a:solidFill>
                            <a:srgbClr val="002060"/>
                          </a:solidFill>
                          <a:latin typeface="Times New Roman" panose="02020603050405020304" pitchFamily="18" charset="0"/>
                          <a:cs typeface="Times New Roman" panose="02020603050405020304" pitchFamily="18" charset="0"/>
                        </a:rPr>
                        <a:t>Семей</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22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832269361"/>
              </p:ext>
            </p:extLst>
          </p:nvPr>
        </p:nvGraphicFramePr>
        <p:xfrm>
          <a:off x="4822018" y="6478734"/>
          <a:ext cx="4955395" cy="465878"/>
        </p:xfrm>
        <a:graphic>
          <a:graphicData uri="http://schemas.openxmlformats.org/drawingml/2006/table">
            <a:tbl>
              <a:tblPr/>
              <a:tblGrid>
                <a:gridCol w="4955395">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06143" y="3648005"/>
            <a:ext cx="4955395" cy="276999"/>
          </a:xfrm>
          <a:prstGeom prst="rect">
            <a:avLst/>
          </a:prstGeom>
          <a:noFill/>
          <a:ln w="9525">
            <a:noFill/>
          </a:ln>
        </p:spPr>
        <p:txBody>
          <a:bodyPr wrap="square">
            <a:spAutoFit/>
          </a:bodyPr>
          <a:lstStyle/>
          <a:p>
            <a:pPr algn="ctr"/>
            <a:r>
              <a:rPr lang="ru-RU" altLang="ru-RU" sz="1200" b="1"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22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597091816"/>
              </p:ext>
            </p:extLst>
          </p:nvPr>
        </p:nvGraphicFramePr>
        <p:xfrm>
          <a:off x="4953000" y="4153018"/>
          <a:ext cx="4691064" cy="225937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698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Қалқыма бөлшектер РМ-2,5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72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84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1809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246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
        <p:nvSpPr>
          <p:cNvPr id="16" name="Прямоугольник 15"/>
          <p:cNvSpPr/>
          <p:nvPr/>
        </p:nvSpPr>
        <p:spPr>
          <a:xfrm>
            <a:off x="4860540" y="72540"/>
            <a:ext cx="4908111"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23 наурызға арналған </a:t>
            </a:r>
            <a:r>
              <a:rPr lang="kk-KZ" altLang="ru-RU" sz="1200" b="1" dirty="0">
                <a:solidFill>
                  <a:prstClr val="black"/>
                </a:solidFill>
                <a:latin typeface="Times New Roman" panose="02020603050405020304" pitchFamily="18" charset="0"/>
                <a:cs typeface="Times New Roman" panose="02020603050405020304" pitchFamily="18" charset="0"/>
              </a:rPr>
              <a:t>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smtClean="0">
                <a:solidFill>
                  <a:prstClr val="black"/>
                </a:solidFill>
                <a:latin typeface="Times New Roman" panose="02020603050405020304" pitchFamily="18" charset="0"/>
                <a:cs typeface="Times New Roman" panose="02020603050405020304" pitchFamily="18" charset="0"/>
              </a:rPr>
              <a:t>2022 ж. 22 </a:t>
            </a:r>
            <a:r>
              <a:rPr lang="ru-RU" altLang="ru-RU" sz="1200" b="1" dirty="0" err="1" smtClean="0">
                <a:solidFill>
                  <a:prstClr val="black"/>
                </a:solidFill>
                <a:latin typeface="Times New Roman" panose="02020603050405020304" pitchFamily="18" charset="0"/>
                <a:cs typeface="Times New Roman" panose="02020603050405020304" pitchFamily="18" charset="0"/>
              </a:rPr>
              <a:t>наурыз</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21 с. </a:t>
            </a:r>
            <a:r>
              <a:rPr lang="ru-RU" altLang="ru-RU" sz="1200" b="1" dirty="0" err="1" smtClean="0">
                <a:solidFill>
                  <a:prstClr val="black"/>
                </a:solidFill>
                <a:latin typeface="Times New Roman" panose="02020603050405020304" pitchFamily="18" charset="0"/>
                <a:cs typeface="Times New Roman" panose="02020603050405020304" pitchFamily="18" charset="0"/>
              </a:rPr>
              <a:t>бастап</a:t>
            </a:r>
            <a:r>
              <a:rPr lang="ru-RU" altLang="ru-RU" sz="1200" b="1" dirty="0" smtClean="0">
                <a:solidFill>
                  <a:prstClr val="black"/>
                </a:solidFill>
                <a:latin typeface="Times New Roman" panose="02020603050405020304" pitchFamily="18" charset="0"/>
                <a:cs typeface="Times New Roman" panose="02020603050405020304" pitchFamily="18" charset="0"/>
              </a:rPr>
              <a:t>  23 </a:t>
            </a:r>
            <a:r>
              <a:rPr lang="ru-RU" altLang="ru-RU" sz="1200" b="1" dirty="0" err="1" smtClean="0">
                <a:solidFill>
                  <a:prstClr val="black"/>
                </a:solidFill>
                <a:latin typeface="Times New Roman" panose="02020603050405020304" pitchFamily="18" charset="0"/>
                <a:cs typeface="Times New Roman" panose="02020603050405020304" pitchFamily="18" charset="0"/>
              </a:rPr>
              <a:t>наурыз</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21 с. </a:t>
            </a:r>
            <a:r>
              <a:rPr lang="ru-RU" altLang="ru-RU" sz="1200" b="1" dirty="0" err="1" smtClean="0">
                <a:solidFill>
                  <a:prstClr val="black"/>
                </a:solidFill>
                <a:latin typeface="Times New Roman" panose="02020603050405020304" pitchFamily="18" charset="0"/>
                <a:cs typeface="Times New Roman" panose="02020603050405020304" pitchFamily="18" charset="0"/>
              </a:rPr>
              <a:t>дейін</a:t>
            </a:r>
            <a:r>
              <a:rPr lang="ru-RU" altLang="ru-RU" sz="1200" b="1" dirty="0" smtClean="0">
                <a:solidFill>
                  <a:prstClr val="black"/>
                </a:solidFill>
                <a:latin typeface="Times New Roman" panose="02020603050405020304" pitchFamily="18" charset="0"/>
                <a:cs typeface="Times New Roman" panose="02020603050405020304" pitchFamily="18" charset="0"/>
              </a:rPr>
              <a:t> </a:t>
            </a:r>
          </a:p>
          <a:p>
            <a:pPr lvl="0" indent="185738" algn="just"/>
            <a:r>
              <a:rPr lang="kk-KZ" sz="1200" dirty="0">
                <a:solidFill>
                  <a:prstClr val="black"/>
                </a:solidFill>
                <a:latin typeface="Times New Roman" pitchFamily="18" charset="0"/>
                <a:cs typeface="Times New Roman" pitchFamily="18" charset="0"/>
              </a:rPr>
              <a:t>Қар, жаяу бұрқасын. Жел оңтүстік-батыстан, батыстан 7-12, таңертең және күндіз екпіні 15-18 м/с. Ауа температурасы түнде 6-8</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3-5° аяз </a:t>
            </a:r>
            <a:r>
              <a:rPr lang="kk-KZ" sz="1200" dirty="0">
                <a:solidFill>
                  <a:prstClr val="black"/>
                </a:solidFill>
                <a:latin typeface="Times New Roman" pitchFamily="18" charset="0"/>
                <a:cs typeface="Times New Roman" pitchFamily="18" charset="0"/>
              </a:rPr>
              <a:t>болады.</a:t>
            </a:r>
          </a:p>
          <a:p>
            <a:pPr lvl="0" indent="185738" algn="ctr"/>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24 наурызға </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a:t>
            </a:r>
            <a:r>
              <a:rPr lang="ru-RU" sz="1200" b="1" dirty="0" smtClean="0">
                <a:solidFill>
                  <a:srgbClr val="000000"/>
                </a:solidFill>
                <a:latin typeface="Times New Roman" panose="02020603050405020304" pitchFamily="18" charset="0"/>
                <a:cs typeface="Times New Roman" panose="02020603050405020304" pitchFamily="18" charset="0"/>
                <a:sym typeface="+mn-ea"/>
              </a:rPr>
              <a:t>23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наурыздың</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24 </a:t>
            </a:r>
            <a:r>
              <a:rPr lang="ru-RU" sz="1200" b="1" dirty="0" err="1">
                <a:solidFill>
                  <a:srgbClr val="000000"/>
                </a:solidFill>
                <a:latin typeface="Times New Roman" panose="02020603050405020304" pitchFamily="18" charset="0"/>
                <a:cs typeface="Times New Roman" panose="02020603050405020304" pitchFamily="18" charset="0"/>
                <a:sym typeface="+mn-ea"/>
              </a:rPr>
              <a:t>наурыз</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a:solidFill>
                  <a:prstClr val="black"/>
                </a:solidFill>
                <a:latin typeface="Times New Roman" pitchFamily="18" charset="0"/>
                <a:cs typeface="Times New Roman" pitchFamily="18" charset="0"/>
              </a:rPr>
              <a:t>Қар. Жел оңтүстік-батыстан, батыстан 7-12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a:solidFill>
                  <a:prstClr val="black"/>
                </a:solidFill>
                <a:latin typeface="Times New Roman" pitchFamily="18" charset="0"/>
                <a:cs typeface="Times New Roman" pitchFamily="18" charset="0"/>
              </a:rPr>
              <a:t> </a:t>
            </a:r>
            <a:r>
              <a:rPr lang="ru-RU" sz="1200" smtClean="0">
                <a:solidFill>
                  <a:prstClr val="black"/>
                </a:solidFill>
                <a:latin typeface="Times New Roman" pitchFamily="18" charset="0"/>
                <a:cs typeface="Times New Roman" pitchFamily="18" charset="0"/>
              </a:rPr>
              <a:t>7-9°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4918925" y="3289055"/>
            <a:ext cx="4842613"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4937976" y="2191441"/>
            <a:ext cx="4823562"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200" dirty="0" smtClean="0">
                <a:solidFill>
                  <a:prstClr val="black"/>
                </a:solidFill>
                <a:latin typeface="Times New Roman" panose="02020603050405020304" pitchFamily="18" charset="0"/>
                <a:cs typeface="Times New Roman" panose="02020603050405020304" pitchFamily="18" charset="0"/>
              </a:rPr>
              <a:t>23</a:t>
            </a:r>
            <a:r>
              <a:rPr lang="ru-RU" sz="1200" dirty="0" smtClean="0">
                <a:solidFill>
                  <a:prstClr val="black"/>
                </a:solidFill>
                <a:latin typeface="Times New Roman" panose="02020603050405020304" pitchFamily="18" charset="0"/>
                <a:cs typeface="Times New Roman" panose="02020603050405020304" pitchFamily="18" charset="0"/>
              </a:rPr>
              <a:t>, 2022 </a:t>
            </a:r>
            <a:r>
              <a:rPr lang="ru-RU" sz="1200" dirty="0" err="1" smtClean="0">
                <a:solidFill>
                  <a:prstClr val="black"/>
                </a:solidFill>
                <a:latin typeface="Times New Roman" panose="02020603050405020304" pitchFamily="18" charset="0"/>
                <a:cs typeface="Times New Roman" panose="02020603050405020304" pitchFamily="18" charset="0"/>
              </a:rPr>
              <a:t>жылдың</a:t>
            </a:r>
            <a:r>
              <a:rPr lang="ru-RU" sz="1200" smtClean="0">
                <a:solidFill>
                  <a:prstClr val="black"/>
                </a:solidFill>
                <a:latin typeface="Times New Roman" panose="02020603050405020304" pitchFamily="18" charset="0"/>
                <a:cs typeface="Times New Roman" panose="02020603050405020304" pitchFamily="18" charset="0"/>
              </a:rPr>
              <a:t> 24 </a:t>
            </a:r>
            <a:r>
              <a:rPr lang="ru-RU" sz="1200" dirty="0" err="1" smtClean="0">
                <a:solidFill>
                  <a:prstClr val="black"/>
                </a:solidFill>
                <a:latin typeface="Times New Roman" panose="02020603050405020304" pitchFamily="18" charset="0"/>
                <a:cs typeface="Times New Roman" panose="02020603050405020304" pitchFamily="18" charset="0"/>
              </a:rPr>
              <a:t>наурызға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қараған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түні</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жағдайлар</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қала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атмосферасында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ластаушы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заттардың</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ыдырауына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ықпал</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pSp>
        <p:nvGrpSpPr>
          <p:cNvPr id="6" name="Группа 5"/>
          <p:cNvGrpSpPr/>
          <p:nvPr/>
        </p:nvGrpSpPr>
        <p:grpSpPr>
          <a:xfrm>
            <a:off x="254361" y="172228"/>
            <a:ext cx="4857332" cy="907969"/>
            <a:chOff x="95668" y="246083"/>
            <a:chExt cx="4857332" cy="907969"/>
          </a:xfrm>
        </p:grpSpPr>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17" name="TextBox 16">
              <a:extLst>
                <a:ext uri="{FF2B5EF4-FFF2-40B4-BE49-F238E27FC236}">
                  <a16:creationId xmlns="" xmlns:a16="http://schemas.microsoft.com/office/drawing/2014/main" id="{A749C2F8-23C3-4A95-A976-9FB1B6BA7313}"/>
                </a:ext>
              </a:extLst>
            </p:cNvPr>
            <p:cNvSpPr txBox="1"/>
            <p:nvPr/>
          </p:nvSpPr>
          <p:spPr>
            <a:xfrm>
              <a:off x="95668" y="877053"/>
              <a:ext cx="4810180" cy="276999"/>
            </a:xfrm>
            <a:prstGeom prst="rect">
              <a:avLst/>
            </a:prstGeom>
            <a:noFill/>
          </p:spPr>
          <p:txBody>
            <a:bodyPr wrap="square">
              <a:spAutoFit/>
            </a:bodyPr>
            <a:lstStyle/>
            <a:p>
              <a:pPr algn="just">
                <a:spcAft>
                  <a:spcPts val="0"/>
                </a:spcAft>
              </a:pPr>
              <a:endParaRPr lang="ru-RU" sz="1200" dirty="0">
                <a:latin typeface="Times New Roman" panose="02020603050405020304" pitchFamily="18" charset="0"/>
                <a:ea typeface="Times New Roman" panose="02020603050405020304" pitchFamily="18" charset="0"/>
                <a:cs typeface="Times New Roman" panose="02020603050405020304" pitchFamily="18" charset="0"/>
              </a:endParaRPr>
            </a:p>
          </p:txBody>
        </p:sp>
      </p:gr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бекет-аэрологиялық</a:t>
            </a:r>
            <a:r>
              <a:rPr lang="ru-RU" altLang="ru-RU" sz="1200" dirty="0">
                <a:solidFill>
                  <a:srgbClr val="000000"/>
                </a:solidFill>
                <a:latin typeface="Times New Roman" panose="02020603050405020304" pitchFamily="18" charset="0"/>
                <a:cs typeface="Times New Roman" panose="02020603050405020304" pitchFamily="18" charset="0"/>
              </a:rPr>
              <a:t> станция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43553"/>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53000" y="6482217"/>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48494"/>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89779243"/>
              </p:ext>
            </p:extLst>
          </p:nvPr>
        </p:nvGraphicFramePr>
        <p:xfrm>
          <a:off x="5246643" y="524646"/>
          <a:ext cx="4167505" cy="804672"/>
        </p:xfrm>
        <a:graphic>
          <a:graphicData uri="http://schemas.openxmlformats.org/drawingml/2006/table">
            <a:tbl>
              <a:tblPr/>
              <a:tblGrid>
                <a:gridCol w="1068600">
                  <a:extLst>
                    <a:ext uri="{9D8B030D-6E8A-4147-A177-3AD203B41FA5}">
                      <a16:colId xmlns="" xmlns:a16="http://schemas.microsoft.com/office/drawing/2014/main" val="20000"/>
                    </a:ext>
                  </a:extLst>
                </a:gridCol>
                <a:gridCol w="3098905">
                  <a:extLst>
                    <a:ext uri="{9D8B030D-6E8A-4147-A177-3AD203B41FA5}">
                      <a16:colId xmlns=""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0743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36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1239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201033848"/>
              </p:ext>
            </p:extLst>
          </p:nvPr>
        </p:nvGraphicFramePr>
        <p:xfrm>
          <a:off x="5147082" y="5359216"/>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4" name="Прямоугольник 23"/>
          <p:cNvSpPr/>
          <p:nvPr/>
        </p:nvSpPr>
        <p:spPr>
          <a:xfrm>
            <a:off x="266355" y="694826"/>
            <a:ext cx="4572318" cy="276999"/>
          </a:xfrm>
          <a:prstGeom prst="rect">
            <a:avLst/>
          </a:prstGeom>
        </p:spPr>
        <p:txBody>
          <a:bodyPr wrap="square">
            <a:spAutoFit/>
          </a:bodyPr>
          <a:lstStyle/>
          <a:p>
            <a:r>
              <a:rPr lang="kk-KZ" sz="1200" dirty="0" smtClean="0">
                <a:latin typeface="Times New Roman" panose="02020603050405020304" pitchFamily="18" charset="0"/>
                <a:cs typeface="Times New Roman" panose="02020603050405020304" pitchFamily="18" charset="0"/>
              </a:rPr>
              <a:t>Ұсыныссыз</a:t>
            </a:r>
            <a:endParaRPr lang="ru-RU" sz="12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14443</TotalTime>
  <Words>561</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2182</cp:revision>
  <cp:lastPrinted>2021-07-01T03:56:27Z</cp:lastPrinted>
  <dcterms:created xsi:type="dcterms:W3CDTF">2018-03-27T06:03:00Z</dcterms:created>
  <dcterms:modified xsi:type="dcterms:W3CDTF">2022-03-22T08:28:56Z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