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125656500"/>
              </p:ext>
            </p:extLst>
          </p:nvPr>
        </p:nvGraphicFramePr>
        <p:xfrm>
          <a:off x="307975" y="2515344"/>
          <a:ext cx="4465638" cy="242316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78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400" b="1" i="1" dirty="0" smtClean="0">
                          <a:solidFill>
                            <a:srgbClr val="002060"/>
                          </a:solidFill>
                          <a:latin typeface="Times New Roman" panose="02020603050405020304" pitchFamily="18" charset="0"/>
                          <a:cs typeface="Times New Roman" panose="02020603050405020304" pitchFamily="18" charset="0"/>
                        </a:rPr>
                        <a:t>Риддер</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19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776569505"/>
              </p:ext>
            </p:extLst>
          </p:nvPr>
        </p:nvGraphicFramePr>
        <p:xfrm>
          <a:off x="4975238" y="6450488"/>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39858" y="3776225"/>
            <a:ext cx="4840289" cy="461665"/>
          </a:xfrm>
          <a:prstGeom prst="rect">
            <a:avLst/>
          </a:prstGeom>
          <a:noFill/>
          <a:ln w="9525">
            <a:noFill/>
          </a:ln>
        </p:spPr>
        <p:txBody>
          <a:bodyPr wrap="square">
            <a:spAutoFit/>
          </a:bodyPr>
          <a:lstStyle/>
          <a:p>
            <a:pPr algn="ctr"/>
            <a:r>
              <a:rPr lang="ru-RU" altLang="ru-RU" sz="1200" b="1"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19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658362346"/>
              </p:ext>
            </p:extLst>
          </p:nvPr>
        </p:nvGraphicFramePr>
        <p:xfrm>
          <a:off x="5027850" y="4221088"/>
          <a:ext cx="4691064" cy="215899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926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280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0,6</a:t>
                      </a:r>
                      <a:endParaRPr lang="en-US"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1227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16" name="Прямоугольник 15"/>
          <p:cNvSpPr/>
          <p:nvPr/>
        </p:nvSpPr>
        <p:spPr>
          <a:xfrm>
            <a:off x="4921200" y="146894"/>
            <a:ext cx="4794914" cy="2123658"/>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20 </a:t>
            </a:r>
            <a:r>
              <a:rPr lang="kk-KZ" altLang="ru-RU" sz="1200" b="1" dirty="0">
                <a:solidFill>
                  <a:prstClr val="black"/>
                </a:solidFill>
                <a:latin typeface="Times New Roman" panose="02020603050405020304" pitchFamily="18" charset="0"/>
                <a:cs typeface="Times New Roman" panose="02020603050405020304" pitchFamily="18" charset="0"/>
              </a:rPr>
              <a:t>наурызға 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19 </a:t>
            </a:r>
            <a:r>
              <a:rPr lang="ru-RU" altLang="ru-RU" sz="1200" b="1" dirty="0" err="1" smtClean="0">
                <a:solidFill>
                  <a:prstClr val="black"/>
                </a:solidFill>
                <a:latin typeface="Times New Roman" panose="02020603050405020304" pitchFamily="18" charset="0"/>
                <a:cs typeface="Times New Roman" panose="02020603050405020304" pitchFamily="18" charset="0"/>
              </a:rPr>
              <a:t>наурыз</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20 </a:t>
            </a:r>
            <a:r>
              <a:rPr lang="ru-RU" altLang="ru-RU" sz="1200" b="1" dirty="0" err="1">
                <a:solidFill>
                  <a:prstClr val="black"/>
                </a:solidFill>
                <a:latin typeface="Times New Roman" panose="02020603050405020304" pitchFamily="18" charset="0"/>
                <a:cs typeface="Times New Roman" panose="02020603050405020304" pitchFamily="18" charset="0"/>
              </a:rPr>
              <a:t>наурыз</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lvl="0" indent="185738" algn="just"/>
            <a:r>
              <a:rPr lang="kk-KZ" sz="1200" dirty="0">
                <a:solidFill>
                  <a:prstClr val="black"/>
                </a:solidFill>
                <a:latin typeface="Times New Roman" pitchFamily="18" charset="0"/>
                <a:cs typeface="Times New Roman" pitchFamily="18" charset="0"/>
              </a:rPr>
              <a:t>Жауын-шашынсыз</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Жел шығыстан</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3-8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17-19°,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5-7° </a:t>
            </a:r>
            <a:r>
              <a:rPr lang="ru-RU" sz="1200" dirty="0" err="1">
                <a:solidFill>
                  <a:prstClr val="black"/>
                </a:solidFill>
                <a:latin typeface="Times New Roman" pitchFamily="18" charset="0"/>
                <a:cs typeface="Times New Roman" pitchFamily="18" charset="0"/>
              </a:rPr>
              <a:t>аяз</a:t>
            </a:r>
            <a:r>
              <a:rPr lang="kk-KZ" sz="1200" dirty="0">
                <a:solidFill>
                  <a:prstClr val="black"/>
                </a:solidFill>
                <a:latin typeface="Times New Roman" pitchFamily="18" charset="0"/>
                <a:cs typeface="Times New Roman" pitchFamily="18" charset="0"/>
              </a:rPr>
              <a:t> болады.</a:t>
            </a:r>
          </a:p>
          <a:p>
            <a:pPr lvl="0" indent="185738" algn="ctr"/>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21 </a:t>
            </a:r>
            <a:r>
              <a:rPr lang="kk-KZ" sz="1200" b="1" dirty="0">
                <a:solidFill>
                  <a:srgbClr val="000000"/>
                </a:solidFill>
                <a:latin typeface="Times New Roman" panose="02020603050405020304" pitchFamily="18" charset="0"/>
                <a:cs typeface="Times New Roman" panose="02020603050405020304" pitchFamily="18" charset="0"/>
                <a:sym typeface="+mn-ea"/>
              </a:rPr>
              <a:t>наурызға </a:t>
            </a: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a:t>
            </a:r>
            <a:r>
              <a:rPr lang="ru-RU" sz="1200" b="1" dirty="0" smtClean="0">
                <a:solidFill>
                  <a:srgbClr val="000000"/>
                </a:solidFill>
                <a:latin typeface="Times New Roman" panose="02020603050405020304" pitchFamily="18" charset="0"/>
                <a:cs typeface="Times New Roman" panose="02020603050405020304" pitchFamily="18" charset="0"/>
                <a:sym typeface="+mn-ea"/>
              </a:rPr>
              <a:t>20 </a:t>
            </a:r>
            <a:r>
              <a:rPr lang="ru-RU" sz="1200" b="1" dirty="0" err="1">
                <a:solidFill>
                  <a:srgbClr val="000000"/>
                </a:solidFill>
                <a:latin typeface="Times New Roman" panose="02020603050405020304" pitchFamily="18" charset="0"/>
                <a:cs typeface="Times New Roman" panose="02020603050405020304" pitchFamily="18" charset="0"/>
                <a:sym typeface="+mn-ea"/>
              </a:rPr>
              <a:t>наурыздың</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21 </a:t>
            </a:r>
            <a:r>
              <a:rPr lang="ru-RU" sz="1200" b="1" dirty="0" err="1">
                <a:solidFill>
                  <a:srgbClr val="000000"/>
                </a:solidFill>
                <a:latin typeface="Times New Roman" panose="02020603050405020304" pitchFamily="18" charset="0"/>
                <a:cs typeface="Times New Roman" panose="02020603050405020304" pitchFamily="18" charset="0"/>
                <a:sym typeface="+mn-ea"/>
              </a:rPr>
              <a:t>наурыз</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smtClean="0">
                <a:solidFill>
                  <a:prstClr val="black"/>
                </a:solidFill>
                <a:latin typeface="Times New Roman" pitchFamily="18" charset="0"/>
                <a:cs typeface="Times New Roman" pitchFamily="18" charset="0"/>
              </a:rPr>
              <a:t>Жауын-шашынсыз. </a:t>
            </a:r>
            <a:r>
              <a:rPr lang="kk-KZ" sz="1200">
                <a:solidFill>
                  <a:prstClr val="black"/>
                </a:solidFill>
                <a:latin typeface="Times New Roman" pitchFamily="18" charset="0"/>
                <a:cs typeface="Times New Roman" pitchFamily="18" charset="0"/>
              </a:rPr>
              <a:t>Жел оңтүстік-шығыстан </a:t>
            </a:r>
            <a:r>
              <a:rPr lang="kk-KZ" sz="1200" smtClean="0">
                <a:solidFill>
                  <a:prstClr val="black"/>
                </a:solidFill>
                <a:latin typeface="Times New Roman" pitchFamily="18" charset="0"/>
                <a:cs typeface="Times New Roman" pitchFamily="18" charset="0"/>
              </a:rPr>
              <a:t>3-8 </a:t>
            </a:r>
            <a:r>
              <a:rPr lang="kk-KZ"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16-18°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lvl="0" indent="185738" algn="just" fontAlgn="auto">
              <a:spcBef>
                <a:spcPts val="0"/>
              </a:spcBef>
              <a:spcAft>
                <a:spcPts val="0"/>
              </a:spcAft>
              <a:defRPr/>
            </a:pPr>
            <a:endParaRPr lang="ru-RU" sz="1200" dirty="0">
              <a:solidFill>
                <a:prstClr val="black"/>
              </a:solidFill>
              <a:latin typeface="Times New Roman" pitchFamily="18" charset="0"/>
              <a:cs typeface="Times New Roman" pitchFamily="18" charset="0"/>
            </a:endParaRPr>
          </a:p>
        </p:txBody>
      </p:sp>
      <p:sp>
        <p:nvSpPr>
          <p:cNvPr id="20" name="TextBox 13"/>
          <p:cNvSpPr txBox="1"/>
          <p:nvPr/>
        </p:nvSpPr>
        <p:spPr>
          <a:xfrm>
            <a:off x="5039858" y="3315891"/>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35945" y="2240801"/>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prstClr val="black"/>
                </a:solidFill>
                <a:latin typeface="Times New Roman" panose="02020603050405020304" pitchFamily="18" charset="0"/>
                <a:cs typeface="Times New Roman" panose="02020603050405020304" pitchFamily="18" charset="0"/>
              </a:rPr>
              <a:t>20, </a:t>
            </a:r>
            <a:r>
              <a:rPr lang="ru-RU" sz="1200" dirty="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21 </a:t>
            </a:r>
            <a:r>
              <a:rPr lang="ru-RU" sz="1200" dirty="0" err="1">
                <a:solidFill>
                  <a:prstClr val="black"/>
                </a:solidFill>
                <a:latin typeface="Times New Roman" panose="02020603050405020304" pitchFamily="18" charset="0"/>
                <a:cs typeface="Times New Roman" panose="02020603050405020304" pitchFamily="18" charset="0"/>
              </a:rPr>
              <a:t>наурызға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pSp>
        <p:nvGrpSpPr>
          <p:cNvPr id="6" name="Группа 5"/>
          <p:cNvGrpSpPr/>
          <p:nvPr/>
        </p:nvGrpSpPr>
        <p:grpSpPr>
          <a:xfrm>
            <a:off x="82606" y="246083"/>
            <a:ext cx="4857332" cy="907969"/>
            <a:chOff x="95668" y="246083"/>
            <a:chExt cx="4857332" cy="907969"/>
          </a:xfrm>
        </p:grpSpPr>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17" name="TextBox 16">
              <a:extLst>
                <a:ext uri="{FF2B5EF4-FFF2-40B4-BE49-F238E27FC236}">
                  <a16:creationId xmlns:a16="http://schemas.microsoft.com/office/drawing/2014/main" xmlns="" id="{A749C2F8-23C3-4A95-A976-9FB1B6BA7313}"/>
                </a:ext>
              </a:extLst>
            </p:cNvPr>
            <p:cNvSpPr txBox="1"/>
            <p:nvPr/>
          </p:nvSpPr>
          <p:spPr>
            <a:xfrm>
              <a:off x="95668" y="877053"/>
              <a:ext cx="4810180" cy="276999"/>
            </a:xfrm>
            <a:prstGeom prst="rect">
              <a:avLst/>
            </a:prstGeom>
            <a:noFill/>
          </p:spPr>
          <p:txBody>
            <a:bodyPr wrap="square">
              <a:spAutoFit/>
            </a:bodyPr>
            <a:lstStyle/>
            <a:p>
              <a:pPr indent="176213" algn="just">
                <a:spcAft>
                  <a:spcPts val="0"/>
                </a:spcAft>
              </a:pPr>
              <a:endParaRPr lang="ru-RU" sz="1200" dirty="0">
                <a:latin typeface="Times New Roman" panose="02020603050405020304" pitchFamily="18" charset="0"/>
                <a:ea typeface="Times New Roman" panose="02020603050405020304" pitchFamily="18" charset="0"/>
                <a:cs typeface="Times New Roman" panose="02020603050405020304" pitchFamily="18" charset="0"/>
              </a:endParaRPr>
            </a:p>
          </p:txBody>
        </p:sp>
      </p:gr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30785"/>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50457"/>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182449"/>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71731688"/>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490694878"/>
              </p:ext>
            </p:extLst>
          </p:nvPr>
        </p:nvGraphicFramePr>
        <p:xfrm>
          <a:off x="5175120" y="534644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4" name="Прямоугольник 23"/>
          <p:cNvSpPr/>
          <p:nvPr/>
        </p:nvSpPr>
        <p:spPr>
          <a:xfrm>
            <a:off x="266355" y="694826"/>
            <a:ext cx="4572318" cy="276999"/>
          </a:xfrm>
          <a:prstGeom prst="rect">
            <a:avLst/>
          </a:prstGeom>
        </p:spPr>
        <p:txBody>
          <a:bodyPr wrap="square">
            <a:spAutoFit/>
          </a:bodyPr>
          <a:lstStyle/>
          <a:p>
            <a:r>
              <a:rPr lang="kk-KZ" sz="1200" dirty="0" smtClean="0">
                <a:latin typeface="Times New Roman" panose="02020603050405020304" pitchFamily="18" charset="0"/>
                <a:cs typeface="Times New Roman" panose="02020603050405020304" pitchFamily="18" charset="0"/>
              </a:rPr>
              <a:t>Ұсыныссыз</a:t>
            </a:r>
            <a:endParaRPr lang="ru-RU" sz="12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14485</TotalTime>
  <Words>537</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2144</cp:revision>
  <cp:lastPrinted>2021-07-01T03:56:27Z</cp:lastPrinted>
  <dcterms:created xsi:type="dcterms:W3CDTF">2018-03-27T06:03:00Z</dcterms:created>
  <dcterms:modified xsi:type="dcterms:W3CDTF">2022-03-19T07:30:11Z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