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smtClean="0">
                          <a:solidFill>
                            <a:srgbClr val="002060"/>
                          </a:solidFill>
                          <a:latin typeface="Times New Roman" panose="02020603050405020304" pitchFamily="18" charset="0"/>
                          <a:cs typeface="Times New Roman" panose="02020603050405020304" pitchFamily="18" charset="0"/>
                        </a:rPr>
                        <a:t> </a:t>
                      </a:r>
                      <a:r>
                        <a:rPr lang="ru-RU" altLang="x-none" sz="12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69985761"/>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zh-CN" sz="1600" b="1" i="1" dirty="0" smtClean="0">
                          <a:solidFill>
                            <a:srgbClr val="002060"/>
                          </a:solidFill>
                          <a:latin typeface="Times New Roman" panose="02020603050405020304" pitchFamily="18" charset="0"/>
                          <a:cs typeface="Times New Roman" panose="02020603050405020304" pitchFamily="18" charset="0"/>
                        </a:rPr>
                        <a:t>№72</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114300"/>
            <a:ext cx="4808538" cy="2492990"/>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 қаласы </a:t>
            </a:r>
            <a:r>
              <a:rPr lang="ru-RU" altLang="ru-RU" sz="1200" b="1" dirty="0" err="1" smtClean="0">
                <a:latin typeface="Times New Roman" pitchFamily="18" charset="0"/>
                <a:cs typeface="Times New Roman" pitchFamily="18" charset="0"/>
              </a:rPr>
              <a:t>бойынша</a:t>
            </a:r>
            <a:endParaRPr lang="ru-RU" altLang="ru-RU" sz="1200" b="1" dirty="0" smtClean="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14 наурызға арналған ауа-райы болжамы</a:t>
            </a:r>
            <a:endParaRPr lang="ru-RU" altLang="ru-RU" sz="1200" b="1" dirty="0" smtClean="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2022 </a:t>
            </a:r>
            <a:r>
              <a:rPr lang="ru-RU" altLang="ru-RU" sz="1200" b="1" dirty="0" err="1">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13 </a:t>
            </a:r>
            <a:r>
              <a:rPr lang="ru-RU" altLang="ru-RU" sz="1200" b="1" dirty="0" err="1" smtClean="0">
                <a:solidFill>
                  <a:srgbClr val="000000"/>
                </a:solidFill>
                <a:latin typeface="Times New Roman" pitchFamily="18" charset="0"/>
                <a:cs typeface="Times New Roman" pitchFamily="18" charset="0"/>
              </a:rPr>
              <a:t>наурыз</a:t>
            </a:r>
            <a:r>
              <a:rPr lang="kk-KZ"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smtClean="0">
                <a:solidFill>
                  <a:srgbClr val="000000"/>
                </a:solidFill>
                <a:latin typeface="Times New Roman" pitchFamily="18" charset="0"/>
                <a:cs typeface="Times New Roman" pitchFamily="18" charset="0"/>
              </a:rPr>
              <a:t> </a:t>
            </a:r>
            <a:r>
              <a:rPr lang="ru-RU" altLang="ru-RU" sz="1200" b="1" dirty="0">
                <a:solidFill>
                  <a:srgbClr val="000000"/>
                </a:solidFill>
                <a:latin typeface="Times New Roman" pitchFamily="18" charset="0"/>
                <a:cs typeface="Times New Roman" pitchFamily="18" charset="0"/>
              </a:rPr>
              <a:t>20-ден </a:t>
            </a:r>
            <a:r>
              <a:rPr lang="ru-RU" altLang="ru-RU" sz="1200" b="1" dirty="0" smtClean="0">
                <a:solidFill>
                  <a:srgbClr val="000000"/>
                </a:solidFill>
                <a:latin typeface="Times New Roman" pitchFamily="18" charset="0"/>
                <a:cs typeface="Times New Roman" pitchFamily="18" charset="0"/>
              </a:rPr>
              <a:t>14 </a:t>
            </a:r>
            <a:r>
              <a:rPr lang="ru-RU" altLang="ru-RU" sz="1200" b="1" dirty="0" err="1" smtClean="0">
                <a:solidFill>
                  <a:srgbClr val="000000"/>
                </a:solidFill>
                <a:latin typeface="Times New Roman" pitchFamily="18" charset="0"/>
                <a:cs typeface="Times New Roman" pitchFamily="18" charset="0"/>
              </a:rPr>
              <a:t>наурыз</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smtClean="0">
                <a:solidFill>
                  <a:srgbClr val="000000"/>
                </a:solidFill>
                <a:latin typeface="Times New Roman" pitchFamily="18" charset="0"/>
                <a:cs typeface="Times New Roman" pitchFamily="18" charset="0"/>
              </a:rPr>
              <a:t>. </a:t>
            </a:r>
            <a:r>
              <a:rPr lang="ru-RU" altLang="ru-RU" sz="1200" b="1" dirty="0">
                <a:solidFill>
                  <a:srgbClr val="000000"/>
                </a:solidFill>
                <a:latin typeface="Times New Roman" pitchFamily="18" charset="0"/>
                <a:cs typeface="Times New Roman" pitchFamily="18" charset="0"/>
              </a:rPr>
              <a:t>20-ге </a:t>
            </a:r>
            <a:r>
              <a:rPr lang="ru-RU" altLang="ru-RU" sz="1200" b="1" dirty="0" err="1" smtClean="0">
                <a:solidFill>
                  <a:srgbClr val="000000"/>
                </a:solidFill>
                <a:latin typeface="Times New Roman" pitchFamily="18" charset="0"/>
                <a:cs typeface="Times New Roman" pitchFamily="18" charset="0"/>
              </a:rPr>
              <a:t>дейін</a:t>
            </a:r>
            <a:r>
              <a:rPr lang="ru-RU" altLang="ru-RU" sz="1200" b="1" dirty="0" smtClean="0">
                <a:solidFill>
                  <a:srgbClr val="000000"/>
                </a:solidFill>
                <a:latin typeface="Times New Roman" pitchFamily="18" charset="0"/>
                <a:cs typeface="Times New Roman" pitchFamily="18" charset="0"/>
              </a:rPr>
              <a:t>.</a:t>
            </a:r>
            <a:r>
              <a:rPr lang="ru-RU" sz="1200" b="1" dirty="0" smtClean="0">
                <a:solidFill>
                  <a:srgbClr val="000000"/>
                </a:solidFill>
                <a:latin typeface="Times New Roman" pitchFamily="18" charset="0"/>
                <a:cs typeface="Times New Roman" pitchFamily="18" charset="0"/>
                <a:sym typeface="+mn-ea"/>
              </a:rPr>
              <a:t>     </a:t>
            </a:r>
            <a:endParaRPr lang="kk-KZ" sz="1200" dirty="0" smtClean="0">
              <a:latin typeface="Times New Roman" pitchFamily="18" charset="0"/>
              <a:cs typeface="Times New Roman" pitchFamily="18" charset="0"/>
            </a:endParaRPr>
          </a:p>
          <a:p>
            <a:pPr lvl="0" indent="182563" algn="just"/>
            <a:r>
              <a:rPr lang="kk-KZ" sz="1200" dirty="0" smtClean="0">
                <a:latin typeface="Times New Roman" pitchFamily="18" charset="0"/>
                <a:cs typeface="Times New Roman" pitchFamily="18" charset="0"/>
              </a:rPr>
              <a:t>Көшпелі бұлтты, жауын-шашынсыз. Желдің бағыты солтүстік-шығыстан батысқа ауысады, күші 1-6 м/с. Ауа температурасы түнде 17-19, күндіз 7-9 градус аяз болады.</a:t>
            </a:r>
            <a:endParaRPr lang="ru-RU" sz="1200" b="1" dirty="0" smtClean="0">
              <a:solidFill>
                <a:srgbClr val="000000"/>
              </a:solidFill>
              <a:latin typeface="Times New Roman" pitchFamily="18" charset="0"/>
              <a:cs typeface="Times New Roman" pitchFamily="18" charset="0"/>
            </a:endParaRPr>
          </a:p>
          <a:p>
            <a:pPr lvl="0" indent="182563" algn="ctr"/>
            <a:r>
              <a:rPr lang="ru-RU" sz="1200" b="1" dirty="0" smtClean="0">
                <a:solidFill>
                  <a:srgbClr val="000000"/>
                </a:solidFill>
                <a:latin typeface="Times New Roman" pitchFamily="18" charset="0"/>
                <a:cs typeface="Times New Roman" pitchFamily="18" charset="0"/>
              </a:rPr>
              <a:t>15 </a:t>
            </a:r>
            <a:r>
              <a:rPr lang="kk-KZ" sz="1200" b="1" dirty="0" smtClean="0">
                <a:solidFill>
                  <a:srgbClr val="000000"/>
                </a:solidFill>
                <a:latin typeface="Times New Roman" pitchFamily="18" charset="0"/>
                <a:cs typeface="Times New Roman" pitchFamily="18" charset="0"/>
              </a:rPr>
              <a:t>наурыз</a:t>
            </a:r>
            <a:r>
              <a:rPr lang="ru-RU" sz="1200" b="1" dirty="0" err="1" smtClean="0">
                <a:solidFill>
                  <a:srgbClr val="000000"/>
                </a:solidFill>
                <a:latin typeface="Times New Roman" pitchFamily="18" charset="0"/>
                <a:cs typeface="Times New Roman" pitchFamily="18" charset="0"/>
              </a:rPr>
              <a:t>ға</a:t>
            </a:r>
            <a:endParaRPr lang="ru-RU" sz="1200" b="1" dirty="0" smtClean="0">
              <a:solidFill>
                <a:srgbClr val="000000"/>
              </a:solidFill>
              <a:latin typeface="Times New Roman" pitchFamily="18" charset="0"/>
              <a:cs typeface="Times New Roman" pitchFamily="18" charset="0"/>
            </a:endParaRPr>
          </a:p>
          <a:p>
            <a:pPr lvl="0" indent="182563" algn="ctr"/>
            <a:r>
              <a:rPr lang="ru-RU" sz="1200" b="1" dirty="0" smtClean="0">
                <a:solidFill>
                  <a:srgbClr val="000000"/>
                </a:solidFill>
                <a:latin typeface="Times New Roman" pitchFamily="18" charset="0"/>
                <a:cs typeface="Times New Roman" pitchFamily="18" charset="0"/>
              </a:rPr>
              <a:t>2022 ж. 14 </a:t>
            </a:r>
            <a:r>
              <a:rPr lang="ru-RU" sz="1200" b="1" dirty="0" err="1" smtClean="0">
                <a:solidFill>
                  <a:srgbClr val="000000"/>
                </a:solidFill>
                <a:latin typeface="Times New Roman" pitchFamily="18" charset="0"/>
                <a:cs typeface="Times New Roman" pitchFamily="18" charset="0"/>
              </a:rPr>
              <a:t>наурыз</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20-ден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15 </a:t>
            </a:r>
            <a:r>
              <a:rPr lang="ru-RU" sz="1200" b="1" dirty="0" err="1" smtClean="0">
                <a:solidFill>
                  <a:srgbClr val="000000"/>
                </a:solidFill>
                <a:latin typeface="Times New Roman" pitchFamily="18" charset="0"/>
                <a:cs typeface="Times New Roman" pitchFamily="18" charset="0"/>
              </a:rPr>
              <a:t>наурыз</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indent="182563" algn="just"/>
            <a:r>
              <a:rPr lang="kk-KZ" sz="1200" dirty="0" smtClean="0">
                <a:latin typeface="Times New Roman" pitchFamily="18" charset="0"/>
                <a:cs typeface="Times New Roman" pitchFamily="18" charset="0"/>
              </a:rPr>
              <a:t>Көшпелі бұлтты, жауын-шашынсыз. Желдің бағыты оңтүстік-батыстан оңтүстік-шығысқа ауысады, күші 0-5 </a:t>
            </a:r>
            <a:r>
              <a:rPr lang="kk-KZ" sz="1200" dirty="0" smtClean="0">
                <a:solidFill>
                  <a:srgbClr val="000000"/>
                </a:solidFill>
                <a:latin typeface="Times New Roman" pitchFamily="18" charset="0"/>
                <a:cs typeface="Times New Roman" pitchFamily="18" charset="0"/>
                <a:sym typeface="+mn-ea"/>
              </a:rPr>
              <a:t>м/с. </a:t>
            </a:r>
            <a:r>
              <a:rPr lang="kk-KZ" sz="1200" dirty="0" smtClean="0">
                <a:latin typeface="Times New Roman" pitchFamily="18" charset="0"/>
                <a:cs typeface="Times New Roman" pitchFamily="18" charset="0"/>
              </a:rPr>
              <a:t>Ауа температурасы 14-16  градус аяз болады.</a:t>
            </a:r>
            <a:endParaRPr lang="ru-RU" sz="1200" dirty="0" smtClean="0">
              <a:latin typeface="Times New Roman" pitchFamily="18" charset="0"/>
              <a:cs typeface="Times New Roman" pitchFamily="18" charset="0"/>
            </a:endParaRPr>
          </a:p>
          <a:p>
            <a:pPr indent="450000"/>
            <a:endParaRPr lang="ru-RU" sz="1200" dirty="0">
              <a:latin typeface="Times New Roman" pitchFamily="18" charset="0"/>
              <a:cs typeface="Times New Roman" pitchFamily="18" charset="0"/>
              <a:sym typeface="+mn-ea"/>
            </a:endParaRPr>
          </a:p>
          <a:p>
            <a:pPr lvl="0" algn="ctr"/>
            <a:endParaRPr lang="kk-KZ" sz="120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86688638"/>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572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smtClean="0">
                          <a:solidFill>
                            <a:schemeClr val="tx1"/>
                          </a:solidFill>
                          <a:latin typeface="Times New Roman" panose="02020603050405020304" pitchFamily="18" charset="0"/>
                          <a:cs typeface="Times New Roman" panose="02020603050405020304" pitchFamily="18" charset="0"/>
                        </a:rPr>
                        <a:t>ШЖШ асу</a:t>
                      </a:r>
                      <a:r>
                        <a:rPr lang="kk-KZ" sz="1000" baseline="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234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692</a:t>
                      </a:r>
                      <a:endParaRPr lang="en-US"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59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3692" y="3934792"/>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25122" y="3569254"/>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5122" y="2439847"/>
            <a:ext cx="4643470" cy="1015663"/>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a:t>
            </a:r>
            <a:r>
              <a:rPr lang="ru-RU" sz="1200" dirty="0" smtClean="0">
                <a:solidFill>
                  <a:schemeClr val="tx1"/>
                </a:solidFill>
                <a:latin typeface="Times New Roman" panose="02020603050405020304" pitchFamily="18" charset="0"/>
                <a:cs typeface="Times New Roman" panose="02020603050405020304" pitchFamily="18" charset="0"/>
              </a:rPr>
              <a:t> 14 </a:t>
            </a:r>
            <a:r>
              <a:rPr lang="ru-RU" sz="1200" dirty="0" err="1" smtClean="0">
                <a:solidFill>
                  <a:schemeClr val="tx1"/>
                </a:solidFill>
                <a:latin typeface="Times New Roman" panose="02020603050405020304" pitchFamily="18" charset="0"/>
                <a:cs typeface="Times New Roman" panose="02020603050405020304" pitchFamily="18" charset="0"/>
              </a:rPr>
              <a:t>наурыз</a:t>
            </a:r>
            <a:r>
              <a:rPr lang="ru-RU" sz="1200" dirty="0" smtClean="0">
                <a:solidFill>
                  <a:schemeClr val="tx1"/>
                </a:solidFill>
                <a:latin typeface="Times New Roman" panose="02020603050405020304" pitchFamily="18" charset="0"/>
                <a:cs typeface="Times New Roman" panose="02020603050405020304" pitchFamily="18" charset="0"/>
              </a:rPr>
              <a:t>, 15 </a:t>
            </a:r>
            <a:r>
              <a:rPr lang="ru-RU" sz="1200" dirty="0" err="1" smtClean="0">
                <a:solidFill>
                  <a:schemeClr val="tx1"/>
                </a:solidFill>
                <a:latin typeface="Times New Roman" panose="02020603050405020304" pitchFamily="18" charset="0"/>
                <a:cs typeface="Times New Roman" panose="02020603050405020304" pitchFamily="18" charset="0"/>
              </a:rPr>
              <a:t>наурызға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жағдайлар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жиналуына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 төмен 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69660"/>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Ақтөбе</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Есет батыр к-сі, </a:t>
            </a:r>
            <a:r>
              <a:rPr lang="kk-KZ" sz="1200" dirty="0" smtClean="0">
                <a:latin typeface="Times New Roman" panose="02020603050405020304" pitchFamily="18" charset="0"/>
                <a:cs typeface="Times New Roman" panose="02020603050405020304" pitchFamily="18" charset="0"/>
              </a:rPr>
              <a:t>109;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Белинский көшесі, 5 тұрғын қалашық </a:t>
            </a:r>
            <a:r>
              <a:rPr lang="kk-KZ" sz="1200" dirty="0" smtClean="0">
                <a:latin typeface="Times New Roman" panose="02020603050405020304" pitchFamily="18" charset="0"/>
                <a:cs typeface="Times New Roman" panose="02020603050405020304" pitchFamily="18" charset="0"/>
              </a:rPr>
              <a:t>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206726"/>
            <a:chOff x="349950" y="3799939"/>
            <a:chExt cx="4472585" cy="1323528"/>
          </a:xfrm>
        </p:grpSpPr>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6825" y="624026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0,1</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 ≤ Р &lt; 0,17</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0,17 ≤ Р &lt;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0,23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58793986"/>
              </p:ext>
            </p:extLst>
          </p:nvPr>
        </p:nvGraphicFramePr>
        <p:xfrm>
          <a:off x="5159708" y="5536467"/>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 name="Прямоугольник 21"/>
          <p:cNvSpPr>
            <a:spLocks noChangeArrowheads="1"/>
          </p:cNvSpPr>
          <p:nvPr/>
        </p:nvSpPr>
        <p:spPr bwMode="auto">
          <a:xfrm>
            <a:off x="158750" y="712788"/>
            <a:ext cx="4773613" cy="167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a:latin typeface="Times New Roman" panose="02020603050405020304" pitchFamily="18" charset="0"/>
                <a:ea typeface="Calibri" panose="020F0502020204030204" pitchFamily="34" charset="0"/>
                <a:cs typeface="Times New Roman" panose="02020603050405020304" pitchFamily="18" charset="0"/>
              </a:rPr>
              <a:t> да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қысқарту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зардап</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шегетін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адамдарда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өзімен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дәрілік</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spcAft>
                <a:spcPts val="800"/>
              </a:spcAft>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физикалық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шектеңіз</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Жабық</a:t>
            </a:r>
            <a:r>
              <a:rPr lang="ru-RU" sz="1200" dirty="0">
                <a:latin typeface="Times New Roman" panose="02020603050405020304" pitchFamily="18" charset="0"/>
                <a:ea typeface="Calibri" panose="020F0502020204030204" pitchFamily="34" charset="0"/>
                <a:cs typeface="Times New Roman" panose="02020603050405020304" pitchFamily="18" charset="0"/>
              </a:rPr>
              <a:t> спорт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дене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шынықтыру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спортпен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айналысу</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13309</TotalTime>
  <Words>607</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2138</cp:revision>
  <cp:lastPrinted>2021-07-01T07:38:07Z</cp:lastPrinted>
  <dcterms:created xsi:type="dcterms:W3CDTF">2018-03-27T06:03:00Z</dcterms:created>
  <dcterms:modified xsi:type="dcterms:W3CDTF">2022-03-13T08:25:39Z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