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68" d="100"/>
          <a:sy n="68" d="100"/>
        </p:scale>
        <p:origin x="66"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6481697"/>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12 </a:t>
                      </a:r>
                      <a:r>
                        <a:rPr kumimoji="0" lang="kk-KZ" sz="1200" b="1" i="0"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15206" y="114301"/>
            <a:ext cx="4862207" cy="1546577"/>
          </a:xfrm>
          <a:prstGeom prst="rect">
            <a:avLst/>
          </a:prstGeom>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Павлодар қаласы </a:t>
            </a:r>
            <a:r>
              <a:rPr lang="ru-RU" altLang="ru-RU" sz="1050" b="1" dirty="0" err="1">
                <a:latin typeface="Times New Roman" panose="02020603050405020304" pitchFamily="18" charset="0"/>
                <a:cs typeface="Times New Roman" panose="02020603050405020304" pitchFamily="18" charset="0"/>
              </a:rPr>
              <a:t>бойынша</a:t>
            </a:r>
            <a:r>
              <a:rPr lang="ru-RU" altLang="ru-RU" sz="1050" b="1" dirty="0">
                <a:latin typeface="Times New Roman" panose="02020603050405020304" pitchFamily="18" charset="0"/>
                <a:cs typeface="Times New Roman" panose="02020603050405020304" pitchFamily="18" charset="0"/>
              </a:rPr>
              <a:t> </a:t>
            </a: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13 наурызға</a:t>
            </a:r>
            <a:endParaRPr lang="ru-RU" sz="105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05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050" b="1" dirty="0">
              <a:solidFill>
                <a:srgbClr val="000000"/>
              </a:solidFill>
              <a:latin typeface="Times New Roman" panose="02020603050405020304" pitchFamily="18" charset="0"/>
              <a:cs typeface="Times New Roman" panose="02020603050405020304" pitchFamily="18" charset="0"/>
            </a:endParaRPr>
          </a:p>
          <a:p>
            <a:pPr algn="ctr"/>
            <a:r>
              <a:rPr lang="ru-RU" altLang="ru-RU" sz="1050" b="1" dirty="0">
                <a:solidFill>
                  <a:srgbClr val="000000"/>
                </a:solidFill>
                <a:latin typeface="Times New Roman" panose="02020603050405020304" pitchFamily="18" charset="0"/>
                <a:cs typeface="Times New Roman" panose="02020603050405020304" pitchFamily="18" charset="0"/>
              </a:rPr>
              <a:t>2022 ж. 12 </a:t>
            </a:r>
            <a:r>
              <a:rPr lang="ru-RU" altLang="ru-RU" sz="1050" b="1" dirty="0" err="1">
                <a:solidFill>
                  <a:srgbClr val="000000"/>
                </a:solidFill>
                <a:latin typeface="Times New Roman" panose="02020603050405020304" pitchFamily="18" charset="0"/>
                <a:cs typeface="Times New Roman" panose="02020603050405020304" pitchFamily="18" charset="0"/>
              </a:rPr>
              <a:t>наурыз</a:t>
            </a:r>
            <a:r>
              <a:rPr lang="ru-RU" altLang="ru-RU" sz="1050" b="1" dirty="0">
                <a:solidFill>
                  <a:srgbClr val="000000"/>
                </a:solidFill>
                <a:latin typeface="Times New Roman" panose="02020603050405020304" pitchFamily="18" charset="0"/>
                <a:cs typeface="Times New Roman" panose="02020603050405020304" pitchFamily="18" charset="0"/>
              </a:rPr>
              <a:t> с. 21-ден. </a:t>
            </a:r>
            <a:r>
              <a:rPr lang="kk-KZ" altLang="ru-RU" sz="1050" b="1" dirty="0">
                <a:solidFill>
                  <a:schemeClr val="tx1">
                    <a:lumMod val="75000"/>
                    <a:lumOff val="25000"/>
                  </a:schemeClr>
                </a:solidFill>
                <a:latin typeface="Times New Roman" panose="02020603050405020304" pitchFamily="18" charset="0"/>
                <a:cs typeface="Times New Roman" panose="02020603050405020304" pitchFamily="18" charset="0"/>
              </a:rPr>
              <a:t>13</a:t>
            </a: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 наурыз </a:t>
            </a:r>
            <a:r>
              <a:rPr lang="ru-RU" altLang="ru-RU" sz="1050" b="1" dirty="0">
                <a:solidFill>
                  <a:srgbClr val="000000"/>
                </a:solidFill>
                <a:latin typeface="Times New Roman" panose="02020603050405020304" pitchFamily="18" charset="0"/>
                <a:cs typeface="Times New Roman" panose="02020603050405020304" pitchFamily="18" charset="0"/>
              </a:rPr>
              <a:t>с. 21-ге дейін</a:t>
            </a:r>
            <a:r>
              <a:rPr lang="ru-RU" sz="105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050" b="1" dirty="0">
              <a:latin typeface="Times New Roman" panose="02020603050405020304" pitchFamily="18" charset="0"/>
              <a:cs typeface="Times New Roman" panose="02020603050405020304" pitchFamily="18" charset="0"/>
            </a:endParaRPr>
          </a:p>
          <a:p>
            <a:pPr algn="just"/>
            <a:r>
              <a:rPr lang="kk-KZ" sz="1050" dirty="0">
                <a:latin typeface="Times New Roman" panose="02020603050405020304" pitchFamily="18" charset="0"/>
                <a:cs typeface="Times New Roman" panose="02020603050405020304" pitchFamily="18" charset="0"/>
              </a:rPr>
              <a:t> </a:t>
            </a:r>
            <a:r>
              <a:rPr lang="kk-KZ" sz="1050" kern="1400" dirty="0">
                <a:solidFill>
                  <a:srgbClr val="000000"/>
                </a:solidFill>
                <a:latin typeface="Times New Roman" panose="02020603050405020304" pitchFamily="18" charset="0"/>
                <a:cs typeface="Times New Roman" panose="02020603050405020304" pitchFamily="18" charset="0"/>
              </a:rPr>
              <a:t>Ж</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a:t>
            </a:r>
            <a:r>
              <a:rPr lang="ru-RU" sz="1050" dirty="0">
                <a:latin typeface="Times New Roman" panose="02020603050405020304" pitchFamily="18" charset="0"/>
                <a:cs typeface="Times New Roman" panose="02020603050405020304" pitchFamily="18" charset="0"/>
              </a:rPr>
              <a:t>.</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ea typeface="Times New Roman" panose="02020603050405020304" pitchFamily="18" charset="0"/>
              </a:rPr>
              <a:t>Солтүстік-шығыстан</a:t>
            </a:r>
            <a:r>
              <a:rPr lang="kk-KZ" sz="1050" kern="1400" dirty="0">
                <a:solidFill>
                  <a:srgbClr val="000000"/>
                </a:solidFill>
                <a:latin typeface="Times New Roman" panose="02020603050405020304" pitchFamily="18" charset="0"/>
                <a:ea typeface="Times New Roman" panose="02020603050405020304" pitchFamily="18" charset="0"/>
              </a:rPr>
              <a:t> жел соғады, күші 9-14, таңертең және </a:t>
            </a:r>
            <a:r>
              <a:rPr lang="kk-KZ" sz="1050" dirty="0">
                <a:latin typeface="Times New Roman" panose="02020603050405020304" pitchFamily="18" charset="0"/>
                <a:ea typeface="Times New Roman" panose="02020603050405020304" pitchFamily="18" charset="0"/>
              </a:rPr>
              <a:t>күндіз</a:t>
            </a:r>
            <a:r>
              <a:rPr lang="kk-KZ" sz="1050" kern="1400" dirty="0">
                <a:solidFill>
                  <a:srgbClr val="000000"/>
                </a:solidFill>
                <a:latin typeface="Times New Roman" panose="02020603050405020304" pitchFamily="18" charset="0"/>
                <a:ea typeface="Times New Roman" panose="02020603050405020304" pitchFamily="18" charset="0"/>
              </a:rPr>
              <a:t> екпіні 15-18 м/с</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a:t>
            </a:r>
            <a:r>
              <a:rPr lang="kk-KZ" sz="1050" kern="1400" dirty="0">
                <a:solidFill>
                  <a:srgbClr val="000000"/>
                </a:solidFill>
                <a:latin typeface="Times New Roman" panose="02020603050405020304" pitchFamily="18" charset="0"/>
                <a:ea typeface="Times New Roman" panose="02020603050405020304" pitchFamily="18" charset="0"/>
              </a:rPr>
              <a:t>температурасы түнде 14-16, күндіз 6-8 аяз. </a:t>
            </a:r>
          </a:p>
          <a:p>
            <a:pPr algn="ct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14 наурызға </a:t>
            </a:r>
            <a:r>
              <a:rPr lang="ru-RU" sz="105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13 наурыз </a:t>
            </a:r>
            <a:r>
              <a:rPr lang="ru-RU" sz="1050" b="1" dirty="0">
                <a:solidFill>
                  <a:schemeClr val="tx1">
                    <a:lumMod val="75000"/>
                    <a:lumOff val="25000"/>
                  </a:schemeClr>
                </a:solidFill>
                <a:latin typeface="Times New Roman" panose="02020603050405020304" pitchFamily="18" charset="0"/>
                <a:cs typeface="Times New Roman" panose="02020603050405020304" pitchFamily="18" charset="0"/>
              </a:rPr>
              <a:t>с. 21-ден 14 </a:t>
            </a: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05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050" b="1" dirty="0">
              <a:latin typeface="Times New Roman" panose="02020603050405020304" pitchFamily="18" charset="0"/>
              <a:cs typeface="Times New Roman" panose="02020603050405020304" pitchFamily="18" charset="0"/>
            </a:endParaRPr>
          </a:p>
          <a:p>
            <a:pPr indent="182563" algn="just"/>
            <a:r>
              <a:rPr lang="kk-KZ" sz="1050" kern="1400" dirty="0">
                <a:solidFill>
                  <a:srgbClr val="000000"/>
                </a:solidFill>
                <a:latin typeface="Times New Roman" panose="02020603050405020304" pitchFamily="18" charset="0"/>
                <a:cs typeface="Times New Roman" panose="02020603050405020304" pitchFamily="18" charset="0"/>
              </a:rPr>
              <a:t>Ж</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a:t>
            </a:r>
            <a:r>
              <a:rPr lang="ru-RU" sz="105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ea typeface="Times New Roman" panose="02020603050405020304" pitchFamily="18" charset="0"/>
              </a:rPr>
              <a:t>Солтүстік-шығыстан</a:t>
            </a:r>
            <a:r>
              <a:rPr lang="kk-KZ" sz="1050" kern="1400" dirty="0">
                <a:solidFill>
                  <a:srgbClr val="000000"/>
                </a:solidFill>
                <a:latin typeface="Times New Roman" panose="02020603050405020304" pitchFamily="18" charset="0"/>
                <a:ea typeface="Times New Roman" panose="02020603050405020304" pitchFamily="18" charset="0"/>
              </a:rPr>
              <a:t> жел соғады, күші 9-14 </a:t>
            </a:r>
            <a:r>
              <a:rPr lang="ru-RU" sz="1050" dirty="0">
                <a:solidFill>
                  <a:srgbClr val="000000"/>
                </a:solidFill>
                <a:latin typeface="Times New Roman" panose="02020603050405020304" pitchFamily="18" charset="0"/>
                <a:cs typeface="Times New Roman" panose="02020603050405020304" pitchFamily="18" charset="0"/>
              </a:rPr>
              <a:t>м/с. Ауа </a:t>
            </a:r>
            <a:r>
              <a:rPr lang="ru-RU" sz="1050">
                <a:solidFill>
                  <a:srgbClr val="000000"/>
                </a:solidFill>
                <a:latin typeface="Times New Roman" panose="02020603050405020304" pitchFamily="18" charset="0"/>
                <a:cs typeface="Times New Roman" panose="02020603050405020304" pitchFamily="18" charset="0"/>
              </a:rPr>
              <a:t>температурасы  14-16 </a:t>
            </a:r>
            <a:r>
              <a:rPr lang="ru-RU" sz="1050" dirty="0" err="1">
                <a:solidFill>
                  <a:srgbClr val="000000"/>
                </a:solidFill>
                <a:latin typeface="Times New Roman" panose="02020603050405020304" pitchFamily="18" charset="0"/>
                <a:cs typeface="Times New Roman" panose="02020603050405020304" pitchFamily="18" charset="0"/>
              </a:rPr>
              <a:t>аяз</a:t>
            </a:r>
            <a:r>
              <a:rPr lang="ru-RU" sz="105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id="{25FFC0C9-CE5E-4A2A-B300-5B91E7365327}"/>
              </a:ext>
            </a:extLst>
          </p:cNvPr>
          <p:cNvSpPr txBox="1"/>
          <p:nvPr/>
        </p:nvSpPr>
        <p:spPr>
          <a:xfrm>
            <a:off x="5008023" y="1795889"/>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13, 14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pic>
        <p:nvPicPr>
          <p:cNvPr id="5" name="Рисунок 4">
            <a:extLst>
              <a:ext uri="{FF2B5EF4-FFF2-40B4-BE49-F238E27FC236}">
                <a16:creationId xmlns:a16="http://schemas.microsoft.com/office/drawing/2014/main" id="{9522DF43-47C2-49FC-9B05-E068CE5A93AD}"/>
              </a:ext>
            </a:extLst>
          </p:cNvPr>
          <p:cNvPicPr>
            <a:picLocks noChangeAspect="1"/>
          </p:cNvPicPr>
          <p:nvPr/>
        </p:nvPicPr>
        <p:blipFill>
          <a:blip r:embed="rId3"/>
          <a:stretch>
            <a:fillRect/>
          </a:stretch>
        </p:blipFill>
        <p:spPr>
          <a:xfrm>
            <a:off x="4983242" y="2900867"/>
            <a:ext cx="4797968" cy="4206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15539</TotalTime>
  <Words>563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2270</cp:revision>
  <cp:lastPrinted>2022-02-09T05:34:48Z</cp:lastPrinted>
  <dcterms:created xsi:type="dcterms:W3CDTF">2018-03-27T06:03:00Z</dcterms:created>
  <dcterms:modified xsi:type="dcterms:W3CDTF">2022-03-12T09:42:16Z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