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Тараз</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5468729"/>
              </p:ext>
            </p:extLst>
          </p:nvPr>
        </p:nvGraphicFramePr>
        <p:xfrm>
          <a:off x="307975" y="2588895"/>
          <a:ext cx="4465638" cy="242316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smtClean="0">
                          <a:solidFill>
                            <a:srgbClr val="002060"/>
                          </a:solidFill>
                          <a:latin typeface="Times New Roman" panose="02020603050405020304" pitchFamily="18" charset="0"/>
                          <a:cs typeface="Times New Roman" panose="02020603050405020304" pitchFamily="18" charset="0"/>
                        </a:rPr>
                        <a:t>№ 71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smtClean="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20891096"/>
              </p:ext>
            </p:extLst>
          </p:nvPr>
        </p:nvGraphicFramePr>
        <p:xfrm>
          <a:off x="5017183" y="6480582"/>
          <a:ext cx="4680169" cy="465878"/>
        </p:xfrm>
        <a:graphic>
          <a:graphicData uri="http://schemas.openxmlformats.org/drawingml/2006/table">
            <a:tbl>
              <a:tblPr/>
              <a:tblGrid>
                <a:gridCol w="4680169">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2639" y="3861048"/>
            <a:ext cx="4824412"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2022 ж. </a:t>
            </a:r>
            <a:r>
              <a:rPr lang="ru-RU" altLang="ru-RU" sz="1200" b="1" dirty="0" smtClean="0">
                <a:latin typeface="Times New Roman" pitchFamily="18" charset="0"/>
                <a:cs typeface="Times New Roman" pitchFamily="18" charset="0"/>
              </a:rPr>
              <a:t>12 </a:t>
            </a:r>
            <a:r>
              <a:rPr lang="ru-RU" altLang="ru-RU" sz="1200" b="1" dirty="0" err="1" smtClean="0">
                <a:latin typeface="Times New Roman" pitchFamily="18" charset="0"/>
                <a:cs typeface="Times New Roman" pitchFamily="18" charset="0"/>
              </a:rPr>
              <a:t>наурыз</a:t>
            </a:r>
            <a:r>
              <a:rPr lang="kk-KZ" altLang="ru-RU" sz="1200" b="1" dirty="0" smtClean="0">
                <a:latin typeface="Times New Roman" pitchFamily="18" charset="0"/>
                <a:cs typeface="Times New Roman" pitchFamily="18" charset="0"/>
              </a:rPr>
              <a:t> Тараз</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a:r>
              <a:rPr lang="ru-RU" altLang="ru-RU" sz="1200" b="1" dirty="0" err="1" smtClean="0">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44345497"/>
              </p:ext>
            </p:extLst>
          </p:nvPr>
        </p:nvGraphicFramePr>
        <p:xfrm>
          <a:off x="5019674" y="4428971"/>
          <a:ext cx="4691064" cy="2030384"/>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301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005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80053">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ru-RU"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80053">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80053">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80053">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bl>
          </a:graphicData>
        </a:graphic>
      </p:graphicFrame>
      <p:sp>
        <p:nvSpPr>
          <p:cNvPr id="20" name="Прямоугольник 19"/>
          <p:cNvSpPr/>
          <p:nvPr/>
        </p:nvSpPr>
        <p:spPr>
          <a:xfrm>
            <a:off x="4896639" y="58826"/>
            <a:ext cx="4808538" cy="2585323"/>
          </a:xfrm>
          <a:prstGeom prst="rect">
            <a:avLst/>
          </a:prstGeom>
        </p:spPr>
        <p:txBody>
          <a:bodyPr wrap="square">
            <a:spAutoFit/>
          </a:bodyPr>
          <a:lstStyle/>
          <a:p>
            <a:pPr lvl="0" algn="ct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Тараз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АУА-РАЙЫ БОЛЖАМЫ</a:t>
            </a:r>
          </a:p>
          <a:p>
            <a:pPr algn="ctr"/>
            <a:r>
              <a:rPr lang="ru-RU" sz="1200" b="1" dirty="0" smtClean="0">
                <a:latin typeface="Times New Roman" pitchFamily="18" charset="0"/>
                <a:cs typeface="Times New Roman" pitchFamily="18" charset="0"/>
              </a:rPr>
              <a:t>2022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13 </a:t>
            </a:r>
            <a:r>
              <a:rPr lang="ru-RU" sz="1200" b="1" dirty="0" err="1" smtClean="0">
                <a:latin typeface="Times New Roman" pitchFamily="18" charset="0"/>
                <a:cs typeface="Times New Roman" pitchFamily="18" charset="0"/>
              </a:rPr>
              <a:t>наурызға</a:t>
            </a:r>
            <a:endParaRPr lang="ru-RU" sz="1200" b="1" dirty="0" smtClean="0">
              <a:latin typeface="Times New Roman" pitchFamily="18" charset="0"/>
              <a:cs typeface="Times New Roman" pitchFamily="18" charset="0"/>
            </a:endParaRPr>
          </a:p>
          <a:p>
            <a:pPr algn="ctr"/>
            <a:r>
              <a:rPr lang="ru-RU" altLang="ru-RU" sz="1200" b="1" dirty="0" smtClean="0">
                <a:latin typeface="Times New Roman" panose="02020603050405020304" pitchFamily="18" charset="0"/>
                <a:cs typeface="Times New Roman" panose="02020603050405020304" pitchFamily="18" charset="0"/>
              </a:rPr>
              <a:t>12 </a:t>
            </a:r>
            <a:r>
              <a:rPr lang="kk-KZ" altLang="ru-RU" sz="1200" b="1" dirty="0" smtClean="0">
                <a:latin typeface="Times New Roman" panose="02020603050405020304" pitchFamily="18" charset="0"/>
                <a:cs typeface="Times New Roman" panose="02020603050405020304" pitchFamily="18" charset="0"/>
              </a:rPr>
              <a:t>наурыз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Кей </a:t>
            </a:r>
            <a:r>
              <a:rPr lang="ru-RU" sz="1200" dirty="0" err="1">
                <a:solidFill>
                  <a:prstClr val="black"/>
                </a:solidFill>
                <a:latin typeface="Times New Roman" pitchFamily="18" charset="0"/>
                <a:cs typeface="Times New Roman" pitchFamily="18" charset="0"/>
              </a:rPr>
              <a:t>уақытта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a:t>
            </a:r>
            <a:r>
              <a:rPr lang="ru-RU" sz="1200" dirty="0" smtClean="0">
                <a:latin typeface="Times New Roman" pitchFamily="18" charset="0"/>
                <a:cs typeface="Times New Roman" pitchFamily="18" charset="0"/>
              </a:rPr>
              <a:t>, </a:t>
            </a:r>
            <a:r>
              <a:rPr lang="kk-KZ" sz="1200" dirty="0" smtClean="0">
                <a:latin typeface="Times New Roman"/>
                <a:ea typeface="Times New Roman"/>
              </a:rPr>
              <a:t>найзағай болады</a:t>
            </a:r>
            <a:r>
              <a:rPr lang="ru-RU" sz="1200" dirty="0" smtClean="0">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О</a:t>
            </a:r>
            <a:r>
              <a:rPr lang="kk-KZ" sz="1200" dirty="0">
                <a:solidFill>
                  <a:prstClr val="black"/>
                </a:solidFill>
                <a:latin typeface="Times New Roman" pitchFamily="18" charset="0"/>
                <a:ea typeface="Calibri"/>
                <a:cs typeface="Times New Roman" pitchFamily="18" charset="0"/>
              </a:rPr>
              <a:t>ңтүстік-батыс</a:t>
            </a:r>
            <a:r>
              <a:rPr lang="kk-KZ" sz="1200" dirty="0">
                <a:latin typeface="Times New Roman"/>
                <a:ea typeface="Calibri"/>
              </a:rPr>
              <a:t>тан жел </a:t>
            </a:r>
            <a:r>
              <a:rPr lang="kk-KZ" sz="1200" dirty="0" smtClean="0">
                <a:latin typeface="Times New Roman"/>
                <a:ea typeface="Calibri"/>
              </a:rPr>
              <a:t>соғады</a:t>
            </a:r>
            <a:r>
              <a:rPr lang="kk-KZ" sz="1200" dirty="0" smtClean="0">
                <a:solidFill>
                  <a:prstClr val="black"/>
                </a:solidFill>
                <a:latin typeface="Times New Roman" pitchFamily="18" charset="0"/>
                <a:cs typeface="Times New Roman" pitchFamily="18" charset="0"/>
              </a:rPr>
              <a:t>,</a:t>
            </a:r>
            <a:r>
              <a:rPr lang="kk-KZ" sz="1200" dirty="0" smtClean="0">
                <a:latin typeface="Times New Roman" pitchFamily="18" charset="0"/>
                <a:cs typeface="Times New Roman" pitchFamily="18" charset="0"/>
              </a:rPr>
              <a:t> </a:t>
            </a:r>
            <a:r>
              <a:rPr lang="kk-KZ" sz="1200" dirty="0">
                <a:latin typeface="Times New Roman" pitchFamily="18" charset="0"/>
                <a:cs typeface="Times New Roman" pitchFamily="18" charset="0"/>
              </a:rPr>
              <a:t>күші </a:t>
            </a:r>
            <a:r>
              <a:rPr lang="kk-KZ" sz="1200" dirty="0" smtClean="0">
                <a:latin typeface="Times New Roman" pitchFamily="18" charset="0"/>
                <a:cs typeface="Times New Roman" pitchFamily="18" charset="0"/>
              </a:rPr>
              <a:t>9-14,</a:t>
            </a:r>
            <a:r>
              <a:rPr lang="ru-RU" sz="1200" dirty="0"/>
              <a:t> </a:t>
            </a:r>
            <a:r>
              <a:rPr lang="ru-RU" sz="1200" dirty="0" err="1">
                <a:latin typeface="Times New Roman" pitchFamily="18" charset="0"/>
                <a:cs typeface="Times New Roman" pitchFamily="18" charset="0"/>
              </a:rPr>
              <a:t>таңертең</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және</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екпіні </a:t>
            </a:r>
            <a:r>
              <a:rPr lang="kk-KZ" sz="1200" dirty="0" smtClean="0"/>
              <a:t>15-20</a:t>
            </a:r>
            <a:r>
              <a:rPr lang="kk-KZ" sz="1200" dirty="0" smtClean="0">
                <a:latin typeface="Times New Roman" pitchFamily="18" charset="0"/>
                <a:cs typeface="Times New Roman" pitchFamily="18" charset="0"/>
              </a:rPr>
              <a:t>  м/с</a:t>
            </a:r>
            <a:r>
              <a:rPr lang="kk-KZ" sz="1200" dirty="0">
                <a:latin typeface="Times New Roman" pitchFamily="18" charset="0"/>
                <a:cs typeface="Times New Roman" pitchFamily="18" charset="0"/>
              </a:rPr>
              <a:t>. Ауа температурасы </a:t>
            </a:r>
            <a:r>
              <a:rPr lang="kk-KZ" sz="1200">
                <a:latin typeface="Times New Roman" pitchFamily="18" charset="0"/>
                <a:cs typeface="Times New Roman" pitchFamily="18" charset="0"/>
              </a:rPr>
              <a:t>түнде </a:t>
            </a:r>
            <a:r>
              <a:rPr lang="kk-KZ" sz="1200" smtClean="0">
                <a:latin typeface="Times New Roman" pitchFamily="18" charset="0"/>
                <a:cs typeface="Times New Roman" pitchFamily="18" charset="0"/>
              </a:rPr>
              <a:t>6-8, </a:t>
            </a:r>
            <a:r>
              <a:rPr lang="kk-KZ" sz="1200">
                <a:latin typeface="Times New Roman" pitchFamily="18" charset="0"/>
                <a:cs typeface="Times New Roman" pitchFamily="18" charset="0"/>
              </a:rPr>
              <a:t>күндіз </a:t>
            </a:r>
            <a:r>
              <a:rPr lang="kk-KZ" sz="1200" smtClean="0">
                <a:latin typeface="Times New Roman" pitchFamily="18" charset="0"/>
                <a:cs typeface="Times New Roman" pitchFamily="18" charset="0"/>
              </a:rPr>
              <a:t>11-13 </a:t>
            </a:r>
            <a:r>
              <a:rPr lang="kk-KZ" sz="1200" dirty="0">
                <a:latin typeface="Times New Roman" pitchFamily="18" charset="0"/>
                <a:cs typeface="Times New Roman" pitchFamily="18" charset="0"/>
              </a:rPr>
              <a:t>градус жылы болады</a:t>
            </a:r>
            <a:r>
              <a:rPr lang="kk-KZ" sz="1200" dirty="0" smtClean="0">
                <a:latin typeface="Times New Roman" pitchFamily="18" charset="0"/>
                <a:cs typeface="Times New Roman" pitchFamily="18" charset="0"/>
              </a:rPr>
              <a:t>.</a:t>
            </a:r>
          </a:p>
          <a:p>
            <a:r>
              <a:rPr lang="kk-KZ" sz="1200" dirty="0" smtClean="0">
                <a:solidFill>
                  <a:srgbClr val="000000"/>
                </a:solidFill>
                <a:latin typeface="Times New Roman" pitchFamily="18" charset="0"/>
                <a:cs typeface="Times New Roman" panose="02020603050405020304" pitchFamily="18" charset="0"/>
                <a:sym typeface="+mn-ea"/>
              </a:rPr>
              <a:t> </a:t>
            </a:r>
            <a:endParaRPr lang="ru-RU" sz="1200" b="1" dirty="0" smtClean="0">
              <a:solidFill>
                <a:srgbClr val="000000"/>
              </a:solidFill>
              <a:latin typeface="Times New Roman" pitchFamily="18" charset="0"/>
              <a:cs typeface="Times New Roman" pitchFamily="18" charset="0"/>
            </a:endParaRPr>
          </a:p>
          <a:p>
            <a:pPr indent="182563" algn="ctr">
              <a:defRPr/>
            </a:pP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ға</a:t>
            </a:r>
            <a:endParaRPr lang="ru-RU" sz="1200" b="1" dirty="0">
              <a:latin typeface="Times New Roman" panose="02020603050405020304" pitchFamily="18" charset="0"/>
              <a:cs typeface="Times New Roman" panose="02020603050405020304" pitchFamily="18" charset="0"/>
            </a:endParaRPr>
          </a:p>
          <a:p>
            <a:pPr indent="182563" algn="ctr">
              <a:defRPr/>
            </a:pP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14 </a:t>
            </a:r>
            <a:r>
              <a:rPr 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a:r>
              <a:rPr lang="kk-KZ" sz="1200" dirty="0" smtClean="0">
                <a:solidFill>
                  <a:prstClr val="black"/>
                </a:solidFill>
                <a:latin typeface="Times New Roman" pitchFamily="18" charset="0"/>
                <a:cs typeface="Times New Roman" pitchFamily="18" charset="0"/>
              </a:rPr>
              <a:t>        </a:t>
            </a:r>
            <a:r>
              <a:rPr lang="ru-RU" sz="1200" dirty="0" smtClean="0">
                <a:latin typeface="Times New Roman" pitchFamily="18" charset="0"/>
                <a:cs typeface="Times New Roman" pitchFamily="18" charset="0"/>
              </a:rPr>
              <a:t>Кей </a:t>
            </a:r>
            <a:r>
              <a:rPr lang="ru-RU" sz="1200" dirty="0" err="1">
                <a:latin typeface="Times New Roman" pitchFamily="18" charset="0"/>
                <a:cs typeface="Times New Roman" pitchFamily="18" charset="0"/>
              </a:rPr>
              <a:t>уақытта</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жауады</a:t>
            </a:r>
            <a:r>
              <a:rPr lang="ru-RU" sz="1200" dirty="0" smtClean="0">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О</a:t>
            </a:r>
            <a:r>
              <a:rPr lang="kk-KZ" sz="1200" dirty="0" smtClean="0">
                <a:solidFill>
                  <a:prstClr val="black"/>
                </a:solidFill>
                <a:latin typeface="Times New Roman" pitchFamily="18" charset="0"/>
                <a:ea typeface="Calibri"/>
                <a:cs typeface="Times New Roman" pitchFamily="18" charset="0"/>
              </a:rPr>
              <a:t>ңтүстік-батыс</a:t>
            </a:r>
            <a:r>
              <a:rPr lang="kk-KZ" sz="1200" dirty="0" smtClean="0">
                <a:latin typeface="Times New Roman"/>
                <a:ea typeface="Calibri"/>
              </a:rPr>
              <a:t>тан </a:t>
            </a:r>
            <a:r>
              <a:rPr lang="kk-KZ" sz="1200" dirty="0">
                <a:latin typeface="Times New Roman"/>
                <a:ea typeface="Calibri"/>
              </a:rPr>
              <a:t>жел соғады</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9-14 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5-7 </a:t>
            </a:r>
            <a:r>
              <a:rPr lang="kk-KZ" sz="1200" dirty="0">
                <a:solidFill>
                  <a:prstClr val="black"/>
                </a:solidFill>
                <a:latin typeface="Times New Roman" pitchFamily="18" charset="0"/>
                <a:cs typeface="Times New Roman" pitchFamily="18" charset="0"/>
              </a:rPr>
              <a:t>градус жылы </a:t>
            </a:r>
            <a:r>
              <a:rPr lang="kk-KZ" sz="1200" dirty="0" smtClean="0">
                <a:solidFill>
                  <a:prstClr val="black"/>
                </a:solidFill>
                <a:latin typeface="Times New Roman" pitchFamily="18" charset="0"/>
                <a:cs typeface="Times New Roman" pitchFamily="18" charset="0"/>
              </a:rPr>
              <a:t>болады</a:t>
            </a:r>
            <a:r>
              <a:rPr lang="kk-KZ" sz="1200" dirty="0">
                <a:solidFill>
                  <a:prstClr val="black"/>
                </a:solidFill>
                <a:latin typeface="Times New Roman" pitchFamily="18" charset="0"/>
                <a:cs typeface="Times New Roman" pitchFamily="18" charset="0"/>
              </a:rPr>
              <a:t>.  </a:t>
            </a:r>
          </a:p>
          <a:p>
            <a:pPr indent="182563"/>
            <a:endParaRPr lang="ru-RU" sz="1200" dirty="0">
              <a:latin typeface="Times New Roman" pitchFamily="18" charset="0"/>
              <a:cs typeface="Times New Roman" pitchFamily="18" charset="0"/>
            </a:endParaRPr>
          </a:p>
        </p:txBody>
      </p:sp>
      <p:sp>
        <p:nvSpPr>
          <p:cNvPr id="21" name="TextBox 13"/>
          <p:cNvSpPr txBox="1"/>
          <p:nvPr/>
        </p:nvSpPr>
        <p:spPr>
          <a:xfrm>
            <a:off x="5024906" y="2852936"/>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13 </a:t>
            </a:r>
            <a:r>
              <a:rPr lang="ru-RU" sz="1200" dirty="0" err="1" smtClean="0">
                <a:solidFill>
                  <a:schemeClr val="tx1"/>
                </a:solidFill>
                <a:latin typeface="Times New Roman" panose="02020603050405020304" pitchFamily="18" charset="0"/>
                <a:cs typeface="Times New Roman" panose="02020603050405020304" pitchFamily="18" charset="0"/>
              </a:rPr>
              <a:t>наурызда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r>
              <a:rPr lang="ru-RU" sz="1200" smtClean="0">
                <a:solidFill>
                  <a:schemeClr val="tx1"/>
                </a:solidFill>
                <a:latin typeface="Times New Roman" panose="02020603050405020304" pitchFamily="18" charset="0"/>
                <a:cs typeface="Times New Roman" panose="02020603050405020304" pitchFamily="18" charset="0"/>
              </a:rPr>
              <a:t>        13 </a:t>
            </a:r>
            <a:r>
              <a:rPr lang="ru-RU" sz="1200" dirty="0" err="1" smtClean="0">
                <a:solidFill>
                  <a:schemeClr val="tx1"/>
                </a:solidFill>
                <a:latin typeface="Times New Roman" panose="02020603050405020304" pitchFamily="18" charset="0"/>
                <a:cs typeface="Times New Roman" panose="02020603050405020304" pitchFamily="18" charset="0"/>
              </a:rPr>
              <a:t>наурызда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162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9610" y="437188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8510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a:t>
            </a:r>
            <a:r>
              <a:rPr lang="kk-KZ" altLang="ru-RU" sz="1400" b="1" i="1" dirty="0" smtClean="0">
                <a:solidFill>
                  <a:srgbClr val="000000"/>
                </a:solidFill>
                <a:latin typeface="Times New Roman" panose="02020603050405020304" pitchFamily="18" charset="0"/>
                <a:cs typeface="Times New Roman" panose="02020603050405020304" pitchFamily="18" charset="0"/>
              </a:rPr>
              <a:t>. Ә</a:t>
            </a:r>
            <a:r>
              <a:rPr lang="kk-KZ" altLang="ru-RU" sz="1400" b="1" i="1" dirty="0">
                <a:solidFill>
                  <a:srgbClr val="000000"/>
                </a:solidFill>
                <a:latin typeface="Times New Roman" panose="02020603050405020304" pitchFamily="18" charset="0"/>
                <a:cs typeface="Times New Roman" panose="02020603050405020304" pitchFamily="18" charset="0"/>
              </a:rPr>
              <a:t>.</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a16="http://schemas.microsoft.com/office/drawing/2014/main" val="20000"/>
                    </a:ext>
                  </a:extLst>
                </a:gridCol>
                <a:gridCol w="3178492">
                  <a:extLst>
                    <a:ext uri="{9D8B030D-6E8A-4147-A177-3AD203B41FA5}">
                      <a16:colId xmlns:a16="http://schemas.microsoft.com/office/drawing/2014/main"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6351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813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13325</TotalTime>
  <Words>569</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2219</cp:revision>
  <cp:lastPrinted>2022-03-12T06:51:24Z</cp:lastPrinted>
  <dcterms:created xsi:type="dcterms:W3CDTF">2018-03-27T06:03:00Z</dcterms:created>
  <dcterms:modified xsi:type="dcterms:W3CDTF">2022-03-12T09:53:32Z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