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853444590"/>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Қостанай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2790719"/>
              </p:ext>
            </p:extLst>
          </p:nvPr>
        </p:nvGraphicFramePr>
        <p:xfrm>
          <a:off x="307975" y="2588895"/>
          <a:ext cx="4465638" cy="199223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№62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 наурыз</a:t>
                      </a:r>
                      <a:endParaRPr lang="zh-CN" altLang="x-none" sz="1200" b="1" i="1"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2999" y="114301"/>
            <a:ext cx="4824413"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Қостанай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latin typeface="Times New Roman" panose="02020603050405020304" pitchFamily="18" charset="0"/>
                <a:cs typeface="Times New Roman" panose="02020603050405020304" pitchFamily="18" charset="0"/>
              </a:rPr>
              <a:t>04  наурызға</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2022 ж. </a:t>
            </a:r>
            <a:r>
              <a:rPr lang="kk-KZ" altLang="ru-RU" sz="1200" b="1" dirty="0">
                <a:latin typeface="Times New Roman" panose="02020603050405020304" pitchFamily="18" charset="0"/>
                <a:cs typeface="Times New Roman" panose="02020603050405020304" pitchFamily="18" charset="0"/>
              </a:rPr>
              <a:t>03 наурыз сағ. 21-ден </a:t>
            </a:r>
            <a:r>
              <a:rPr lang="kk-KZ" altLang="ru-RU" sz="1200" b="1" dirty="0" smtClean="0">
                <a:latin typeface="Times New Roman" panose="02020603050405020304" pitchFamily="18" charset="0"/>
                <a:cs typeface="Times New Roman" panose="02020603050405020304" pitchFamily="18" charset="0"/>
              </a:rPr>
              <a:t>04 </a:t>
            </a:r>
            <a:r>
              <a:rPr lang="kk-KZ" altLang="ru-RU" sz="1200" b="1" dirty="0">
                <a:latin typeface="Times New Roman" panose="02020603050405020304" pitchFamily="18" charset="0"/>
                <a:cs typeface="Times New Roman" panose="02020603050405020304" pitchFamily="18" charset="0"/>
              </a:rPr>
              <a:t>наурыз </a:t>
            </a:r>
            <a:r>
              <a:rPr lang="kk-KZ" altLang="ru-RU" sz="1200" b="1" dirty="0" smtClean="0">
                <a:latin typeface="Times New Roman" panose="02020603050405020304" pitchFamily="18" charset="0"/>
                <a:cs typeface="Times New Roman" panose="02020603050405020304" pitchFamily="18" charset="0"/>
              </a:rPr>
              <a:t>21 </a:t>
            </a:r>
            <a:r>
              <a:rPr lang="kk-KZ" altLang="ru-RU" sz="1200" b="1" dirty="0">
                <a:latin typeface="Times New Roman" panose="02020603050405020304" pitchFamily="18" charset="0"/>
                <a:cs typeface="Times New Roman" panose="02020603050405020304" pitchFamily="18" charset="0"/>
              </a:rPr>
              <a:t>сағатқа дейін</a:t>
            </a:r>
          </a:p>
          <a:p>
            <a:pPr lvl="0" indent="180975" algn="just"/>
            <a:r>
              <a:rPr lang="kk-KZ" sz="1200" dirty="0">
                <a:latin typeface="Times New Roman" panose="02020603050405020304" pitchFamily="18" charset="0"/>
                <a:cs typeface="Times New Roman" panose="02020603050405020304" pitchFamily="18" charset="0"/>
              </a:rPr>
              <a:t>Жауын шашынсыз. Түнде және тәңертен тұман. Оңтүстік-батыстан </a:t>
            </a:r>
            <a:r>
              <a:rPr lang="ru-RU" sz="1200" dirty="0" err="1">
                <a:solidFill>
                  <a:prstClr val="black"/>
                </a:solidFill>
                <a:latin typeface="Times New Roman" panose="02020603050405020304" pitchFamily="18" charset="0"/>
                <a:cs typeface="Times New Roman" panose="02020603050405020304" pitchFamily="18" charset="0"/>
              </a:rPr>
              <a:t>жел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7-12 м/с.</a:t>
            </a:r>
            <a:r>
              <a:rPr lang="kk-KZ" sz="1200" dirty="0">
                <a:latin typeface="Times New Roman" panose="02020603050405020304" pitchFamily="18" charset="0"/>
                <a:cs typeface="Times New Roman" panose="02020603050405020304" pitchFamily="18" charset="0"/>
              </a:rPr>
              <a:t> Ауа температурасы түнде 9-11 градус, күндіз 3-5 градус аяз болады.</a:t>
            </a:r>
          </a:p>
          <a:p>
            <a:pPr lvl="0"/>
            <a:r>
              <a:rPr lang="kk-KZ" sz="1200" b="1" dirty="0">
                <a:latin typeface="Times New Roman" panose="02020603050405020304" pitchFamily="18" charset="0"/>
                <a:cs typeface="Times New Roman" panose="02020603050405020304" pitchFamily="18" charset="0"/>
              </a:rPr>
              <a:t>                                       </a:t>
            </a:r>
            <a:endParaRPr lang="kk-KZ" sz="1200" b="1" dirty="0" smtClean="0">
              <a:latin typeface="Times New Roman" panose="02020603050405020304" pitchFamily="18" charset="0"/>
              <a:cs typeface="Times New Roman" panose="02020603050405020304" pitchFamily="18" charset="0"/>
            </a:endParaRPr>
          </a:p>
          <a:p>
            <a:pPr lvl="0" algn="ctr"/>
            <a:r>
              <a:rPr lang="ru-RU" sz="1200" b="1" dirty="0" smtClean="0">
                <a:latin typeface="Times New Roman" panose="02020603050405020304" pitchFamily="18" charset="0"/>
                <a:cs typeface="Times New Roman" panose="02020603050405020304" pitchFamily="18" charset="0"/>
              </a:rPr>
              <a:t>05 </a:t>
            </a:r>
            <a:r>
              <a:rPr lang="ru-RU" sz="1200" b="1" dirty="0" err="1">
                <a:latin typeface="Times New Roman" panose="02020603050405020304" pitchFamily="18" charset="0"/>
                <a:cs typeface="Times New Roman" panose="02020603050405020304" pitchFamily="18" charset="0"/>
              </a:rPr>
              <a:t>наурызға</a:t>
            </a:r>
            <a:r>
              <a:rPr lang="ru-RU" sz="1200" b="1" dirty="0">
                <a:latin typeface="Times New Roman" panose="02020603050405020304" pitchFamily="18" charset="0"/>
                <a:cs typeface="Times New Roman" panose="02020603050405020304" pitchFamily="18" charset="0"/>
              </a:rPr>
              <a:t> 2022 </a:t>
            </a:r>
            <a:r>
              <a:rPr lang="ru-RU" sz="1200" b="1" dirty="0" err="1">
                <a:latin typeface="Times New Roman" panose="02020603050405020304" pitchFamily="18" charset="0"/>
                <a:cs typeface="Times New Roman" panose="02020603050405020304" pitchFamily="18" charset="0"/>
              </a:rPr>
              <a:t>жылғы</a:t>
            </a:r>
            <a:endParaRPr lang="ru-RU" sz="1200" b="1" dirty="0">
              <a:latin typeface="Times New Roman" panose="02020603050405020304" pitchFamily="18" charset="0"/>
              <a:cs typeface="Times New Roman" panose="02020603050405020304" pitchFamily="18" charset="0"/>
            </a:endParaRPr>
          </a:p>
          <a:p>
            <a:pPr lvl="0"/>
            <a:r>
              <a:rPr lang="ru-RU" sz="1200" b="1" dirty="0">
                <a:latin typeface="Times New Roman" panose="02020603050405020304" pitchFamily="18" charset="0"/>
                <a:cs typeface="Times New Roman" panose="02020603050405020304" pitchFamily="18" charset="0"/>
              </a:rPr>
              <a:t>          04 </a:t>
            </a:r>
            <a:r>
              <a:rPr lang="ru-RU" sz="1200" b="1" dirty="0" err="1">
                <a:latin typeface="Times New Roman" panose="02020603050405020304" pitchFamily="18" charset="0"/>
                <a:cs typeface="Times New Roman" panose="02020603050405020304" pitchFamily="18" charset="0"/>
              </a:rPr>
              <a:t>наурыз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05 </a:t>
            </a:r>
            <a:r>
              <a:rPr lang="ru-RU" sz="1200" b="1" dirty="0" err="1">
                <a:latin typeface="Times New Roman" panose="02020603050405020304" pitchFamily="18" charset="0"/>
                <a:cs typeface="Times New Roman" panose="02020603050405020304" pitchFamily="18" charset="0"/>
              </a:rPr>
              <a:t>наурыз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9-ға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p>
          <a:p>
            <a:pPr lvl="0" indent="180975" algn="just"/>
            <a:r>
              <a:rPr lang="ru-RU" sz="1200" dirty="0" err="1">
                <a:solidFill>
                  <a:prstClr val="black"/>
                </a:solidFill>
                <a:latin typeface="Times New Roman" panose="02020603050405020304" pitchFamily="18" charset="0"/>
                <a:cs typeface="Times New Roman" panose="02020603050405020304" pitchFamily="18" charset="0"/>
              </a:rPr>
              <a:t>Жауын-шашынсыз</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Оңтүстік-шығыстан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жел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7-12 м/с. </a:t>
            </a:r>
            <a:r>
              <a:rPr lang="ru-RU" sz="1200" dirty="0" err="1">
                <a:solidFill>
                  <a:prstClr val="black"/>
                </a:solidFill>
                <a:latin typeface="Times New Roman" panose="02020603050405020304" pitchFamily="18" charset="0"/>
                <a:cs typeface="Times New Roman" panose="02020603050405020304" pitchFamily="18" charset="0"/>
              </a:rPr>
              <a:t>Ауа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температурасы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8-10 градус </a:t>
            </a:r>
            <a:r>
              <a:rPr lang="ru-RU" sz="1200" dirty="0" err="1">
                <a:solidFill>
                  <a:prstClr val="black"/>
                </a:solidFill>
                <a:latin typeface="Times New Roman" panose="02020603050405020304" pitchFamily="18" charset="0"/>
                <a:cs typeface="Times New Roman" panose="02020603050405020304" pitchFamily="18" charset="0"/>
              </a:rPr>
              <a:t>аяз</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болады</a:t>
            </a:r>
            <a:r>
              <a:rPr lang="ru-RU"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768281868"/>
              </p:ext>
            </p:extLst>
          </p:nvPr>
        </p:nvGraphicFramePr>
        <p:xfrm>
          <a:off x="5021266" y="4534534"/>
          <a:ext cx="4667576" cy="1893753"/>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3071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3130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652201443"/>
              </p:ext>
            </p:extLst>
          </p:nvPr>
        </p:nvGraphicFramePr>
        <p:xfrm>
          <a:off x="4973638" y="6464130"/>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032" y="4104371"/>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04494" y="341526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04494" y="2292603"/>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04 </a:t>
            </a:r>
            <a:r>
              <a:rPr lang="ru-RU" sz="1200" dirty="0" err="1">
                <a:solidFill>
                  <a:schemeClr val="tx1"/>
                </a:solidFill>
                <a:latin typeface="Times New Roman" panose="02020603050405020304" pitchFamily="18" charset="0"/>
                <a:cs typeface="Times New Roman" panose="02020603050405020304" pitchFamily="18" charset="0"/>
              </a:rPr>
              <a:t>наурыз</a:t>
            </a:r>
            <a:r>
              <a:rPr lang="ru-RU" sz="1200" dirty="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05 </a:t>
            </a:r>
            <a:r>
              <a:rPr lang="ru-RU" sz="1200" dirty="0" err="1">
                <a:solidFill>
                  <a:schemeClr val="tx1"/>
                </a:solidFill>
                <a:latin typeface="Times New Roman" panose="02020603050405020304" pitchFamily="18" charset="0"/>
                <a:cs typeface="Times New Roman" panose="02020603050405020304" pitchFamily="18" charset="0"/>
              </a:rPr>
              <a:t>наурыз</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ыдырауана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28589" y="4659557"/>
            <a:ext cx="4794304"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922" y="4521817"/>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864712609"/>
              </p:ext>
            </p:extLst>
          </p:nvPr>
        </p:nvGraphicFramePr>
        <p:xfrm>
          <a:off x="5331002" y="548496"/>
          <a:ext cx="4167505" cy="804672"/>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0,13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361151" y="830395"/>
            <a:ext cx="4953000" cy="289951"/>
          </a:xfrm>
          <a:prstGeom prst="rect">
            <a:avLst/>
          </a:prstGeom>
        </p:spPr>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13458</TotalTime>
  <Words>565</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2169</cp:revision>
  <cp:lastPrinted>2021-07-01T07:38:07Z</cp:lastPrinted>
  <dcterms:created xsi:type="dcterms:W3CDTF">2018-03-27T06:03:00Z</dcterms:created>
  <dcterms:modified xsi:type="dcterms:W3CDTF">2022-03-03T08:42:45Z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