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3769440"/>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58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546577"/>
          </a:xfrm>
          <a:prstGeom prst="rect">
            <a:avLst/>
          </a:prstGeom>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бойынша</a:t>
            </a:r>
            <a:endParaRPr lang="ru-RU" altLang="ru-RU" sz="1050" b="1" dirty="0">
              <a:latin typeface="Times New Roman" panose="02020603050405020304" pitchFamily="18" charset="0"/>
              <a:cs typeface="Times New Roman" panose="02020603050405020304" pitchFamily="18" charset="0"/>
            </a:endParaRPr>
          </a:p>
          <a:p>
            <a:pPr algn="ct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27 а</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05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05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05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050" b="1" dirty="0">
                <a:solidFill>
                  <a:srgbClr val="000000"/>
                </a:solidFill>
                <a:latin typeface="Times New Roman" panose="02020603050405020304" pitchFamily="18" charset="0"/>
                <a:cs typeface="Times New Roman" panose="02020603050405020304" pitchFamily="18" charset="0"/>
              </a:rPr>
              <a:t>2022 ж. 26 </a:t>
            </a:r>
            <a:r>
              <a:rPr lang="ru-RU" altLang="ru-RU" sz="1050" b="1" dirty="0" err="1">
                <a:solidFill>
                  <a:srgbClr val="000000"/>
                </a:solidFill>
                <a:latin typeface="Times New Roman" panose="02020603050405020304" pitchFamily="18" charset="0"/>
                <a:cs typeface="Times New Roman" panose="02020603050405020304" pitchFamily="18" charset="0"/>
              </a:rPr>
              <a:t>ақпан</a:t>
            </a:r>
            <a:r>
              <a:rPr lang="ru-RU" altLang="ru-RU" sz="1050" b="1" dirty="0">
                <a:solidFill>
                  <a:srgbClr val="000000"/>
                </a:solidFill>
                <a:latin typeface="Times New Roman" panose="02020603050405020304" pitchFamily="18" charset="0"/>
                <a:cs typeface="Times New Roman" panose="02020603050405020304" pitchFamily="18" charset="0"/>
              </a:rPr>
              <a:t> с. 21-ден. </a:t>
            </a:r>
            <a:r>
              <a:rPr lang="ru-RU" altLang="ru-RU" sz="1050" b="1" dirty="0">
                <a:solidFill>
                  <a:schemeClr val="tx1">
                    <a:lumMod val="75000"/>
                    <a:lumOff val="25000"/>
                  </a:schemeClr>
                </a:solidFill>
                <a:latin typeface="Times New Roman" panose="02020603050405020304" pitchFamily="18" charset="0"/>
                <a:cs typeface="Times New Roman" panose="02020603050405020304" pitchFamily="18" charset="0"/>
              </a:rPr>
              <a:t>27</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050" b="1" dirty="0">
                <a:solidFill>
                  <a:srgbClr val="000000"/>
                </a:solidFill>
                <a:latin typeface="Times New Roman" panose="02020603050405020304" pitchFamily="18" charset="0"/>
                <a:cs typeface="Times New Roman" panose="02020603050405020304" pitchFamily="18" charset="0"/>
              </a:rPr>
              <a:t> с. 21-ге дейін</a:t>
            </a:r>
            <a:r>
              <a:rPr lang="ru-RU" sz="105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050" b="1" dirty="0">
              <a:latin typeface="Times New Roman" panose="02020603050405020304" pitchFamily="18" charset="0"/>
              <a:cs typeface="Times New Roman" panose="02020603050405020304" pitchFamily="18" charset="0"/>
            </a:endParaRPr>
          </a:p>
          <a:p>
            <a:pPr algn="just"/>
            <a:r>
              <a:rPr lang="kk-KZ" sz="1050" kern="1400" dirty="0">
                <a:solidFill>
                  <a:srgbClr val="000000"/>
                </a:solidFill>
                <a:latin typeface="Times New Roman" panose="02020603050405020304" pitchFamily="18" charset="0"/>
                <a:ea typeface="Times New Roman" panose="02020603050405020304" pitchFamily="18" charset="0"/>
              </a:rPr>
              <a:t>Жауын-шашынсыз</a:t>
            </a:r>
            <a:r>
              <a:rPr lang="ru-RU" sz="1050" dirty="0">
                <a:latin typeface="Times New Roman" panose="02020603050405020304" pitchFamily="18" charset="0"/>
                <a:cs typeface="Times New Roman" panose="02020603050405020304" pitchFamily="18" charset="0"/>
              </a:rPr>
              <a:t>.</a:t>
            </a:r>
            <a:r>
              <a:rPr lang="kk-KZ" sz="1050" kern="1400" dirty="0">
                <a:solidFill>
                  <a:srgbClr val="000000"/>
                </a:solidFill>
                <a:latin typeface="Times New Roman" panose="02020603050405020304" pitchFamily="18" charset="0"/>
                <a:ea typeface="Times New Roman" panose="02020603050405020304" pitchFamily="18" charset="0"/>
              </a:rPr>
              <a:t> </a:t>
            </a:r>
            <a:r>
              <a:rPr lang="kk-KZ" sz="1050" kern="1400" dirty="0">
                <a:solidFill>
                  <a:srgbClr val="000000"/>
                </a:solidFill>
                <a:latin typeface="Times New Roman" panose="02020603050405020304" pitchFamily="18" charset="0"/>
                <a:cs typeface="Times New Roman" panose="02020603050405020304" pitchFamily="18" charset="0"/>
              </a:rPr>
              <a:t>Оң</a:t>
            </a:r>
            <a:r>
              <a:rPr lang="kk-KZ" sz="1050" kern="1400" dirty="0">
                <a:solidFill>
                  <a:srgbClr val="000000"/>
                </a:solidFill>
                <a:latin typeface="Times New Roman" panose="02020603050405020304" pitchFamily="18" charset="0"/>
                <a:ea typeface="Times New Roman" panose="02020603050405020304" pitchFamily="18" charset="0"/>
              </a:rPr>
              <a:t>түстіктен жел соғады, күші  2-7 м/с. Ауа температурасы түнде 14-16, күндіз 4-6 аяз. </a:t>
            </a:r>
          </a:p>
          <a:p>
            <a:pPr algn="ct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01 наурызға</a:t>
            </a:r>
            <a:endParaRPr lang="ru-RU" sz="105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2022 ж. 28 а</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 с. 21-ден 01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050" b="1" dirty="0">
              <a:latin typeface="Times New Roman" panose="02020603050405020304" pitchFamily="18" charset="0"/>
              <a:cs typeface="Times New Roman" panose="02020603050405020304" pitchFamily="18" charset="0"/>
            </a:endParaRPr>
          </a:p>
          <a:p>
            <a:pPr indent="182563" algn="just"/>
            <a:r>
              <a:rPr lang="kk-KZ" sz="1050" kern="1400" dirty="0">
                <a:solidFill>
                  <a:srgbClr val="000000"/>
                </a:solidFill>
                <a:latin typeface="Times New Roman" panose="02020603050405020304" pitchFamily="18" charset="0"/>
                <a:ea typeface="Times New Roman" panose="02020603050405020304" pitchFamily="18" charset="0"/>
              </a:rPr>
              <a:t>Жауын-шашынсыз</a:t>
            </a:r>
            <a:r>
              <a:rPr lang="ru-RU" sz="1050" dirty="0">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cs typeface="Times New Roman" panose="02020603050405020304" pitchFamily="18" charset="0"/>
              </a:rPr>
              <a:t>Оң</a:t>
            </a:r>
            <a:r>
              <a:rPr lang="kk-KZ" sz="1050" kern="1400" dirty="0">
                <a:solidFill>
                  <a:srgbClr val="000000"/>
                </a:solidFill>
                <a:latin typeface="Times New Roman" panose="02020603050405020304" pitchFamily="18" charset="0"/>
                <a:ea typeface="Times New Roman" panose="02020603050405020304" pitchFamily="18" charset="0"/>
              </a:rPr>
              <a:t>түстіктен</a:t>
            </a:r>
            <a:r>
              <a:rPr lang="kk-KZ" sz="1050" dirty="0">
                <a:latin typeface="Times New Roman" panose="02020603050405020304" pitchFamily="18" charset="0"/>
                <a:cs typeface="Times New Roman" panose="02020603050405020304" pitchFamily="18" charset="0"/>
              </a:rPr>
              <a:t> </a:t>
            </a:r>
            <a:r>
              <a:rPr lang="ru-RU" sz="1050" dirty="0">
                <a:latin typeface="Times New Roman" panose="02020603050405020304" pitchFamily="18" charset="0"/>
                <a:cs typeface="Times New Roman" panose="02020603050405020304" pitchFamily="18" charset="0"/>
              </a:rPr>
              <a:t>жел соғады, күші 7-12 </a:t>
            </a:r>
            <a:r>
              <a:rPr lang="ru-RU" sz="1050" dirty="0">
                <a:solidFill>
                  <a:srgbClr val="000000"/>
                </a:solidFill>
                <a:latin typeface="Times New Roman" panose="02020603050405020304" pitchFamily="18" charset="0"/>
                <a:cs typeface="Times New Roman" panose="02020603050405020304" pitchFamily="18" charset="0"/>
              </a:rPr>
              <a:t>м/с. Ауа температурасы  16-18 </a:t>
            </a:r>
            <a:r>
              <a:rPr lang="ru-RU" sz="1050" dirty="0" err="1">
                <a:solidFill>
                  <a:srgbClr val="000000"/>
                </a:solidFill>
                <a:latin typeface="Times New Roman" panose="02020603050405020304" pitchFamily="18" charset="0"/>
                <a:cs typeface="Times New Roman" panose="02020603050405020304" pitchFamily="18" charset="0"/>
              </a:rPr>
              <a:t>аяз</a:t>
            </a:r>
            <a:r>
              <a:rPr lang="ru-RU" sz="105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795889"/>
            <a:ext cx="4714494"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а</a:t>
            </a:r>
            <a:r>
              <a:rPr lang="kk-KZ" sz="1200" dirty="0">
                <a:solidFill>
                  <a:schemeClr val="tx1"/>
                </a:solidFill>
                <a:latin typeface="Times New Roman" panose="02020603050405020304" pitchFamily="18" charset="0"/>
                <a:cs typeface="Times New Roman" panose="02020603050405020304" pitchFamily="18" charset="0"/>
              </a:rPr>
              <a:t>қпанда, 01 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5" name="TextBox 13">
            <a:extLst>
              <a:ext uri="{FF2B5EF4-FFF2-40B4-BE49-F238E27FC236}">
                <a16:creationId xmlns:a16="http://schemas.microsoft.com/office/drawing/2014/main" xmlns="" id="{53803B9F-B4BD-4118-8D30-384A11958057}"/>
              </a:ext>
            </a:extLst>
          </p:cNvPr>
          <p:cNvSpPr txBox="1"/>
          <p:nvPr/>
        </p:nvSpPr>
        <p:spPr>
          <a:xfrm>
            <a:off x="4974919" y="2932394"/>
            <a:ext cx="4730369" cy="461665"/>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қолайсыз</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күтіледі. </a:t>
            </a:r>
            <a:r>
              <a:rPr lang="ru-RU" sz="1200" dirty="0" err="1">
                <a:solidFill>
                  <a:schemeClr val="tx1"/>
                </a:solidFill>
                <a:latin typeface="Times New Roman" panose="02020603050405020304" pitchFamily="18" charset="0"/>
                <a:cs typeface="Times New Roman" panose="02020603050405020304" pitchFamily="18" charset="0"/>
              </a:rPr>
              <a:t>Павлдар</a:t>
            </a:r>
            <a:r>
              <a:rPr lang="ru-RU" sz="1200" dirty="0">
                <a:solidFill>
                  <a:schemeClr val="tx1"/>
                </a:solidFill>
                <a:latin typeface="Times New Roman" panose="02020603050405020304" pitchFamily="18" charset="0"/>
                <a:cs typeface="Times New Roman" panose="02020603050405020304" pitchFamily="18" charset="0"/>
              </a:rPr>
              <a:t> қ, </a:t>
            </a: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15888" y="733425"/>
            <a:ext cx="482917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15214</TotalTime>
  <Words>647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2224</cp:revision>
  <cp:lastPrinted>2022-02-09T05:34:48Z</cp:lastPrinted>
  <dcterms:created xsi:type="dcterms:W3CDTF">2018-03-27T06:03:00Z</dcterms:created>
  <dcterms:modified xsi:type="dcterms:W3CDTF">2022-02-27T08:47:18Z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