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18749271"/>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5</a:t>
                      </a:r>
                      <a:r>
                        <a:rPr lang="ru-RU" altLang="x-none" sz="1600" b="1" i="1" dirty="0" smtClean="0">
                          <a:solidFill>
                            <a:srgbClr val="002060"/>
                          </a:solidFill>
                          <a:latin typeface="Times New Roman" panose="02020603050405020304" pitchFamily="18" charset="0"/>
                          <a:cs typeface="Times New Roman" panose="02020603050405020304" pitchFamily="18" charset="0"/>
                        </a:rPr>
                        <a:t>6</a:t>
                      </a:r>
                      <a:r>
                        <a:rPr lang="kk-KZ" altLang="x-none" sz="1600" b="1" i="1" dirty="0" smtClean="0">
                          <a:solidFill>
                            <a:srgbClr val="002060"/>
                          </a:solidFill>
                          <a:latin typeface="Times New Roman" panose="02020603050405020304" pitchFamily="18" charset="0"/>
                          <a:cs typeface="Times New Roman" panose="02020603050405020304" pitchFamily="18" charset="0"/>
                        </a:rPr>
                        <a:t>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7032" y="3598525"/>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a:t>
            </a:r>
            <a:r>
              <a:rPr lang="ru-RU" altLang="ru-RU" sz="1200" b="1" dirty="0" smtClean="0">
                <a:latin typeface="Times New Roman" panose="02020603050405020304" pitchFamily="18" charset="0"/>
                <a:cs typeface="Times New Roman" panose="02020603050405020304" pitchFamily="18" charset="0"/>
              </a:rPr>
              <a:t>5</a:t>
            </a:r>
            <a:r>
              <a:rPr lang="kk-KZ" altLang="ru-RU" sz="1200" b="1" dirty="0" smtClean="0">
                <a:latin typeface="Times New Roman" panose="02020603050405020304" pitchFamily="18" charset="0"/>
                <a:cs typeface="Times New Roman" panose="02020603050405020304" pitchFamily="18" charset="0"/>
              </a:rPr>
              <a:t> ақпан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226255056"/>
              </p:ext>
            </p:extLst>
          </p:nvPr>
        </p:nvGraphicFramePr>
        <p:xfrm>
          <a:off x="5003199" y="4005064"/>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2880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4261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132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1694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8022" y="168849"/>
            <a:ext cx="4785503" cy="1954381"/>
          </a:xfrm>
          <a:prstGeom prst="rect">
            <a:avLst/>
          </a:prstGeom>
        </p:spPr>
        <p:txBody>
          <a:bodyPr wrap="square">
            <a:spAutoFit/>
          </a:bodyPr>
          <a:lstStyle/>
          <a:p>
            <a:pPr lvl="0" algn="ctr"/>
            <a:r>
              <a:rPr lang="ru-RU" altLang="ru-RU" sz="1100" b="1" dirty="0">
                <a:latin typeface="Times New Roman" panose="02020603050405020304" pitchFamily="18" charset="0"/>
                <a:cs typeface="Times New Roman" panose="02020603050405020304" pitchFamily="18" charset="0"/>
              </a:rPr>
              <a:t>Шымкент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ru-RU" altLang="ru-RU" sz="1100" b="1" dirty="0">
                <a:latin typeface="Times New Roman" panose="02020603050405020304" pitchFamily="18" charset="0"/>
                <a:cs typeface="Times New Roman" panose="02020603050405020304" pitchFamily="18" charset="0"/>
              </a:rPr>
              <a:t>26 </a:t>
            </a:r>
            <a:r>
              <a:rPr lang="ru-RU" altLang="ru-RU" sz="1100" b="1" dirty="0" err="1">
                <a:latin typeface="Times New Roman" panose="02020603050405020304" pitchFamily="18" charset="0"/>
                <a:cs typeface="Times New Roman" panose="02020603050405020304" pitchFamily="18" charset="0"/>
              </a:rPr>
              <a:t>ақпанға</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арналған</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endParaRPr lang="ru-RU" altLang="ru-RU" sz="1100" b="1" dirty="0">
              <a:latin typeface="Times New Roman" panose="02020603050405020304" pitchFamily="18" charset="0"/>
              <a:cs typeface="Times New Roman" panose="02020603050405020304" pitchFamily="18" charset="0"/>
            </a:endParaRPr>
          </a:p>
          <a:p>
            <a:pPr lvl="0" algn="ctr"/>
            <a:r>
              <a:rPr lang="ru-RU" altLang="ru-RU" sz="1100" b="1" dirty="0">
                <a:latin typeface="Times New Roman" panose="02020603050405020304" pitchFamily="18" charset="0"/>
                <a:cs typeface="Times New Roman" panose="02020603050405020304" pitchFamily="18" charset="0"/>
              </a:rPr>
              <a:t>2022 ж. </a:t>
            </a:r>
            <a:r>
              <a:rPr lang="kk-KZ" altLang="ru-RU" sz="1100" b="1" dirty="0">
                <a:latin typeface="Times New Roman" pitchFamily="18" charset="0"/>
                <a:cs typeface="Times New Roman" pitchFamily="18" charset="0"/>
              </a:rPr>
              <a:t>21 сағ. 25 ақпаннан 2</a:t>
            </a:r>
            <a:r>
              <a:rPr lang="en-US" altLang="ru-RU" sz="1100" b="1" dirty="0">
                <a:latin typeface="Times New Roman" pitchFamily="18" charset="0"/>
                <a:cs typeface="Times New Roman" pitchFamily="18" charset="0"/>
              </a:rPr>
              <a:t>1</a:t>
            </a:r>
            <a:r>
              <a:rPr lang="kk-KZ" altLang="ru-RU" sz="1100" b="1" dirty="0">
                <a:latin typeface="Times New Roman" pitchFamily="18" charset="0"/>
                <a:cs typeface="Times New Roman" pitchFamily="18" charset="0"/>
              </a:rPr>
              <a:t> сағ. 2022 ж. 26 ақпанға дейін</a:t>
            </a:r>
            <a:r>
              <a:rPr lang="en-US" altLang="ru-RU" sz="1100" dirty="0">
                <a:solidFill>
                  <a:srgbClr val="000000"/>
                </a:solidFill>
                <a:latin typeface="Times New Roman" pitchFamily="18" charset="0"/>
                <a:cs typeface="Times New Roman" pitchFamily="18" charset="0"/>
              </a:rPr>
              <a:t> </a:t>
            </a:r>
            <a:r>
              <a:rPr lang="ru-RU" altLang="ru-RU" sz="1100" dirty="0">
                <a:solidFill>
                  <a:srgbClr val="000000"/>
                </a:solidFill>
                <a:latin typeface="Times New Roman" panose="02020603050405020304" pitchFamily="18" charset="0"/>
                <a:cs typeface="Times New Roman" panose="02020603050405020304" pitchFamily="18" charset="0"/>
                <a:sym typeface="+mn-ea"/>
              </a:rPr>
              <a:t>      </a:t>
            </a:r>
            <a:endParaRPr lang="ru-RU" altLang="ru-RU" sz="1100" b="1" dirty="0">
              <a:solidFill>
                <a:srgbClr val="002060"/>
              </a:solidFill>
              <a:latin typeface="Times New Roman" pitchFamily="18" charset="0"/>
              <a:cs typeface="Times New Roman" pitchFamily="18" charset="0"/>
            </a:endParaRPr>
          </a:p>
          <a:p>
            <a:pPr indent="182563" algn="just"/>
            <a:r>
              <a:rPr lang="kk-KZ" sz="1100" dirty="0">
                <a:latin typeface="Times New Roman" pitchFamily="18" charset="0"/>
                <a:cs typeface="Times New Roman" pitchFamily="18" charset="0"/>
              </a:rPr>
              <a:t> Көшпелі бұлтты,</a:t>
            </a:r>
            <a:r>
              <a:rPr lang="en-US" sz="1100" dirty="0">
                <a:latin typeface="Times New Roman" pitchFamily="18" charset="0"/>
                <a:cs typeface="Times New Roman" pitchFamily="18" charset="0"/>
              </a:rPr>
              <a:t> </a:t>
            </a:r>
            <a:r>
              <a:rPr lang="kk-KZ" sz="1100" dirty="0">
                <a:latin typeface="Times New Roman" pitchFamily="18" charset="0"/>
                <a:cs typeface="Times New Roman" pitchFamily="18" charset="0"/>
              </a:rPr>
              <a:t>жауын-шашынсыз</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болады. Оңтүстік-шығыстан жел соғады, күші 3-8 м/с. Ауа температурасы түнде 2-4, күндіз  17-     19 градус жылы болады</a:t>
            </a:r>
            <a:r>
              <a:rPr lang="kk-KZ" sz="1100" dirty="0" smtClean="0">
                <a:latin typeface="Times New Roman" pitchFamily="18" charset="0"/>
                <a:cs typeface="Times New Roman" pitchFamily="18" charset="0"/>
              </a:rPr>
              <a:t>.</a:t>
            </a:r>
          </a:p>
          <a:p>
            <a:pPr indent="182563" algn="just"/>
            <a:endParaRPr lang="ru-RU" sz="1100" dirty="0">
              <a:latin typeface="Times New Roman" pitchFamily="18" charset="0"/>
              <a:cs typeface="Times New Roman" pitchFamily="18" charset="0"/>
            </a:endParaRPr>
          </a:p>
          <a:p>
            <a:pPr indent="182563" algn="ctr"/>
            <a:r>
              <a:rPr lang="ru-RU" sz="1100" b="1" dirty="0">
                <a:latin typeface="Times New Roman" pitchFamily="18" charset="0"/>
                <a:cs typeface="Times New Roman" pitchFamily="18" charset="0"/>
              </a:rPr>
              <a:t> 27 </a:t>
            </a:r>
            <a:r>
              <a:rPr lang="ru-RU" sz="1100" b="1" dirty="0" err="1">
                <a:latin typeface="Times New Roman" pitchFamily="18" charset="0"/>
                <a:cs typeface="Times New Roman" pitchFamily="18" charset="0"/>
              </a:rPr>
              <a:t>ақпанға</a:t>
            </a:r>
            <a:endParaRPr lang="kk-KZ" altLang="ru-RU" sz="1100" b="1" dirty="0">
              <a:latin typeface="Times New Roman" pitchFamily="18" charset="0"/>
              <a:cs typeface="Times New Roman" pitchFamily="18" charset="0"/>
            </a:endParaRPr>
          </a:p>
          <a:p>
            <a:pPr lvl="0" indent="182563" algn="ctr"/>
            <a:r>
              <a:rPr lang="kk-KZ" altLang="ru-RU" sz="1100" b="1" dirty="0">
                <a:latin typeface="Times New Roman" pitchFamily="18" charset="0"/>
                <a:cs typeface="Times New Roman" pitchFamily="18" charset="0"/>
              </a:rPr>
              <a:t>2022 ж. 21 сағ. 26 ақпаннан 09 сағ. 27 ақпанға дейін</a:t>
            </a:r>
            <a:endParaRPr lang="en-US" altLang="ru-RU" sz="1100" b="1" dirty="0">
              <a:latin typeface="Times New Roman" pitchFamily="18" charset="0"/>
              <a:cs typeface="Times New Roman" pitchFamily="18" charset="0"/>
            </a:endParaRPr>
          </a:p>
          <a:p>
            <a:pPr lvl="0" indent="182563" algn="just"/>
            <a:r>
              <a:rPr lang="kk-KZ" sz="1100" dirty="0">
                <a:latin typeface="Times New Roman" pitchFamily="18" charset="0"/>
                <a:cs typeface="Times New Roman" pitchFamily="18" charset="0"/>
              </a:rPr>
              <a:t> Көшпелі бұлтты, жауын-шашынсыз </a:t>
            </a:r>
            <a:r>
              <a:rPr lang="ru-RU" sz="1100" dirty="0" err="1">
                <a:latin typeface="Times New Roman" pitchFamily="18" charset="0"/>
                <a:cs typeface="Times New Roman" pitchFamily="18" charset="0"/>
              </a:rPr>
              <a:t>болады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Оңтүстік</a:t>
            </a:r>
            <a:r>
              <a:rPr lang="ru-RU" sz="1100" dirty="0">
                <a:latin typeface="Times New Roman" pitchFamily="18" charset="0"/>
                <a:cs typeface="Times New Roman" pitchFamily="18" charset="0"/>
              </a:rPr>
              <a:t>-ш</a:t>
            </a:r>
            <a:r>
              <a:rPr lang="kk-KZ" sz="1100" dirty="0">
                <a:latin typeface="Times New Roman" pitchFamily="18" charset="0"/>
                <a:cs typeface="Times New Roman" pitchFamily="18" charset="0"/>
              </a:rPr>
              <a:t>ығыстан жел соғады, күші 3-8 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2-4 градус </a:t>
            </a:r>
            <a:r>
              <a:rPr lang="ru-RU" sz="1100" dirty="0" err="1">
                <a:latin typeface="Times New Roman" pitchFamily="18" charset="0"/>
                <a:cs typeface="Times New Roman" pitchFamily="18" charset="0"/>
              </a:rPr>
              <a:t>жылы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болады</a:t>
            </a:r>
            <a:r>
              <a:rPr lang="ru-RU"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0" name="TextBox 13"/>
          <p:cNvSpPr txBox="1"/>
          <p:nvPr/>
        </p:nvSpPr>
        <p:spPr>
          <a:xfrm>
            <a:off x="5030690" y="3248473"/>
            <a:ext cx="4680169" cy="276999"/>
          </a:xfrm>
          <a:prstGeom prst="rect">
            <a:avLst/>
          </a:prstGeom>
          <a:solidFill>
            <a:srgbClr val="FF99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30690" y="2196283"/>
            <a:ext cx="4680169" cy="1015663"/>
          </a:xfrm>
          <a:prstGeom prst="rect">
            <a:avLst/>
          </a:prstGeom>
          <a:solidFill>
            <a:srgbClr val="FF99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a:solidFill>
                  <a:schemeClr val="tx1"/>
                </a:solidFill>
                <a:latin typeface="Times New Roman" panose="02020603050405020304" pitchFamily="18" charset="0"/>
                <a:cs typeface="Times New Roman" panose="02020603050405020304" pitchFamily="18" charset="0"/>
              </a:rPr>
              <a:t>26 </a:t>
            </a:r>
            <a:r>
              <a:rPr lang="ru-RU" sz="1200" dirty="0" err="1">
                <a:solidFill>
                  <a:schemeClr val="tx1"/>
                </a:solidFill>
                <a:latin typeface="Times New Roman" panose="02020603050405020304" pitchFamily="18" charset="0"/>
                <a:cs typeface="Times New Roman" panose="02020603050405020304" pitchFamily="18" charset="0"/>
              </a:rPr>
              <a:t>ақпан</a:t>
            </a:r>
            <a:r>
              <a:rPr lang="ru-RU" sz="1200" dirty="0">
                <a:solidFill>
                  <a:schemeClr val="tx1"/>
                </a:solidFill>
                <a:latin typeface="Times New Roman" panose="02020603050405020304" pitchFamily="18" charset="0"/>
                <a:cs typeface="Times New Roman" panose="02020603050405020304" pitchFamily="18" charset="0"/>
              </a:rPr>
              <a:t>, 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27 </a:t>
            </a:r>
            <a:r>
              <a:rPr lang="ru-RU" sz="1200" dirty="0" err="1">
                <a:solidFill>
                  <a:schemeClr val="tx1"/>
                </a:solidFill>
                <a:latin typeface="Times New Roman" panose="02020603050405020304" pitchFamily="18" charset="0"/>
                <a:cs typeface="Times New Roman" panose="02020603050405020304" pitchFamily="18" charset="0"/>
              </a:rPr>
              <a:t>ақпанға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жиналуына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128588" y="246083"/>
            <a:ext cx="4824412"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569660"/>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45649" y="4415838"/>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671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85141"/>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0,37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0,46 ≤ Р &lt; 0,49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2" name="Прямоугольник 21"/>
          <p:cNvSpPr>
            <a:spLocks noChangeArrowheads="1"/>
          </p:cNvSpPr>
          <p:nvPr/>
        </p:nvSpPr>
        <p:spPr bwMode="auto">
          <a:xfrm>
            <a:off x="182563" y="733425"/>
            <a:ext cx="4697412" cy="167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әсіресе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автотрассалардың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немесе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басқа</a:t>
            </a:r>
            <a:r>
              <a:rPr lang="ru-RU" sz="1200" dirty="0">
                <a:latin typeface="Times New Roman" panose="02020603050405020304" pitchFamily="18" charset="0"/>
                <a:ea typeface="Calibri" panose="020F0502020204030204" pitchFamily="34" charset="0"/>
                <a:cs typeface="Times New Roman" panose="02020603050405020304" pitchFamily="18" charset="0"/>
              </a:rPr>
              <a:t> да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ластану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көздерінің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жанында</a:t>
            </a:r>
            <a:r>
              <a:rPr lang="ru-RU" sz="1200" dirty="0">
                <a:latin typeface="Times New Roman" panose="02020603050405020304" pitchFamily="18" charset="0"/>
                <a:ea typeface="Calibri" panose="020F0502020204030204" pitchFamily="34" charset="0"/>
                <a:cs typeface="Times New Roman" panose="02020603050405020304" pitchFamily="18" charset="0"/>
              </a:rPr>
              <a:t> болу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уақытын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қысқарту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Балалар</a:t>
            </a:r>
            <a:r>
              <a:rPr lang="ru-RU" sz="1200" dirty="0">
                <a:latin typeface="Times New Roman" panose="02020603050405020304" pitchFamily="18" charset="0"/>
                <a:ea typeface="Calibri" panose="020F0502020204030204" pitchFamily="34" charset="0"/>
                <a:cs typeface="Times New Roman" panose="02020603050405020304" pitchFamily="18" charset="0"/>
              </a:rPr>
              <a:t> мен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әйелдер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ұзақ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серуендеуден</a:t>
            </a:r>
            <a:r>
              <a:rPr lang="ru-RU" sz="1200" dirty="0">
                <a:latin typeface="Times New Roman" panose="02020603050405020304" pitchFamily="18" charset="0"/>
                <a:ea typeface="Calibri" panose="020F0502020204030204" pitchFamily="34" charset="0"/>
                <a:cs typeface="Times New Roman" panose="02020603050405020304" pitchFamily="18" charset="0"/>
              </a:rPr>
              <a:t> бас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тартуы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керек</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a:lnSpc>
                <a:spcPct val="107000"/>
              </a:lnSpc>
              <a:spcBef>
                <a:spcPct val="0"/>
              </a:spcBef>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өкпенің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жүрек-қан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тамырлары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аллергиялық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созылмалы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ауруларынан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зардап</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шегетін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адамдарда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болған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кезде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өзімен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бірге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дәрілік</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препараттар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a:lnSpc>
                <a:spcPct val="107000"/>
              </a:lnSpc>
              <a:spcBef>
                <a:spcPct val="0"/>
              </a:spcBef>
              <a:spcAft>
                <a:spcPts val="800"/>
              </a:spcAft>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физикалық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белсенділікті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шектеңіз</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Жабық</a:t>
            </a:r>
            <a:r>
              <a:rPr lang="ru-RU" sz="1200" dirty="0">
                <a:latin typeface="Times New Roman" panose="02020603050405020304" pitchFamily="18" charset="0"/>
                <a:ea typeface="Calibri" panose="020F0502020204030204" pitchFamily="34" charset="0"/>
                <a:cs typeface="Times New Roman" panose="02020603050405020304" pitchFamily="18" charset="0"/>
              </a:rPr>
              <a:t> спорт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кешендерінде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дене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шынықтыру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және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спортпен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айналысу</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12983</TotalTime>
  <Words>652</Words>
  <Application>Microsoft Office PowerPoint</Application>
  <PresentationFormat>Лист A4 (210x297 мм)</PresentationFormat>
  <Paragraphs>107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2158</cp:revision>
  <cp:lastPrinted>2021-07-01T03:56:27Z</cp:lastPrinted>
  <dcterms:created xsi:type="dcterms:W3CDTF">2018-03-27T06:03:00Z</dcterms:created>
  <dcterms:modified xsi:type="dcterms:W3CDTF">2022-02-25T08:49:46Z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