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70233011"/>
              </p:ext>
            </p:extLst>
          </p:nvPr>
        </p:nvGraphicFramePr>
        <p:xfrm>
          <a:off x="307975" y="2564904"/>
          <a:ext cx="4465638" cy="21488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50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19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19 </a:t>
            </a:r>
            <a:r>
              <a:rPr lang="ru-RU" altLang="ru-RU" sz="1200" b="1" dirty="0" err="1">
                <a:solidFill>
                  <a:srgbClr val="000000"/>
                </a:solidFill>
                <a:latin typeface="Times New Roman" panose="02020603050405020304" pitchFamily="18" charset="0"/>
                <a:cs typeface="Times New Roman" panose="02020603050405020304" pitchFamily="18" charset="0"/>
              </a:rPr>
              <a:t>ақпан</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485188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2470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124</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15206" y="114301"/>
            <a:ext cx="4862207" cy="1677382"/>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Павлодар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20 а</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қпан</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ға</a:t>
            </a:r>
            <a:r>
              <a:rPr lang="kk-KZ" altLang="ru-RU" sz="1200" b="1" dirty="0">
                <a:solidFill>
                  <a:srgbClr val="000000"/>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ж. 19 </a:t>
            </a:r>
            <a:r>
              <a:rPr lang="ru-RU" altLang="ru-RU" sz="1200" b="1" dirty="0" err="1">
                <a:solidFill>
                  <a:srgbClr val="000000"/>
                </a:solidFill>
                <a:latin typeface="Times New Roman" panose="02020603050405020304" pitchFamily="18" charset="0"/>
                <a:cs typeface="Times New Roman" panose="02020603050405020304" pitchFamily="18" charset="0"/>
              </a:rPr>
              <a:t>ақпан</a:t>
            </a:r>
            <a:r>
              <a:rPr lang="ru-RU" altLang="ru-RU" sz="1200" b="1" dirty="0">
                <a:solidFill>
                  <a:srgbClr val="000000"/>
                </a:solidFill>
                <a:latin typeface="Times New Roman" panose="02020603050405020304" pitchFamily="18" charset="0"/>
                <a:cs typeface="Times New Roman" panose="02020603050405020304" pitchFamily="18" charset="0"/>
              </a:rPr>
              <a:t> с. 21-ден. </a:t>
            </a:r>
            <a:r>
              <a:rPr lang="ru-RU" altLang="ru-RU" sz="1200" b="1" dirty="0">
                <a:solidFill>
                  <a:schemeClr val="tx1">
                    <a:lumMod val="75000"/>
                    <a:lumOff val="25000"/>
                  </a:schemeClr>
                </a:solidFill>
                <a:latin typeface="Times New Roman" panose="02020603050405020304" pitchFamily="18" charset="0"/>
                <a:cs typeface="Times New Roman" panose="02020603050405020304" pitchFamily="18" charset="0"/>
              </a:rPr>
              <a:t>20</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а</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қпан</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 с. 21-ге 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latin typeface="Times New Roman" panose="02020603050405020304" pitchFamily="18" charset="0"/>
              <a:cs typeface="Times New Roman" panose="02020603050405020304" pitchFamily="18" charset="0"/>
            </a:endParaRPr>
          </a:p>
          <a:p>
            <a:pPr algn="just"/>
            <a:r>
              <a:rPr lang="kk-KZ" sz="1100" kern="1400" dirty="0">
                <a:solidFill>
                  <a:srgbClr val="000000"/>
                </a:solidFill>
                <a:latin typeface="Times New Roman" panose="02020603050405020304" pitchFamily="18" charset="0"/>
                <a:ea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a:t>
            </a:r>
            <a:r>
              <a:rPr lang="ru-RU"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Оңтүстік-шығыстан </a:t>
            </a:r>
            <a:r>
              <a:rPr lang="kk-KZ" sz="1100" dirty="0">
                <a:latin typeface="Times New Roman" panose="02020603050405020304" pitchFamily="18" charset="0"/>
                <a:cs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жел соғады, күші 5-10 </a:t>
            </a:r>
            <a:r>
              <a:rPr lang="kk-KZ" sz="1100" dirty="0">
                <a:latin typeface="Times New Roman" panose="02020603050405020304" pitchFamily="18" charset="0"/>
                <a:cs typeface="Times New Roman" panose="02020603050405020304" pitchFamily="18" charset="0"/>
              </a:rPr>
              <a:t>м/с. Ауа температурасы </a:t>
            </a:r>
            <a:r>
              <a:rPr lang="kk-KZ" sz="1100">
                <a:latin typeface="Times New Roman" panose="02020603050405020304" pitchFamily="18" charset="0"/>
                <a:cs typeface="Times New Roman" panose="02020603050405020304" pitchFamily="18" charset="0"/>
              </a:rPr>
              <a:t>түнде 16-18, </a:t>
            </a:r>
            <a:r>
              <a:rPr lang="kk-KZ" sz="1100" dirty="0">
                <a:latin typeface="Times New Roman" panose="02020603050405020304" pitchFamily="18" charset="0"/>
                <a:cs typeface="Times New Roman" panose="02020603050405020304" pitchFamily="18" charset="0"/>
              </a:rPr>
              <a:t>күндіз 6-8 аяз.</a:t>
            </a:r>
          </a:p>
          <a:p>
            <a:pPr algn="ct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21 </a:t>
            </a:r>
            <a:r>
              <a:rPr lang="ru-RU" sz="1100" b="1" dirty="0">
                <a:latin typeface="Times New Roman" panose="02020603050405020304" pitchFamily="18" charset="0"/>
                <a:cs typeface="Times New Roman" panose="02020603050405020304" pitchFamily="18" charset="0"/>
              </a:rPr>
              <a:t>а</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қпанға</a:t>
            </a:r>
            <a:endParaRPr lang="ru-RU" sz="11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indent="182563"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2022 ж. 20 а</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қпан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21 а</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қпан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endParaRPr lang="ru-RU" sz="1100" b="1" dirty="0">
              <a:latin typeface="Times New Roman" panose="02020603050405020304" pitchFamily="18" charset="0"/>
              <a:cs typeface="Times New Roman" panose="02020603050405020304" pitchFamily="18" charset="0"/>
            </a:endParaRPr>
          </a:p>
          <a:p>
            <a:pPr indent="182563" algn="just"/>
            <a:r>
              <a:rPr lang="kk-KZ" sz="1100" dirty="0">
                <a:latin typeface="Times New Roman" panose="02020603050405020304" pitchFamily="18" charset="0"/>
                <a:cs typeface="Times New Roman" panose="02020603050405020304" pitchFamily="18" charset="0"/>
              </a:rPr>
              <a:t>   Жауын-шашынсыз</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Оңтүстіктен </a:t>
            </a:r>
            <a:r>
              <a:rPr lang="ru-RU" sz="1100" dirty="0">
                <a:latin typeface="Times New Roman" panose="02020603050405020304" pitchFamily="18" charset="0"/>
                <a:cs typeface="Times New Roman" panose="02020603050405020304" pitchFamily="18" charset="0"/>
              </a:rPr>
              <a:t>жел соғады, күші 7-12 </a:t>
            </a:r>
            <a:r>
              <a:rPr lang="ru-RU" sz="1100" dirty="0">
                <a:solidFill>
                  <a:srgbClr val="000000"/>
                </a:solidFill>
                <a:latin typeface="Times New Roman" panose="02020603050405020304" pitchFamily="18" charset="0"/>
                <a:cs typeface="Times New Roman" panose="02020603050405020304" pitchFamily="18" charset="0"/>
              </a:rPr>
              <a:t>м/с. Ауа температурасы  16-18 </a:t>
            </a:r>
            <a:r>
              <a:rPr lang="ru-RU" sz="1100" dirty="0" err="1">
                <a:solidFill>
                  <a:srgbClr val="000000"/>
                </a:solidFill>
                <a:latin typeface="Times New Roman" panose="02020603050405020304" pitchFamily="18" charset="0"/>
                <a:cs typeface="Times New Roman" panose="02020603050405020304" pitchFamily="18" charset="0"/>
              </a:rPr>
              <a:t>аяз</a:t>
            </a:r>
            <a:r>
              <a:rPr lang="ru-RU" sz="1100" dirty="0">
                <a:solidFill>
                  <a:srgbClr val="000000"/>
                </a:solidFill>
                <a:latin typeface="Times New Roman" panose="02020603050405020304" pitchFamily="18" charset="0"/>
                <a:cs typeface="Times New Roman" panose="02020603050405020304" pitchFamily="18" charset="0"/>
              </a:rPr>
              <a:t>. </a:t>
            </a: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4990796" y="1776295"/>
            <a:ext cx="4714494" cy="1015663"/>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20, 21 а</a:t>
            </a:r>
            <a:r>
              <a:rPr lang="kk-KZ" sz="1200" dirty="0">
                <a:solidFill>
                  <a:schemeClr val="tx1">
                    <a:lumMod val="75000"/>
                    <a:lumOff val="25000"/>
                  </a:schemeClr>
                </a:solidFill>
                <a:latin typeface="Times New Roman" panose="02020603050405020304" pitchFamily="18" charset="0"/>
                <a:cs typeface="Times New Roman" panose="02020603050405020304" pitchFamily="18" charset="0"/>
              </a:rPr>
              <a:t>қпанда</a:t>
            </a:r>
            <a:r>
              <a:rPr lang="ru-RU" sz="1200"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жинақтауына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kk-KZ" sz="1200" dirty="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100" dirty="0">
                <a:solidFill>
                  <a:schemeClr val="tx1"/>
                </a:solidFill>
                <a:latin typeface="Times New Roman" panose="02020603050405020304" pitchFamily="18" charset="0"/>
                <a:cs typeface="Times New Roman" panose="02020603050405020304" pitchFamily="18" charset="0"/>
              </a:rPr>
              <a:t>жоғары</a:t>
            </a:r>
            <a:r>
              <a:rPr lang="kk-KZ" sz="1200" dirty="0">
                <a:solidFill>
                  <a:schemeClr val="tx1"/>
                </a:solidFill>
                <a:latin typeface="Times New Roman" panose="02020603050405020304" pitchFamily="18" charset="0"/>
                <a:cs typeface="Times New Roman" panose="02020603050405020304" pitchFamily="18" charset="0"/>
              </a:rPr>
              <a:t> болады деп күтілуде.</a:t>
            </a:r>
          </a:p>
        </p:txBody>
      </p:sp>
      <p:sp>
        <p:nvSpPr>
          <p:cNvPr id="20" name="TextBox 13">
            <a:extLst>
              <a:ext uri="{FF2B5EF4-FFF2-40B4-BE49-F238E27FC236}">
                <a16:creationId xmlns:a16="http://schemas.microsoft.com/office/drawing/2014/main" xmlns="" id="{C5FC8EA1-CD8D-4ECE-8013-2D8D899DAE06}"/>
              </a:ext>
            </a:extLst>
          </p:cNvPr>
          <p:cNvSpPr txBox="1"/>
          <p:nvPr/>
        </p:nvSpPr>
        <p:spPr>
          <a:xfrm>
            <a:off x="4989061" y="2901414"/>
            <a:ext cx="471449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1"/>
          <p:cNvSpPr>
            <a:spLocks noChangeArrowheads="1"/>
          </p:cNvSpPr>
          <p:nvPr/>
        </p:nvSpPr>
        <p:spPr bwMode="auto">
          <a:xfrm>
            <a:off x="128724" y="640619"/>
            <a:ext cx="4794250"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15032</TotalTime>
  <Words>638</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2204</cp:revision>
  <cp:lastPrinted>2022-02-09T05:34:48Z</cp:lastPrinted>
  <dcterms:created xsi:type="dcterms:W3CDTF">2018-03-27T06:03:00Z</dcterms:created>
  <dcterms:modified xsi:type="dcterms:W3CDTF">2022-02-19T08:19:04Z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