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smtClean="0">
                          <a:solidFill>
                            <a:srgbClr val="002060"/>
                          </a:solidFill>
                          <a:latin typeface="Times New Roman" panose="02020603050405020304" pitchFamily="18" charset="0"/>
                          <a:cs typeface="Times New Roman" panose="02020603050405020304" pitchFamily="18" charset="0"/>
                        </a:rPr>
                        <a:t> </a:t>
                      </a:r>
                      <a:r>
                        <a:rPr lang="ru-RU" altLang="x-none" sz="1200" b="1" i="1" dirty="0" err="1" smtClean="0">
                          <a:solidFill>
                            <a:srgbClr val="002060"/>
                          </a:solidFill>
                          <a:latin typeface="Times New Roman" panose="02020603050405020304" pitchFamily="18" charset="0"/>
                          <a:cs typeface="Times New Roman" panose="02020603050405020304" pitchFamily="18" charset="0"/>
                        </a:rPr>
                        <a:t>Ақтөбе</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036346841"/>
              </p:ext>
            </p:extLst>
          </p:nvPr>
        </p:nvGraphicFramePr>
        <p:xfrm>
          <a:off x="307975" y="2588895"/>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№47 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Ақтөбе</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16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53000" y="114300"/>
            <a:ext cx="4808538" cy="2677656"/>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Ақтөбе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a:latin typeface="Times New Roman" panose="02020603050405020304" pitchFamily="18" charset="0"/>
                <a:cs typeface="Times New Roman" panose="02020603050405020304" pitchFamily="18" charset="0"/>
              </a:rPr>
              <a:t>17 ақпанға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16 </a:t>
            </a:r>
            <a:r>
              <a:rPr lang="ru-RU" altLang="ru-RU" sz="1200" b="1" dirty="0" err="1">
                <a:solidFill>
                  <a:srgbClr val="000000"/>
                </a:solidFill>
                <a:latin typeface="Times New Roman" panose="02020603050405020304" pitchFamily="18" charset="0"/>
                <a:cs typeface="Times New Roman" panose="02020603050405020304" pitchFamily="18" charset="0"/>
              </a:rPr>
              <a:t>ақпан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20-ден 17 </a:t>
            </a:r>
            <a:r>
              <a:rPr lang="ru-RU" altLang="ru-RU" sz="1200" b="1" dirty="0" err="1">
                <a:solidFill>
                  <a:srgbClr val="000000"/>
                </a:solidFill>
                <a:latin typeface="Times New Roman" panose="02020603050405020304" pitchFamily="18" charset="0"/>
                <a:cs typeface="Times New Roman" panose="02020603050405020304" pitchFamily="18" charset="0"/>
              </a:rPr>
              <a:t>ақпан</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20-ге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endParaRPr lang="kk-KZ" sz="1200" dirty="0">
              <a:latin typeface="Times New Roman" pitchFamily="18" charset="0"/>
              <a:cs typeface="Times New Roman" pitchFamily="18" charset="0"/>
            </a:endParaRPr>
          </a:p>
          <a:p>
            <a:pPr lvl="0" indent="182563" algn="just"/>
            <a:r>
              <a:rPr lang="kk-KZ" sz="1200" dirty="0">
                <a:latin typeface="Times New Roman" pitchFamily="18" charset="0"/>
                <a:cs typeface="Times New Roman" pitchFamily="18" charset="0"/>
              </a:rPr>
              <a:t>Антициклон әсерінен жауын-шашын болмайды. Оңтүстік-батыстан, оңтүстіктен жел соғады, күші 7-12 м/с</a:t>
            </a:r>
            <a:r>
              <a:rPr lang="kk-KZ"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8-10,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3-5 </a:t>
            </a:r>
            <a:r>
              <a:rPr lang="ru-RU" sz="1200" dirty="0" err="1">
                <a:latin typeface="Times New Roman" pitchFamily="18" charset="0"/>
                <a:cs typeface="Times New Roman" pitchFamily="18" charset="0"/>
              </a:rPr>
              <a:t>суық</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endParaRPr lang="ru-RU" sz="1200" b="1" dirty="0">
              <a:solidFill>
                <a:srgbClr val="000000"/>
              </a:solidFill>
              <a:latin typeface="Times New Roman" pitchFamily="18" charset="0"/>
              <a:cs typeface="Times New Roman" pitchFamily="18" charset="0"/>
            </a:endParaRPr>
          </a:p>
          <a:p>
            <a:pPr lvl="0" indent="182563" algn="ctr"/>
            <a:endParaRPr lang="ru-RU" sz="1200" b="1" dirty="0">
              <a:solidFill>
                <a:srgbClr val="000000"/>
              </a:solidFill>
              <a:latin typeface="Times New Roman" pitchFamily="18" charset="0"/>
              <a:cs typeface="Times New Roman" pitchFamily="18" charset="0"/>
            </a:endParaRPr>
          </a:p>
          <a:p>
            <a:pPr lvl="0" indent="182563" algn="ctr"/>
            <a:r>
              <a:rPr lang="ru-RU" sz="1200" b="1" dirty="0">
                <a:solidFill>
                  <a:srgbClr val="000000"/>
                </a:solidFill>
                <a:latin typeface="Times New Roman" pitchFamily="18" charset="0"/>
                <a:cs typeface="Times New Roman" pitchFamily="18" charset="0"/>
              </a:rPr>
              <a:t>18 </a:t>
            </a:r>
            <a:r>
              <a:rPr lang="ru-RU" sz="1200" b="1" dirty="0" err="1">
                <a:solidFill>
                  <a:srgbClr val="000000"/>
                </a:solidFill>
                <a:latin typeface="Times New Roman" pitchFamily="18" charset="0"/>
                <a:cs typeface="Times New Roman" pitchFamily="18" charset="0"/>
              </a:rPr>
              <a:t>ақпанға</a:t>
            </a:r>
            <a:endParaRPr lang="ru-RU" sz="1200" b="1" dirty="0">
              <a:solidFill>
                <a:srgbClr val="000000"/>
              </a:solidFill>
              <a:latin typeface="Times New Roman" pitchFamily="18" charset="0"/>
              <a:cs typeface="Times New Roman" pitchFamily="18" charset="0"/>
            </a:endParaRPr>
          </a:p>
          <a:p>
            <a:pPr lvl="0" indent="182563" algn="ctr"/>
            <a:r>
              <a:rPr lang="ru-RU" sz="1200" b="1" dirty="0">
                <a:solidFill>
                  <a:srgbClr val="000000"/>
                </a:solidFill>
                <a:latin typeface="Times New Roman" pitchFamily="18" charset="0"/>
                <a:cs typeface="Times New Roman" pitchFamily="18" charset="0"/>
              </a:rPr>
              <a:t>2022 ж. 17 </a:t>
            </a:r>
            <a:r>
              <a:rPr lang="ru-RU" sz="1200" b="1" dirty="0" err="1">
                <a:solidFill>
                  <a:srgbClr val="000000"/>
                </a:solidFill>
                <a:latin typeface="Times New Roman" pitchFamily="18" charset="0"/>
                <a:cs typeface="Times New Roman" pitchFamily="18" charset="0"/>
              </a:rPr>
              <a:t>ақпан</a:t>
            </a:r>
            <a:r>
              <a:rPr lang="ru-RU" sz="1200" b="1" dirty="0">
                <a:solidFill>
                  <a:srgbClr val="000000"/>
                </a:solidFill>
                <a:latin typeface="Times New Roman" pitchFamily="18" charset="0"/>
                <a:cs typeface="Times New Roman" pitchFamily="18" charset="0"/>
              </a:rPr>
              <a:t>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20-ден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18 </a:t>
            </a:r>
            <a:r>
              <a:rPr lang="ru-RU" sz="1200" b="1" dirty="0" err="1">
                <a:solidFill>
                  <a:srgbClr val="000000"/>
                </a:solidFill>
                <a:latin typeface="Times New Roman" pitchFamily="18" charset="0"/>
                <a:cs typeface="Times New Roman" pitchFamily="18" charset="0"/>
              </a:rPr>
              <a:t>ақпан</a:t>
            </a:r>
            <a:r>
              <a:rPr lang="ru-RU" sz="1200" b="1" dirty="0">
                <a:solidFill>
                  <a:srgbClr val="000000"/>
                </a:solidFill>
                <a:latin typeface="Times New Roman" pitchFamily="18" charset="0"/>
                <a:cs typeface="Times New Roman" pitchFamily="18" charset="0"/>
              </a:rPr>
              <a:t>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08-ге </a:t>
            </a:r>
            <a:r>
              <a:rPr lang="ru-RU" sz="1200" b="1" dirty="0" err="1">
                <a:solidFill>
                  <a:srgbClr val="000000"/>
                </a:solidFill>
                <a:latin typeface="Times New Roman" pitchFamily="18" charset="0"/>
                <a:cs typeface="Times New Roman" pitchFamily="18" charset="0"/>
              </a:rPr>
              <a:t>дейін</a:t>
            </a:r>
            <a:endParaRPr lang="ru-RU" sz="1200" b="1" dirty="0">
              <a:solidFill>
                <a:srgbClr val="000000"/>
              </a:solidFill>
              <a:latin typeface="Times New Roman" pitchFamily="18" charset="0"/>
              <a:cs typeface="Times New Roman" pitchFamily="18" charset="0"/>
            </a:endParaRPr>
          </a:p>
          <a:p>
            <a:pPr indent="182563" algn="just"/>
            <a:r>
              <a:rPr lang="kk-KZ" sz="1200" dirty="0">
                <a:latin typeface="Times New Roman" pitchFamily="18" charset="0"/>
                <a:cs typeface="Times New Roman" pitchFamily="18" charset="0"/>
              </a:rPr>
              <a:t>Антициклон жотасының әсерінде жауын-шашын болмайды. Оңтүстіктен жел соғады, күші 5-10 </a:t>
            </a:r>
            <a:r>
              <a:rPr lang="kk-KZ" sz="1200" dirty="0">
                <a:solidFill>
                  <a:srgbClr val="000000"/>
                </a:solidFill>
                <a:latin typeface="Times New Roman" panose="02020603050405020304" pitchFamily="18" charset="0"/>
                <a:cs typeface="Times New Roman" panose="02020603050405020304" pitchFamily="18" charset="0"/>
                <a:sym typeface="+mn-ea"/>
              </a:rPr>
              <a:t>м/с. </a:t>
            </a:r>
            <a:r>
              <a:rPr lang="kk-KZ" sz="1200" dirty="0">
                <a:latin typeface="Times New Roman" pitchFamily="18" charset="0"/>
                <a:cs typeface="Times New Roman" pitchFamily="18" charset="0"/>
              </a:rPr>
              <a:t>Ауа температурасы 10-12 градус суықболады.</a:t>
            </a:r>
            <a:endParaRPr lang="ru-RU" sz="1200" dirty="0">
              <a:latin typeface="Times New Roman" pitchFamily="18" charset="0"/>
              <a:cs typeface="Times New Roman" pitchFamily="18" charset="0"/>
            </a:endParaRPr>
          </a:p>
          <a:p>
            <a:pPr indent="450000"/>
            <a:endParaRPr lang="ru-RU" sz="1200" dirty="0">
              <a:latin typeface="Times New Roman" pitchFamily="18" charset="0"/>
              <a:cs typeface="Times New Roman" pitchFamily="18" charset="0"/>
              <a:sym typeface="+mn-ea"/>
            </a:endParaRPr>
          </a:p>
          <a:p>
            <a:pPr lvl="0" algn="ctr"/>
            <a:endParaRPr lang="kk-KZ" sz="1200" dirty="0">
              <a:solidFill>
                <a:srgbClr val="000000"/>
              </a:solidFill>
              <a:latin typeface="Times New Roman" panose="02020603050405020304" pitchFamily="18" charset="0"/>
              <a:cs typeface="Times New Roman" panose="02020603050405020304" pitchFamily="18" charset="0"/>
              <a:sym typeface="+mn-ea"/>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344576294"/>
              </p:ext>
            </p:extLst>
          </p:nvPr>
        </p:nvGraphicFramePr>
        <p:xfrm>
          <a:off x="5037031" y="43494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7572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234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594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653</a:t>
                      </a:r>
                      <a:endParaRPr lang="en-US"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3594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594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59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3692" y="3934792"/>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16 </a:t>
            </a:r>
            <a:r>
              <a:rPr lang="ru-RU" altLang="ru-RU" sz="1200" b="1" dirty="0" err="1" smtClean="0">
                <a:latin typeface="Times New Roman" panose="02020603050405020304" pitchFamily="18" charset="0"/>
                <a:cs typeface="Times New Roman" panose="02020603050405020304" pitchFamily="18" charset="0"/>
              </a:rPr>
              <a:t>ақпан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5025122" y="3569254"/>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5122" y="2525372"/>
            <a:ext cx="4643470"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err="1">
                <a:solidFill>
                  <a:schemeClr val="tx1"/>
                </a:solidFill>
                <a:latin typeface="Times New Roman" panose="02020603050405020304" pitchFamily="18" charset="0"/>
                <a:cs typeface="Times New Roman" panose="02020603050405020304" pitchFamily="18" charset="0"/>
              </a:rPr>
              <a:t>Түнде</a:t>
            </a:r>
            <a:r>
              <a:rPr lang="ru-RU" sz="1200" dirty="0">
                <a:solidFill>
                  <a:schemeClr val="tx1"/>
                </a:solidFill>
                <a:latin typeface="Times New Roman" panose="02020603050405020304" pitchFamily="18" charset="0"/>
                <a:cs typeface="Times New Roman" panose="02020603050405020304" pitchFamily="18" charset="0"/>
              </a:rPr>
              <a:t> 17 </a:t>
            </a:r>
            <a:r>
              <a:rPr lang="ru-RU" sz="1200" dirty="0" err="1">
                <a:solidFill>
                  <a:schemeClr val="tx1"/>
                </a:solidFill>
                <a:latin typeface="Times New Roman" panose="02020603050405020304" pitchFamily="18" charset="0"/>
                <a:cs typeface="Times New Roman" panose="02020603050405020304" pitchFamily="18" charset="0"/>
              </a:rPr>
              <a:t>ақпан</a:t>
            </a:r>
            <a:r>
              <a:rPr lang="ru-RU" sz="1200" dirty="0">
                <a:solidFill>
                  <a:schemeClr val="tx1"/>
                </a:solidFill>
                <a:latin typeface="Times New Roman" panose="02020603050405020304" pitchFamily="18" charset="0"/>
                <a:cs typeface="Times New Roman" panose="02020603050405020304" pitchFamily="18" charset="0"/>
              </a:rPr>
              <a:t>, 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18 </a:t>
            </a:r>
            <a:r>
              <a:rPr lang="ru-RU" sz="1200" dirty="0" err="1">
                <a:solidFill>
                  <a:schemeClr val="tx1"/>
                </a:solidFill>
                <a:latin typeface="Times New Roman" panose="02020603050405020304" pitchFamily="18" charset="0"/>
                <a:cs typeface="Times New Roman" panose="02020603050405020304" pitchFamily="18" charset="0"/>
              </a:rPr>
              <a:t>ақпанға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т</a:t>
            </a:r>
            <a:r>
              <a:rPr lang="kk-KZ" sz="1200" dirty="0">
                <a:solidFill>
                  <a:schemeClr val="tx1"/>
                </a:solidFill>
                <a:latin typeface="Times New Roman" panose="02020603050405020304" pitchFamily="18" charset="0"/>
                <a:cs typeface="Times New Roman" panose="02020603050405020304" pitchFamily="18" charset="0"/>
              </a:rPr>
              <a:t>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69660"/>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Ақтөбе</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Есет батыр к-сі, </a:t>
            </a:r>
            <a:r>
              <a:rPr lang="kk-KZ" sz="1200" dirty="0" smtClean="0">
                <a:latin typeface="Times New Roman" panose="02020603050405020304" pitchFamily="18" charset="0"/>
                <a:cs typeface="Times New Roman" panose="02020603050405020304" pitchFamily="18" charset="0"/>
              </a:rPr>
              <a:t>109;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Белинский көшесі, 5 тұрғын қалашық </a:t>
            </a:r>
            <a:r>
              <a:rPr lang="kk-KZ" sz="1200" dirty="0" smtClean="0">
                <a:latin typeface="Times New Roman" panose="02020603050405020304" pitchFamily="18" charset="0"/>
                <a:cs typeface="Times New Roman" panose="02020603050405020304" pitchFamily="18" charset="0"/>
              </a:rPr>
              <a:t>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5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6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206726"/>
            <a:chOff x="349950" y="3799939"/>
            <a:chExt cx="4472585" cy="1323528"/>
          </a:xfrm>
        </p:grpSpPr>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6825" y="624026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0,1</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0,1 ≤ Р &lt; 0,17</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0,17 ≤ Р &lt; 0,23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0,23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58793986"/>
              </p:ext>
            </p:extLst>
          </p:nvPr>
        </p:nvGraphicFramePr>
        <p:xfrm>
          <a:off x="5159708" y="5536467"/>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1" name="Прямоугольник 20"/>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12979</TotalTime>
  <Words>544</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2089</cp:revision>
  <cp:lastPrinted>2021-07-01T07:38:07Z</cp:lastPrinted>
  <dcterms:created xsi:type="dcterms:W3CDTF">2018-03-27T06:03:00Z</dcterms:created>
  <dcterms:modified xsi:type="dcterms:W3CDTF">2022-02-16T08:13:55Z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