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93402993"/>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776569505"/>
              </p:ext>
            </p:extLst>
          </p:nvPr>
        </p:nvGraphicFramePr>
        <p:xfrm>
          <a:off x="4975238" y="6450488"/>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39858" y="3776225"/>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3</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33620463"/>
              </p:ext>
            </p:extLst>
          </p:nvPr>
        </p:nvGraphicFramePr>
        <p:xfrm>
          <a:off x="5027850" y="4221088"/>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2269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966623" y="115888"/>
            <a:ext cx="4794914"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solidFill>
                  <a:prstClr val="black"/>
                </a:solidFill>
                <a:latin typeface="Times New Roman" panose="02020603050405020304" pitchFamily="18" charset="0"/>
                <a:cs typeface="Times New Roman" panose="02020603050405020304" pitchFamily="18" charset="0"/>
              </a:rPr>
              <a:t>04 ақпанға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03 </a:t>
            </a:r>
            <a:r>
              <a:rPr lang="ru-RU" altLang="ru-RU" sz="1200" b="1" dirty="0" err="1">
                <a:solidFill>
                  <a:prstClr val="black"/>
                </a:solidFill>
                <a:latin typeface="Times New Roman" panose="02020603050405020304" pitchFamily="18" charset="0"/>
                <a:cs typeface="Times New Roman" panose="02020603050405020304" pitchFamily="18" charset="0"/>
              </a:rPr>
              <a:t>ақпан</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04 </a:t>
            </a:r>
            <a:r>
              <a:rPr lang="ru-RU" altLang="ru-RU" sz="1200" b="1" dirty="0" err="1">
                <a:solidFill>
                  <a:prstClr val="black"/>
                </a:solidFill>
                <a:latin typeface="Times New Roman" panose="02020603050405020304" pitchFamily="18" charset="0"/>
                <a:cs typeface="Times New Roman" panose="02020603050405020304" pitchFamily="18" charset="0"/>
              </a:rPr>
              <a:t>ақпан</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itchFamily="18" charset="0"/>
                <a:cs typeface="Times New Roman" pitchFamily="18" charset="0"/>
              </a:rPr>
              <a:t>Жауын-шашынсыз</a:t>
            </a:r>
            <a:r>
              <a:rPr lang="kk-KZ" sz="1200" dirty="0">
                <a:solidFill>
                  <a:prstClr val="black"/>
                </a:solidFill>
                <a:latin typeface="Times New Roman" pitchFamily="18" charset="0"/>
                <a:cs typeface="Times New Roman" pitchFamily="18" charset="0"/>
              </a:rPr>
              <a:t>. Жел шығыстан, оңтүстік-шығыстан 0-5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17-19°, </a:t>
            </a:r>
            <a:r>
              <a:rPr lang="kk-KZ" sz="1200" dirty="0">
                <a:solidFill>
                  <a:prstClr val="black"/>
                </a:solidFill>
                <a:latin typeface="Times New Roman" pitchFamily="18" charset="0"/>
                <a:cs typeface="Times New Roman" pitchFamily="18" charset="0"/>
              </a:rPr>
              <a:t>күндіз 4-6° аяз болады.</a:t>
            </a:r>
          </a:p>
          <a:p>
            <a:pPr lvl="0" indent="185738" algn="ct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05 ақпанға </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04 </a:t>
            </a:r>
            <a:r>
              <a:rPr lang="ru-RU" sz="1200" b="1" dirty="0" err="1">
                <a:solidFill>
                  <a:srgbClr val="000000"/>
                </a:solidFill>
                <a:latin typeface="Times New Roman" panose="02020603050405020304" pitchFamily="18" charset="0"/>
                <a:cs typeface="Times New Roman" panose="02020603050405020304" pitchFamily="18" charset="0"/>
                <a:sym typeface="+mn-ea"/>
              </a:rPr>
              <a:t>ақпанның</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05 </a:t>
            </a:r>
            <a:r>
              <a:rPr lang="ru-RU" sz="1200" b="1" dirty="0" err="1">
                <a:solidFill>
                  <a:srgbClr val="000000"/>
                </a:solidFill>
                <a:latin typeface="Times New Roman" panose="02020603050405020304" pitchFamily="18" charset="0"/>
                <a:cs typeface="Times New Roman" panose="02020603050405020304" pitchFamily="18" charset="0"/>
                <a:sym typeface="+mn-ea"/>
              </a:rPr>
              <a:t>ақпан</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ru-RU" sz="1200" dirty="0" err="1">
                <a:solidFill>
                  <a:prstClr val="black"/>
                </a:solidFill>
                <a:latin typeface="Times New Roman" pitchFamily="18" charset="0"/>
                <a:cs typeface="Times New Roman" pitchFamily="18" charset="0"/>
              </a:rPr>
              <a:t>Жауын-шашынсыз</a:t>
            </a:r>
            <a:r>
              <a:rPr lang="kk-KZ" sz="1200" dirty="0">
                <a:solidFill>
                  <a:prstClr val="black"/>
                </a:solidFill>
                <a:latin typeface="Times New Roman" pitchFamily="18" charset="0"/>
                <a:cs typeface="Times New Roman" pitchFamily="18" charset="0"/>
              </a:rPr>
              <a:t>. Жел шығыстан 0-5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17-19°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34609" y="3428207"/>
            <a:ext cx="4680169" cy="276999"/>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2-дәрежелі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endParaRPr lang="ru-RU" sz="1200" dirty="0">
              <a:solidFill>
                <a:prstClr val="black"/>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34609" y="2376995"/>
            <a:ext cx="4680169" cy="830997"/>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0975" algn="just"/>
            <a:r>
              <a:rPr lang="ru-RU" sz="1200" dirty="0" smtClean="0">
                <a:solidFill>
                  <a:prstClr val="black"/>
                </a:solidFill>
                <a:latin typeface="Times New Roman" panose="02020603050405020304" pitchFamily="18" charset="0"/>
                <a:cs typeface="Times New Roman" panose="02020603050405020304" pitchFamily="18" charset="0"/>
              </a:rPr>
              <a:t>04 </a:t>
            </a:r>
            <a:r>
              <a:rPr lang="kk-KZ" sz="1200" dirty="0">
                <a:solidFill>
                  <a:prstClr val="black"/>
                </a:solidFill>
                <a:latin typeface="Times New Roman" panose="02020603050405020304" pitchFamily="18" charset="0"/>
                <a:cs typeface="Times New Roman" panose="02020603050405020304" pitchFamily="18" charset="0"/>
              </a:rPr>
              <a:t>ақпан 2022 жылдың метеорологиялық жағдайлар қала атмосферасында ластаушы заттардың жиналуына ықпал етеді. </a:t>
            </a:r>
            <a:endParaRPr lang="kk-KZ" sz="1200" dirty="0" smtClean="0">
              <a:solidFill>
                <a:prstClr val="black"/>
              </a:solidFill>
              <a:latin typeface="Times New Roman" panose="02020603050405020304" pitchFamily="18" charset="0"/>
              <a:cs typeface="Times New Roman" panose="02020603050405020304" pitchFamily="18" charset="0"/>
            </a:endParaRPr>
          </a:p>
          <a:p>
            <a:pPr lvl="0" indent="180975" algn="just"/>
            <a:r>
              <a:rPr lang="kk-KZ" sz="1200" dirty="0" smtClean="0">
                <a:solidFill>
                  <a:prstClr val="black"/>
                </a:solidFill>
                <a:latin typeface="Times New Roman" panose="02020603050405020304" pitchFamily="18" charset="0"/>
                <a:cs typeface="Times New Roman" panose="02020603050405020304" pitchFamily="18" charset="0"/>
              </a:rPr>
              <a:t>Жалпы </a:t>
            </a:r>
            <a:r>
              <a:rPr lang="kk-KZ" sz="1200" dirty="0">
                <a:solidFill>
                  <a:prstClr val="black"/>
                </a:solidFill>
                <a:latin typeface="Times New Roman" panose="02020603050405020304" pitchFamily="18" charset="0"/>
                <a:cs typeface="Times New Roman" panose="02020603050405020304" pitchFamily="18" charset="0"/>
              </a:rPr>
              <a:t>қала бойынша ауаның ластану деңгейі жоғары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82606" y="246083"/>
            <a:ext cx="4857332" cy="907969"/>
            <a:chOff x="95668" y="246083"/>
            <a:chExt cx="4857332" cy="907969"/>
          </a:xfrm>
        </p:grpSpPr>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 xmlns:a16="http://schemas.microsoft.com/office/drawing/2014/main" id="{A749C2F8-23C3-4A95-A976-9FB1B6BA7313}"/>
                </a:ext>
              </a:extLst>
            </p:cNvPr>
            <p:cNvSpPr txBox="1"/>
            <p:nvPr/>
          </p:nvSpPr>
          <p:spPr>
            <a:xfrm>
              <a:off x="95668" y="877053"/>
              <a:ext cx="4810180" cy="276999"/>
            </a:xfrm>
            <a:prstGeom prst="rect">
              <a:avLst/>
            </a:prstGeom>
            <a:noFill/>
          </p:spPr>
          <p:txBody>
            <a:bodyPr wrap="square">
              <a:spAutoFit/>
            </a:bodyPr>
            <a:lstStyle/>
            <a:p>
              <a:pPr indent="176213"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30785"/>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50457"/>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182449"/>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71731688"/>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490694878"/>
              </p:ext>
            </p:extLst>
          </p:nvPr>
        </p:nvGraphicFramePr>
        <p:xfrm>
          <a:off x="5175120" y="534644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6" name="Прямоугольник 25"/>
          <p:cNvSpPr/>
          <p:nvPr/>
        </p:nvSpPr>
        <p:spPr>
          <a:xfrm>
            <a:off x="266355" y="694826"/>
            <a:ext cx="4572318" cy="2492990"/>
          </a:xfrm>
          <a:prstGeom prst="rect">
            <a:avLst/>
          </a:prstGeom>
        </p:spPr>
        <p:txBody>
          <a:bodyPr wrap="square">
            <a:spAutoFit/>
          </a:bodyPr>
          <a:lstStyle/>
          <a:p>
            <a:pPr marL="171450" indent="-171450">
              <a:buFontTx/>
              <a:buChar char="-"/>
            </a:pP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әсіресе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автотрассалардың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немесе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басқа</a:t>
            </a:r>
            <a:r>
              <a:rPr lang="ru-RU" sz="1200" dirty="0">
                <a:latin typeface="Times New Roman" panose="02020603050405020304" pitchFamily="18" charset="0"/>
                <a:cs typeface="Times New Roman" panose="02020603050405020304" pitchFamily="18" charset="0"/>
              </a:rPr>
              <a:t> да </a:t>
            </a:r>
            <a:r>
              <a:rPr lang="ru-RU" sz="1200" dirty="0" err="1">
                <a:latin typeface="Times New Roman" panose="02020603050405020304" pitchFamily="18" charset="0"/>
                <a:cs typeface="Times New Roman" panose="02020603050405020304" pitchFamily="18" charset="0"/>
              </a:rPr>
              <a:t>ластану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көздерінің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жанында</a:t>
            </a:r>
            <a:r>
              <a:rPr lang="ru-RU" sz="1200" dirty="0">
                <a:latin typeface="Times New Roman" panose="02020603050405020304" pitchFamily="18" charset="0"/>
                <a:cs typeface="Times New Roman" panose="02020603050405020304" pitchFamily="18" charset="0"/>
              </a:rPr>
              <a:t> болу </a:t>
            </a:r>
            <a:r>
              <a:rPr lang="ru-RU" sz="1200" dirty="0" err="1">
                <a:latin typeface="Times New Roman" panose="02020603050405020304" pitchFamily="18" charset="0"/>
                <a:cs typeface="Times New Roman" panose="02020603050405020304" pitchFamily="18" charset="0"/>
              </a:rPr>
              <a:t>уақытын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қысқарту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Балалар</a:t>
            </a:r>
            <a:r>
              <a:rPr lang="ru-RU" sz="1200" dirty="0">
                <a:latin typeface="Times New Roman" panose="02020603050405020304" pitchFamily="18" charset="0"/>
                <a:cs typeface="Times New Roman" panose="02020603050405020304" pitchFamily="18" charset="0"/>
              </a:rPr>
              <a:t> мен </a:t>
            </a:r>
            <a:r>
              <a:rPr lang="ru-RU" sz="1200" dirty="0" err="1">
                <a:latin typeface="Times New Roman" panose="02020603050405020304" pitchFamily="18" charset="0"/>
                <a:cs typeface="Times New Roman" panose="02020603050405020304" pitchFamily="18" charset="0"/>
              </a:rPr>
              <a:t>жүкті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әйелдер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ұзақ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серуендеуден</a:t>
            </a:r>
            <a:r>
              <a:rPr lang="ru-RU" sz="1200" dirty="0">
                <a:latin typeface="Times New Roman" panose="02020603050405020304" pitchFamily="18" charset="0"/>
                <a:cs typeface="Times New Roman" panose="02020603050405020304" pitchFamily="18" charset="0"/>
              </a:rPr>
              <a:t> бас </a:t>
            </a:r>
            <a:r>
              <a:rPr lang="ru-RU" sz="1200" dirty="0" err="1">
                <a:latin typeface="Times New Roman" panose="02020603050405020304" pitchFamily="18" charset="0"/>
                <a:cs typeface="Times New Roman" panose="02020603050405020304" pitchFamily="18" charset="0"/>
              </a:rPr>
              <a:t>тартуы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керек</a:t>
            </a:r>
            <a:r>
              <a:rPr lang="ru-RU" sz="1200" dirty="0">
                <a:latin typeface="Times New Roman" panose="02020603050405020304" pitchFamily="18" charset="0"/>
                <a:cs typeface="Times New Roman" panose="02020603050405020304" pitchFamily="18" charset="0"/>
              </a:rPr>
              <a:t>;</a:t>
            </a:r>
          </a:p>
          <a:p>
            <a:pPr marL="171450" indent="-171450">
              <a:buFontTx/>
              <a:buChar char="-"/>
            </a:pPr>
            <a:r>
              <a:rPr lang="ru-RU" sz="1200" dirty="0" err="1">
                <a:latin typeface="Times New Roman" panose="02020603050405020304" pitchFamily="18" charset="0"/>
                <a:cs typeface="Times New Roman" panose="02020603050405020304" pitchFamily="18" charset="0"/>
              </a:rPr>
              <a:t>тұрғын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үй-жайларда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жұмыс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орындарында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ылғалды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жинауды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жүргізу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қажет</a:t>
            </a:r>
            <a:r>
              <a:rPr lang="ru-RU" sz="1200" dirty="0">
                <a:latin typeface="Times New Roman" panose="02020603050405020304" pitchFamily="18" charset="0"/>
                <a:cs typeface="Times New Roman" panose="02020603050405020304" pitchFamily="18" charset="0"/>
              </a:rPr>
              <a:t>;</a:t>
            </a:r>
          </a:p>
          <a:p>
            <a:pPr marL="171450" indent="-171450">
              <a:buFontTx/>
              <a:buChar char="-"/>
            </a:pPr>
            <a:r>
              <a:rPr lang="ru-RU" sz="1200" dirty="0" err="1">
                <a:latin typeface="Times New Roman" panose="02020603050405020304" pitchFamily="18" charset="0"/>
                <a:cs typeface="Times New Roman" panose="02020603050405020304" pitchFamily="18" charset="0"/>
              </a:rPr>
              <a:t>өкпенің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жүрек-қан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тамырлары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аллергиялық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аурулардың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созылмалы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ауруларынан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зардап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шегетін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адамдарда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болған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кезде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өзімен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бірге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қажетті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дәрілік</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препараттар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болуы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қажет</a:t>
            </a:r>
            <a:r>
              <a:rPr lang="ru-RU" sz="1200" dirty="0">
                <a:latin typeface="Times New Roman" panose="02020603050405020304" pitchFamily="18" charset="0"/>
                <a:cs typeface="Times New Roman" panose="02020603050405020304" pitchFamily="18" charset="0"/>
              </a:rPr>
              <a:t>;</a:t>
            </a:r>
          </a:p>
          <a:p>
            <a:pPr marL="171450" indent="-171450">
              <a:buFontTx/>
              <a:buChar char="-"/>
            </a:pP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физикалық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белсенділікті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шектеңіз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Жабық</a:t>
            </a:r>
            <a:r>
              <a:rPr lang="ru-RU" sz="1200" dirty="0">
                <a:latin typeface="Times New Roman" panose="02020603050405020304" pitchFamily="18" charset="0"/>
                <a:cs typeface="Times New Roman" panose="02020603050405020304" pitchFamily="18" charset="0"/>
              </a:rPr>
              <a:t> спорт </a:t>
            </a:r>
            <a:r>
              <a:rPr lang="ru-RU" sz="1200" dirty="0" err="1">
                <a:latin typeface="Times New Roman" panose="02020603050405020304" pitchFamily="18" charset="0"/>
                <a:cs typeface="Times New Roman" panose="02020603050405020304" pitchFamily="18" charset="0"/>
              </a:rPr>
              <a:t>кешендерінде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дене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шынықтыру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спортпен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айналысу</a:t>
            </a:r>
            <a:r>
              <a:rPr lang="ru-RU" sz="1200" dirty="0">
                <a:latin typeface="Times New Roman" panose="02020603050405020304" pitchFamily="18" charset="0"/>
                <a:cs typeface="Times New Roman" panose="02020603050405020304" pitchFamily="18" charset="0"/>
              </a:rPr>
              <a:t>;</a:t>
            </a:r>
          </a:p>
          <a:p>
            <a:pPr marL="171450" indent="-171450">
              <a:buFontTx/>
              <a:buChar char="-"/>
            </a:pPr>
            <a:r>
              <a:rPr lang="ru-RU" sz="1200" dirty="0" err="1">
                <a:latin typeface="Times New Roman" panose="02020603050405020304" pitchFamily="18" charset="0"/>
                <a:cs typeface="Times New Roman" panose="02020603050405020304" pitchFamily="18" charset="0"/>
              </a:rPr>
              <a:t>үйге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оралғанда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мұрын</a:t>
            </a:r>
            <a:r>
              <a:rPr lang="ru-RU" sz="1200" dirty="0">
                <a:latin typeface="Times New Roman" panose="02020603050405020304" pitchFamily="18" charset="0"/>
                <a:cs typeface="Times New Roman" panose="02020603050405020304" pitchFamily="18" charset="0"/>
              </a:rPr>
              <a:t> мен </a:t>
            </a:r>
            <a:r>
              <a:rPr lang="ru-RU" sz="1200" dirty="0" err="1">
                <a:latin typeface="Times New Roman" panose="02020603050405020304" pitchFamily="18" charset="0"/>
                <a:cs typeface="Times New Roman" panose="02020603050405020304" pitchFamily="18" charset="0"/>
              </a:rPr>
              <a:t>жұлдыруды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жуу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үсынылады</a:t>
            </a:r>
            <a:r>
              <a:rPr lang="ru-RU" sz="1200" dirty="0">
                <a:latin typeface="Times New Roman" panose="02020603050405020304" pitchFamily="18" charset="0"/>
                <a:cs typeface="Times New Roman" panose="02020603050405020304" pitchFamily="18" charset="0"/>
              </a:rPr>
              <a:t>;</a:t>
            </a:r>
          </a:p>
          <a:p>
            <a:pPr marL="171450" indent="-171450">
              <a:buFontTx/>
              <a:buChar char="-"/>
            </a:pPr>
            <a:r>
              <a:rPr lang="ru-RU" sz="1200" dirty="0" err="1">
                <a:latin typeface="Times New Roman" panose="02020603050405020304" pitchFamily="18" charset="0"/>
                <a:cs typeface="Times New Roman" panose="02020603050405020304" pitchFamily="18" charset="0"/>
              </a:rPr>
              <a:t>қалдықтар</a:t>
            </a:r>
            <a:r>
              <a:rPr lang="ru-RU" sz="1200" dirty="0">
                <a:latin typeface="Times New Roman" panose="02020603050405020304" pitchFamily="18" charset="0"/>
                <a:cs typeface="Times New Roman" panose="02020603050405020304" pitchFamily="18" charset="0"/>
              </a:rPr>
              <a:t> мен </a:t>
            </a:r>
            <a:r>
              <a:rPr lang="ru-RU" sz="1200" dirty="0" err="1">
                <a:latin typeface="Times New Roman" panose="02020603050405020304" pitchFamily="18" charset="0"/>
                <a:cs typeface="Times New Roman" panose="02020603050405020304" pitchFamily="18" charset="0"/>
              </a:rPr>
              <a:t>қоқыстарды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жағуға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бермеу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тиіс</a:t>
            </a:r>
            <a:r>
              <a:rPr lang="ru-RU" sz="1200" dirty="0">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13953</TotalTime>
  <Words>614</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2063</cp:revision>
  <cp:lastPrinted>2021-07-01T03:56:27Z</cp:lastPrinted>
  <dcterms:created xsi:type="dcterms:W3CDTF">2018-03-27T06:03:00Z</dcterms:created>
  <dcterms:modified xsi:type="dcterms:W3CDTF">2022-02-03T08:44:19Z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