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50584898"/>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30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25122" y="221034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31, </a:t>
            </a:r>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0</a:t>
            </a:r>
            <a:r>
              <a:rPr lang="ru-RU" sz="1200" dirty="0" smtClean="0">
                <a:solidFill>
                  <a:schemeClr val="tx1"/>
                </a:solidFill>
                <a:latin typeface="Times New Roman" panose="02020603050405020304" pitchFamily="18" charset="0"/>
                <a:cs typeface="Times New Roman" panose="02020603050405020304" pitchFamily="18" charset="0"/>
              </a:rPr>
              <a:t>1 </a:t>
            </a:r>
            <a:r>
              <a:rPr lang="ru-RU" sz="1200" dirty="0" err="1" smtClean="0">
                <a:solidFill>
                  <a:schemeClr val="tx1"/>
                </a:solidFill>
                <a:latin typeface="Times New Roman" panose="02020603050405020304" pitchFamily="18" charset="0"/>
                <a:cs typeface="Times New Roman" panose="02020603050405020304" pitchFamily="18" charset="0"/>
              </a:rPr>
              <a:t>ақпанына</a:t>
            </a:r>
            <a:r>
              <a:rPr lang="ru-RU" sz="1200" dirty="0" smtClean="0">
                <a:solidFill>
                  <a:schemeClr val="tx1"/>
                </a:solidFill>
                <a:latin typeface="Times New Roman" panose="02020603050405020304" pitchFamily="18" charset="0"/>
                <a:cs typeface="Times New Roman" panose="02020603050405020304" pitchFamily="18" charset="0"/>
              </a:rPr>
              <a:t> қараған </a:t>
            </a:r>
            <a:r>
              <a:rPr lang="ru-RU" sz="12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етеді.    </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smtClean="0">
                <a:solidFill>
                  <a:schemeClr val="tx1"/>
                </a:solidFill>
                <a:latin typeface="Times New Roman" panose="02020603050405020304" pitchFamily="18" charset="0"/>
                <a:cs typeface="Times New Roman" panose="02020603050405020304" pitchFamily="18" charset="0"/>
              </a:rPr>
              <a:t>       Жалпы </a:t>
            </a:r>
            <a:r>
              <a:rPr lang="ru-RU" sz="1200" dirty="0">
                <a:solidFill>
                  <a:schemeClr val="tx1"/>
                </a:solidFill>
                <a:latin typeface="Times New Roman" panose="02020603050405020304" pitchFamily="18" charset="0"/>
                <a:cs typeface="Times New Roman" panose="02020603050405020304" pitchFamily="18" charset="0"/>
              </a:rPr>
              <a:t>қала бойынша ауаның ластану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деп </a:t>
            </a:r>
            <a:r>
              <a:rPr lang="ru-RU" sz="12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82624164"/>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қаңтар</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680520" cy="150810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31 қаңтарға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30 </a:t>
            </a:r>
            <a:r>
              <a:rPr lang="ru-RU" altLang="ru-RU" sz="1100" b="1" dirty="0" err="1" smtClean="0">
                <a:solidFill>
                  <a:srgbClr val="000000"/>
                </a:solidFill>
                <a:latin typeface="Times New Roman" panose="02020603050405020304" pitchFamily="18" charset="0"/>
                <a:cs typeface="Times New Roman" panose="02020603050405020304" pitchFamily="18" charset="0"/>
              </a:rPr>
              <a:t>қаңтар</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31 </a:t>
            </a:r>
            <a:r>
              <a:rPr lang="ru-RU" altLang="ru-RU" sz="1100" b="1" dirty="0" err="1" smtClean="0">
                <a:solidFill>
                  <a:srgbClr val="000000"/>
                </a:solidFill>
                <a:latin typeface="Times New Roman" panose="02020603050405020304" pitchFamily="18" charset="0"/>
                <a:cs typeface="Times New Roman" panose="02020603050405020304" pitchFamily="18" charset="0"/>
              </a:rPr>
              <a:t>қаңтар</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бұлтты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жауын-шашынсыз</a:t>
            </a:r>
            <a:r>
              <a:rPr lang="ru-RU" sz="1200" dirty="0" smtClean="0">
                <a:solidFill>
                  <a:prstClr val="black"/>
                </a:solidFill>
                <a:latin typeface="Times New Roman" pitchFamily="18" charset="0"/>
                <a:cs typeface="Times New Roman" pitchFamily="18" charset="0"/>
              </a:rPr>
              <a:t>. </a:t>
            </a:r>
            <a:r>
              <a:rPr lang="ru-RU" sz="1200" dirty="0" err="1" smtClean="0">
                <a:solidFill>
                  <a:srgbClr val="000000"/>
                </a:solidFill>
                <a:latin typeface="Times New Roman" panose="02020603050405020304" pitchFamily="18" charset="0"/>
              </a:rPr>
              <a:t>Жел</a:t>
            </a:r>
            <a:r>
              <a:rPr lang="ru-RU" sz="1200" dirty="0" smtClean="0">
                <a:solidFill>
                  <a:srgbClr val="000000"/>
                </a:solidFill>
                <a:latin typeface="Times New Roman" panose="02020603050405020304" pitchFamily="18" charset="0"/>
              </a:rPr>
              <a:t> </a:t>
            </a:r>
            <a:r>
              <a:rPr lang="ru-RU" sz="1200" dirty="0" err="1" smtClean="0">
                <a:solidFill>
                  <a:srgbClr val="000000"/>
                </a:solidFill>
                <a:latin typeface="Times New Roman" panose="02020603050405020304" pitchFamily="18" charset="0"/>
              </a:rPr>
              <a:t>оңтүстік-шығыстан</a:t>
            </a:r>
            <a:r>
              <a:rPr lang="ru-RU" sz="1200" dirty="0" smtClean="0">
                <a:solidFill>
                  <a:srgbClr val="000000"/>
                </a:solidFill>
                <a:latin typeface="Times New Roman" panose="02020603050405020304" pitchFamily="18" charset="0"/>
              </a:rPr>
              <a:t>, 5-10 м/с. </a:t>
            </a:r>
            <a:r>
              <a:rPr lang="ru-RU" sz="1200" dirty="0" err="1" smtClean="0">
                <a:solidFill>
                  <a:srgbClr val="000000"/>
                </a:solidFill>
                <a:latin typeface="Times New Roman" panose="02020603050405020304" pitchFamily="18" charset="0"/>
              </a:rPr>
              <a:t>Ауа</a:t>
            </a:r>
            <a:r>
              <a:rPr lang="ru-RU" sz="1200" dirty="0" smtClean="0">
                <a:solidFill>
                  <a:srgbClr val="000000"/>
                </a:solidFill>
                <a:latin typeface="Times New Roman" panose="02020603050405020304" pitchFamily="18" charset="0"/>
              </a:rPr>
              <a:t> </a:t>
            </a:r>
            <a:r>
              <a:rPr lang="ru-RU" sz="1200" dirty="0" err="1" smtClean="0">
                <a:solidFill>
                  <a:srgbClr val="000000"/>
                </a:solidFill>
                <a:latin typeface="Times New Roman" panose="02020603050405020304" pitchFamily="18" charset="0"/>
              </a:rPr>
              <a:t>температурасы</a:t>
            </a:r>
            <a:r>
              <a:rPr lang="ru-RU" sz="1200" dirty="0" smtClean="0">
                <a:solidFill>
                  <a:srgbClr val="000000"/>
                </a:solidFill>
                <a:latin typeface="Times New Roman" panose="02020603050405020304" pitchFamily="18" charset="0"/>
              </a:rPr>
              <a:t> </a:t>
            </a:r>
            <a:r>
              <a:rPr lang="ru-RU" sz="1200" dirty="0" err="1" smtClean="0">
                <a:solidFill>
                  <a:srgbClr val="000000"/>
                </a:solidFill>
                <a:latin typeface="Times New Roman" panose="02020603050405020304" pitchFamily="18" charset="0"/>
              </a:rPr>
              <a:t>түнде</a:t>
            </a:r>
            <a:r>
              <a:rPr lang="ru-RU" sz="1200" dirty="0" smtClean="0">
                <a:solidFill>
                  <a:srgbClr val="000000"/>
                </a:solidFill>
                <a:latin typeface="Times New Roman" panose="02020603050405020304" pitchFamily="18" charset="0"/>
              </a:rPr>
              <a:t> 0-2 </a:t>
            </a:r>
            <a:r>
              <a:rPr lang="ru-RU" sz="1200" dirty="0" err="1" smtClean="0">
                <a:solidFill>
                  <a:srgbClr val="000000"/>
                </a:solidFill>
                <a:latin typeface="Times New Roman" panose="02020603050405020304" pitchFamily="18" charset="0"/>
              </a:rPr>
              <a:t>аяз</a:t>
            </a:r>
            <a:r>
              <a:rPr lang="ru-RU" sz="1200" dirty="0" smtClean="0">
                <a:solidFill>
                  <a:srgbClr val="000000"/>
                </a:solidFill>
                <a:latin typeface="Times New Roman" panose="02020603050405020304" pitchFamily="18" charset="0"/>
              </a:rPr>
              <a:t>, </a:t>
            </a:r>
            <a:r>
              <a:rPr lang="ru-RU" sz="1200" dirty="0" err="1" smtClean="0">
                <a:solidFill>
                  <a:srgbClr val="000000"/>
                </a:solidFill>
                <a:latin typeface="Times New Roman" panose="02020603050405020304" pitchFamily="18" charset="0"/>
              </a:rPr>
              <a:t>күндіз</a:t>
            </a:r>
            <a:r>
              <a:rPr lang="ru-RU" sz="1200" dirty="0" smtClean="0">
                <a:solidFill>
                  <a:srgbClr val="000000"/>
                </a:solidFill>
                <a:latin typeface="Times New Roman" panose="02020603050405020304" pitchFamily="18" charset="0"/>
              </a:rPr>
              <a:t> 4-6 </a:t>
            </a:r>
            <a:r>
              <a:rPr lang="ru-RU" sz="1200" dirty="0" err="1" smtClean="0">
                <a:solidFill>
                  <a:srgbClr val="000000"/>
                </a:solidFill>
                <a:latin typeface="Times New Roman" panose="02020603050405020304" pitchFamily="18" charset="0"/>
              </a:rPr>
              <a:t>жылы</a:t>
            </a:r>
            <a:r>
              <a:rPr lang="ru-RU" sz="1200" dirty="0" smtClean="0">
                <a:solidFill>
                  <a:srgbClr val="000000"/>
                </a:solidFill>
                <a:latin typeface="Times New Roman" panose="02020603050405020304" pitchFamily="18" charset="0"/>
              </a:rPr>
              <a:t>.</a:t>
            </a:r>
            <a:endParaRPr lang="kk-KZ" sz="1100" b="1" dirty="0" smtClean="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01 ақпанға</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31 </a:t>
            </a:r>
            <a:r>
              <a:rPr lang="ru-RU" sz="1100" b="1" dirty="0" err="1" smtClean="0">
                <a:solidFill>
                  <a:srgbClr val="000000"/>
                </a:solidFill>
                <a:latin typeface="Times New Roman" panose="02020603050405020304" pitchFamily="18" charset="0"/>
                <a:cs typeface="Times New Roman" panose="02020603050405020304" pitchFamily="18" charset="0"/>
              </a:rPr>
              <a:t>қаңтар</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01 </a:t>
            </a:r>
            <a:r>
              <a:rPr lang="ru-RU" sz="1100" b="1" dirty="0" err="1" smtClean="0">
                <a:solidFill>
                  <a:srgbClr val="000000"/>
                </a:solidFill>
                <a:latin typeface="Times New Roman" panose="02020603050405020304" pitchFamily="18" charset="0"/>
                <a:cs typeface="Times New Roman" panose="02020603050405020304" pitchFamily="18" charset="0"/>
              </a:rPr>
              <a:t>ақпан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200" dirty="0" smtClean="0">
                <a:solidFill>
                  <a:srgbClr val="000000"/>
                </a:solidFill>
                <a:latin typeface="Times New Roman" panose="02020603050405020304" pitchFamily="18" charset="0"/>
                <a:cs typeface="Times New Roman" panose="02020603050405020304" pitchFamily="18" charset="0"/>
                <a:sym typeface="+mn-ea"/>
              </a:rPr>
              <a:t>           Көшпелі бұлтты</a:t>
            </a:r>
            <a:r>
              <a:rPr lang="ru-RU" sz="1200" dirty="0" smtClean="0">
                <a:solidFill>
                  <a:prstClr val="black"/>
                </a:solidFill>
                <a:latin typeface="Times New Roman" pitchFamily="18" charset="0"/>
                <a:cs typeface="Times New Roman"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 Жел оң</a:t>
            </a:r>
            <a:r>
              <a:rPr lang="ru-RU" sz="1200" dirty="0" err="1" smtClean="0">
                <a:solidFill>
                  <a:prstClr val="black"/>
                </a:solidFill>
                <a:latin typeface="Times New Roman" pitchFamily="18" charset="0"/>
                <a:cs typeface="Times New Roman" pitchFamily="18" charset="0"/>
              </a:rPr>
              <a:t>түстік-шығыстан</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күші 5-10 </a:t>
            </a:r>
            <a:r>
              <a:rPr lang="ru-RU" sz="1200" dirty="0" smtClean="0">
                <a:solidFill>
                  <a:prstClr val="black"/>
                </a:solidFill>
                <a:latin typeface="Times New Roman" pitchFamily="18" charset="0"/>
                <a:cs typeface="Times New Roman" pitchFamily="18" charset="0"/>
              </a:rPr>
              <a:t>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2-4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a:t>
            </a:r>
            <a:endParaRPr lang="ru-RU" sz="1200" dirty="0">
              <a:solidFill>
                <a:prstClr val="black"/>
              </a:solidFill>
              <a:latin typeface="Times New Roman" pitchFamily="18" charset="0"/>
              <a:cs typeface="Times New Roman" pitchFamily="18" charset="0"/>
            </a:endParaRPr>
          </a:p>
        </p:txBody>
      </p:sp>
      <p:sp>
        <p:nvSpPr>
          <p:cNvPr id="15" name="TextBox 13"/>
          <p:cNvSpPr txBox="1"/>
          <p:nvPr/>
        </p:nvSpPr>
        <p:spPr>
          <a:xfrm>
            <a:off x="5027502" y="327471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15880</TotalTime>
  <Words>579</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2059</cp:revision>
  <cp:lastPrinted>2021-07-01T07:38:07Z</cp:lastPrinted>
  <dcterms:created xsi:type="dcterms:W3CDTF">2018-03-27T06:03:00Z</dcterms:created>
  <dcterms:modified xsi:type="dcterms:W3CDTF">2022-01-30T08:43:23Z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