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86642664"/>
              </p:ext>
            </p:extLst>
          </p:nvPr>
        </p:nvGraphicFramePr>
        <p:xfrm>
          <a:off x="307975" y="2588895"/>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26 </a:t>
                      </a:r>
                      <a:r>
                        <a:rPr lang="kk-KZ" altLang="zh-CN" sz="1200" b="1" i="1" baseline="0" dirty="0">
                          <a:solidFill>
                            <a:srgbClr val="002060"/>
                          </a:solidFill>
                          <a:latin typeface="Times New Roman" panose="02020603050405020304" pitchFamily="18" charset="0"/>
                          <a:cs typeface="Times New Roman" panose="02020603050405020304" pitchFamily="18" charset="0"/>
                        </a:rPr>
                        <a:t>қаңтар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205812433"/>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5870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24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31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39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584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39233">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70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822507124"/>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 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26 </a:t>
            </a:r>
            <a:r>
              <a:rPr lang="ru-RU" altLang="ru-RU" sz="1200" b="1" dirty="0" err="1">
                <a:latin typeface="Times New Roman" panose="02020603050405020304" pitchFamily="18" charset="0"/>
                <a:cs typeface="Times New Roman" panose="02020603050405020304" pitchFamily="18" charset="0"/>
              </a:rPr>
              <a:t>қаңтарда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Қызылорда</a:t>
            </a:r>
            <a:r>
              <a:rPr lang="ru-RU" altLang="ru-RU" sz="1200" b="1" dirty="0">
                <a:latin typeface="Times New Roman" panose="02020603050405020304" pitchFamily="18" charset="0"/>
                <a:cs typeface="Times New Roman" panose="02020603050405020304" pitchFamily="18" charset="0"/>
              </a:rPr>
              <a:t> қаласының атмосфералық ауасының 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бойынша</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27 </a:t>
            </a:r>
            <a:r>
              <a:rPr lang="kk-KZ" altLang="ru-RU" sz="1200" b="1" dirty="0">
                <a:solidFill>
                  <a:srgbClr val="000000"/>
                </a:solidFill>
                <a:latin typeface="Times New Roman" panose="02020603050405020304" pitchFamily="18" charset="0"/>
                <a:cs typeface="Times New Roman" panose="02020603050405020304" pitchFamily="18" charset="0"/>
              </a:rPr>
              <a:t>қаңтарға арналған 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26 </a:t>
            </a:r>
            <a:r>
              <a:rPr lang="ru-RU" altLang="ru-RU" sz="1200" b="1" dirty="0" err="1">
                <a:solidFill>
                  <a:srgbClr val="000000"/>
                </a:solidFill>
                <a:latin typeface="Times New Roman" panose="02020603050405020304" pitchFamily="18" charset="0"/>
                <a:cs typeface="Times New Roman" panose="02020603050405020304" pitchFamily="18" charset="0"/>
              </a:rPr>
              <a:t>қаңтар</a:t>
            </a:r>
            <a:r>
              <a:rPr lang="ru-RU" altLang="ru-RU" sz="1200" b="1" dirty="0">
                <a:solidFill>
                  <a:srgbClr val="000000"/>
                </a:solidFill>
                <a:latin typeface="Times New Roman" panose="02020603050405020304" pitchFamily="18" charset="0"/>
                <a:cs typeface="Times New Roman" panose="02020603050405020304" pitchFamily="18" charset="0"/>
              </a:rPr>
              <a:t> 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ru-RU" altLang="ru-RU" sz="1200" b="1" dirty="0">
                <a:solidFill>
                  <a:srgbClr val="000000"/>
                </a:solidFill>
                <a:latin typeface="Times New Roman" panose="02020603050405020304" pitchFamily="18" charset="0"/>
                <a:cs typeface="Times New Roman" panose="02020603050405020304" pitchFamily="18" charset="0"/>
              </a:rPr>
              <a:t> 27 </a:t>
            </a:r>
            <a:r>
              <a:rPr lang="ru-RU" altLang="ru-RU" sz="1200" b="1" dirty="0" err="1">
                <a:solidFill>
                  <a:srgbClr val="000000"/>
                </a:solidFill>
                <a:latin typeface="Times New Roman" panose="02020603050405020304" pitchFamily="18" charset="0"/>
                <a:cs typeface="Times New Roman" panose="02020603050405020304" pitchFamily="18" charset="0"/>
              </a:rPr>
              <a:t>қаңтар</a:t>
            </a:r>
            <a:r>
              <a:rPr lang="ru-RU" altLang="ru-RU" sz="1200" b="1" dirty="0">
                <a:solidFill>
                  <a:srgbClr val="000000"/>
                </a:solidFill>
                <a:latin typeface="Times New Roman" panose="02020603050405020304" pitchFamily="18" charset="0"/>
                <a:cs typeface="Times New Roman" panose="02020603050405020304" pitchFamily="18" charset="0"/>
              </a:rPr>
              <a:t> 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ru-RU" sz="1200" dirty="0" err="1">
                <a:solidFill>
                  <a:srgbClr val="000000"/>
                </a:solidFill>
                <a:latin typeface="Times New Roman" panose="02020603050405020304" pitchFamily="18" charset="0"/>
                <a:cs typeface="Times New Roman" panose="02020603050405020304" pitchFamily="18" charset="0"/>
                <a:sym typeface="+mn-ea"/>
              </a:rPr>
              <a:t>Көшпелі</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бұлтты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Кей </a:t>
            </a:r>
            <a:r>
              <a:rPr lang="ru-RU" sz="1200" dirty="0" err="1">
                <a:solidFill>
                  <a:srgbClr val="000000"/>
                </a:solidFill>
                <a:latin typeface="Times New Roman" panose="02020603050405020304" pitchFamily="18" charset="0"/>
                <a:cs typeface="Times New Roman" panose="02020603050405020304" pitchFamily="18" charset="0"/>
                <a:sym typeface="+mn-ea"/>
              </a:rPr>
              <a:t>уақытта</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тұман</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kk-KZ" sz="1200" dirty="0">
                <a:solidFill>
                  <a:srgbClr val="000000"/>
                </a:solidFill>
                <a:latin typeface="Times New Roman" panose="02020603050405020304" pitchFamily="18" charset="0"/>
                <a:cs typeface="Times New Roman" panose="02020603050405020304" pitchFamily="18" charset="0"/>
                <a:sym typeface="+mn-ea"/>
              </a:rPr>
              <a:t>шығыстан 5-10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a:t>
            </a:r>
            <a:r>
              <a:rPr lang="ru-RU" sz="1200" dirty="0">
                <a:solidFill>
                  <a:srgbClr val="000000"/>
                </a:solidFill>
                <a:latin typeface="Times New Roman" panose="02020603050405020304" pitchFamily="18" charset="0"/>
                <a:cs typeface="Times New Roman" panose="02020603050405020304" pitchFamily="18" charset="0"/>
                <a:sym typeface="+mn-ea"/>
              </a:rPr>
              <a:t> 8-10 </a:t>
            </a:r>
            <a:r>
              <a:rPr lang="ru-RU" sz="1200" dirty="0" err="1">
                <a:solidFill>
                  <a:srgbClr val="000000"/>
                </a:solidFill>
                <a:latin typeface="Times New Roman" panose="02020603050405020304" pitchFamily="18" charset="0"/>
                <a:cs typeface="Times New Roman" panose="02020603050405020304" pitchFamily="18" charset="0"/>
                <a:sym typeface="+mn-ea"/>
              </a:rPr>
              <a:t>аяз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a:t>
            </a:r>
            <a:r>
              <a:rPr lang="ru-RU" sz="1200" dirty="0">
                <a:solidFill>
                  <a:srgbClr val="000000"/>
                </a:solidFill>
                <a:latin typeface="Times New Roman" panose="02020603050405020304" pitchFamily="18" charset="0"/>
                <a:cs typeface="Times New Roman" panose="02020603050405020304" pitchFamily="18" charset="0"/>
                <a:sym typeface="+mn-ea"/>
              </a:rPr>
              <a:t> 1-3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28 қаңтарға </a:t>
            </a: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27 қаңтар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ru-RU" altLang="ru-RU" sz="1200" b="1" dirty="0">
                <a:solidFill>
                  <a:srgbClr val="000000"/>
                </a:solidFill>
                <a:latin typeface="Times New Roman" panose="02020603050405020304" pitchFamily="18" charset="0"/>
                <a:cs typeface="Times New Roman" panose="02020603050405020304" pitchFamily="18" charset="0"/>
              </a:rPr>
              <a:t> 28 </a:t>
            </a:r>
            <a:r>
              <a:rPr lang="ru-RU" altLang="ru-RU" sz="1200" b="1" dirty="0" err="1">
                <a:solidFill>
                  <a:srgbClr val="000000"/>
                </a:solidFill>
                <a:latin typeface="Times New Roman" panose="02020603050405020304" pitchFamily="18" charset="0"/>
                <a:cs typeface="Times New Roman" panose="02020603050405020304" pitchFamily="18" charset="0"/>
              </a:rPr>
              <a:t>қаңтар</a:t>
            </a:r>
            <a:r>
              <a:rPr lang="ru-RU" altLang="ru-RU" sz="1200" b="1" dirty="0">
                <a:solidFill>
                  <a:srgbClr val="000000"/>
                </a:solidFill>
                <a:latin typeface="Times New Roman" panose="02020603050405020304" pitchFamily="18" charset="0"/>
                <a:cs typeface="Times New Roman" panose="02020603050405020304" pitchFamily="18" charset="0"/>
              </a:rPr>
              <a:t> 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ru-RU" sz="1200" dirty="0" err="1">
                <a:solidFill>
                  <a:srgbClr val="000000"/>
                </a:solidFill>
                <a:latin typeface="Times New Roman" panose="02020603050405020304" pitchFamily="18" charset="0"/>
                <a:cs typeface="Times New Roman" panose="02020603050405020304" pitchFamily="18" charset="0"/>
                <a:sym typeface="+mn-ea"/>
              </a:rPr>
              <a:t>Көшпелі</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бұлтты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жауын-шашын</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жаңбыр</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қар</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шығыстан</a:t>
            </a:r>
            <a:r>
              <a:rPr lang="ru-RU" sz="1200" dirty="0">
                <a:solidFill>
                  <a:srgbClr val="000000"/>
                </a:solidFill>
                <a:latin typeface="Times New Roman" panose="02020603050405020304" pitchFamily="18" charset="0"/>
                <a:cs typeface="Times New Roman" panose="02020603050405020304" pitchFamily="18" charset="0"/>
                <a:sym typeface="+mn-ea"/>
              </a:rPr>
              <a:t> 9-14 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a:t>
            </a:r>
            <a:r>
              <a:rPr lang="ru-RU" sz="1200" dirty="0">
                <a:solidFill>
                  <a:srgbClr val="000000"/>
                </a:solidFill>
                <a:latin typeface="Times New Roman" panose="02020603050405020304" pitchFamily="18" charset="0"/>
                <a:cs typeface="Times New Roman" panose="02020603050405020304" pitchFamily="18" charset="0"/>
                <a:sym typeface="+mn-ea"/>
              </a:rPr>
              <a:t> 4-6 </a:t>
            </a:r>
            <a:r>
              <a:rPr lang="ru-RU" sz="1200" dirty="0" err="1">
                <a:solidFill>
                  <a:srgbClr val="000000"/>
                </a:solidFill>
                <a:latin typeface="Times New Roman" panose="02020603050405020304" pitchFamily="18" charset="0"/>
                <a:cs typeface="Times New Roman" panose="02020603050405020304" pitchFamily="18" charset="0"/>
                <a:sym typeface="+mn-ea"/>
              </a:rPr>
              <a:t>аяз</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93871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900" dirty="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itchFamily="18" charset="0"/>
                <a:cs typeface="Times New Roman" pitchFamily="18" charset="0"/>
              </a:rPr>
              <a:t>27 </a:t>
            </a:r>
            <a:r>
              <a:rPr lang="ru-RU" sz="1100" dirty="0" err="1">
                <a:solidFill>
                  <a:schemeClr val="tx1"/>
                </a:solidFill>
                <a:latin typeface="Times New Roman" pitchFamily="18" charset="0"/>
                <a:cs typeface="Times New Roman" pitchFamily="18" charset="0"/>
              </a:rPr>
              <a:t>қаңтар</a:t>
            </a:r>
            <a:r>
              <a:rPr lang="ru-RU" sz="1100" dirty="0">
                <a:solidFill>
                  <a:schemeClr val="tx1"/>
                </a:solidFill>
                <a:latin typeface="Times New Roman" pitchFamily="18" charset="0"/>
                <a:cs typeface="Times New Roman" pitchFamily="18" charset="0"/>
              </a:rPr>
              <a:t>, 2022 </a:t>
            </a:r>
            <a:r>
              <a:rPr lang="ru-RU" sz="1100" dirty="0" err="1">
                <a:solidFill>
                  <a:schemeClr val="tx1"/>
                </a:solidFill>
                <a:latin typeface="Times New Roman" pitchFamily="18" charset="0"/>
                <a:cs typeface="Times New Roman" pitchFamily="18" charset="0"/>
              </a:rPr>
              <a:t>жылдың</a:t>
            </a:r>
            <a:r>
              <a:rPr lang="ru-RU" sz="1100" dirty="0">
                <a:solidFill>
                  <a:schemeClr val="tx1"/>
                </a:solidFill>
                <a:latin typeface="Times New Roman" pitchFamily="18" charset="0"/>
                <a:cs typeface="Times New Roman" pitchFamily="18" charset="0"/>
              </a:rPr>
              <a:t> 28 </a:t>
            </a:r>
            <a:r>
              <a:rPr lang="ru-RU" sz="1100" dirty="0" err="1">
                <a:solidFill>
                  <a:schemeClr val="tx1"/>
                </a:solidFill>
                <a:latin typeface="Times New Roman" pitchFamily="18" charset="0"/>
                <a:cs typeface="Times New Roman" pitchFamily="18" charset="0"/>
              </a:rPr>
              <a:t>қаңтарына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қараған</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түні</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метеорологиялық</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жағдайлар</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ыдырауына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етеді</a:t>
            </a:r>
            <a:r>
              <a:rPr lang="ru-RU" sz="1100" dirty="0">
                <a:solidFill>
                  <a:schemeClr val="tx1"/>
                </a:solidFill>
                <a:latin typeface="Times New Roman" pitchFamily="18" charset="0"/>
                <a:cs typeface="Times New Roman" pitchFamily="18" charset="0"/>
              </a:rPr>
              <a:t>.</a:t>
            </a:r>
          </a:p>
          <a:p>
            <a:pPr algn="just"/>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төмен</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күтілуде</a:t>
            </a:r>
            <a:r>
              <a:rPr lang="ru-RU" sz="1100" dirty="0">
                <a:solidFill>
                  <a:schemeClr val="tx1"/>
                </a:solidFill>
                <a:latin typeface="Times New Roman" pitchFamily="18" charset="0"/>
                <a:cs typeface="Times New Roman" pitchFamily="18" charset="0"/>
              </a:rPr>
              <a:t>.</a:t>
            </a:r>
            <a:endParaRPr lang="ru-RU" sz="1100" dirty="0">
              <a:solidFill>
                <a:schemeClr val="tx1"/>
              </a:solidFill>
              <a:latin typeface="Times New Roman" pitchFamily="18" charset="0"/>
              <a:cs typeface="Times New Roman"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1015663"/>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Қызылорда қаласында атмосфералық ауаның ластану деңгейін бақылау 3 бақылау бекетінде жүргізіледі:</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Нариманов</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a:t>
            </a:r>
            <a:r>
              <a:rPr lang="ru-RU" sz="1200">
                <a:latin typeface="Times New Roman" panose="02020603050405020304" pitchFamily="18" charset="0"/>
                <a:cs typeface="Times New Roman" panose="02020603050405020304" pitchFamily="18" charset="0"/>
              </a:rPr>
              <a:t>, н</a:t>
            </a:r>
            <a:r>
              <a:rPr lang="ru-RU" sz="1200" dirty="0">
                <a:latin typeface="Times New Roman" panose="02020603050405020304" pitchFamily="18" charset="0"/>
                <a:cs typeface="Times New Roman" panose="02020603050405020304" pitchFamily="18" charset="0"/>
              </a:rPr>
              <a:t>/з («Аэрологическая станция»).</a:t>
            </a:r>
          </a:p>
        </p:txBody>
      </p: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2"/>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 </a:t>
            </a:r>
            <a:r>
              <a:rPr lang="kk-KZ" altLang="ru-RU" sz="1200" b="1" i="1">
                <a:solidFill>
                  <a:srgbClr val="000000"/>
                </a:solidFill>
                <a:latin typeface="Times New Roman" panose="02020603050405020304" pitchFamily="18" charset="0"/>
                <a:cs typeface="Times New Roman" panose="02020603050405020304" pitchFamily="18" charset="0"/>
              </a:rPr>
              <a:t>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772416"/>
        </p:xfrm>
        <a:graphic>
          <a:graphicData uri="http://schemas.openxmlformats.org/drawingml/2006/table">
            <a:tbl>
              <a:tblPr/>
              <a:tblGrid>
                <a:gridCol w="1152302">
                  <a:extLst>
                    <a:ext uri="{9D8B030D-6E8A-4147-A177-3AD203B41FA5}">
                      <a16:colId xmlns:a16="http://schemas.microsoft.com/office/drawing/2014/main" xmlns="" val="20000"/>
                    </a:ext>
                  </a:extLst>
                </a:gridCol>
                <a:gridCol w="3015203">
                  <a:extLst>
                    <a:ext uri="{9D8B030D-6E8A-4147-A177-3AD203B41FA5}">
                      <a16:colId xmlns:a16="http://schemas.microsoft.com/office/drawing/2014/main" xmlns=""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280552" y="792056"/>
            <a:ext cx="1625381"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131243" y="2402406"/>
            <a:ext cx="4750319" cy="1569660"/>
          </a:xfrm>
          <a:prstGeom prst="rect">
            <a:avLst/>
          </a:prstGeom>
        </p:spPr>
        <p:txBody>
          <a:bodyPr wrap="square">
            <a:spAutoFit/>
          </a:bodyPr>
          <a:lstStyle/>
          <a:p>
            <a:pPr>
              <a:spcAft>
                <a:spcPts val="0"/>
              </a:spcAft>
              <a:tabLst>
                <a:tab pos="180340" algn="l"/>
                <a:tab pos="630555" algn="l"/>
              </a:tabLst>
            </a:pPr>
            <a:r>
              <a:rPr lang="kk-KZ" sz="1200" dirty="0">
                <a:latin typeface="Times New Roman" panose="02020603050405020304" pitchFamily="18" charset="0"/>
                <a:ea typeface="Times New Roman" panose="02020603050405020304" pitchFamily="18" charset="0"/>
              </a:rPr>
              <a:t>Филиал директоры                                Қалымбетова  Ж.</a:t>
            </a:r>
          </a:p>
          <a:p>
            <a:pPr>
              <a:spcAft>
                <a:spcPts val="0"/>
              </a:spcAft>
              <a:tabLst>
                <a:tab pos="180340" algn="l"/>
                <a:tab pos="630555" algn="l"/>
              </a:tabLst>
            </a:pP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ru-RU" sz="1200" dirty="0">
                <a:latin typeface="Times New Roman" panose="02020603050405020304" pitchFamily="18" charset="0"/>
                <a:ea typeface="Times New Roman" panose="02020603050405020304" pitchFamily="18" charset="0"/>
              </a:rPr>
              <a:t>Орындаған:                                            </a:t>
            </a:r>
            <a:r>
              <a:rPr lang="kk-KZ" sz="1200" dirty="0">
                <a:latin typeface="Times New Roman" panose="02020603050405020304" pitchFamily="18" charset="0"/>
                <a:ea typeface="Times New Roman" panose="02020603050405020304" pitchFamily="18" charset="0"/>
              </a:rPr>
              <a:t>инженер Тастаева С.</a:t>
            </a:r>
            <a:endParaRPr lang="kk-KZ" sz="1200" dirty="0">
              <a:effectLst/>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kk-KZ" sz="1200" dirty="0">
              <a:effectLst/>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kk-KZ" sz="1200">
                <a:latin typeface="Times New Roman" panose="02020603050405020304" pitchFamily="18" charset="0"/>
                <a:ea typeface="Times New Roman" panose="02020603050405020304" pitchFamily="18" charset="0"/>
              </a:rPr>
              <a:t>19.</a:t>
            </a:r>
            <a:r>
              <a:rPr lang="ru-RU" sz="1200" dirty="0">
                <a:latin typeface="Times New Roman" panose="02020603050405020304" pitchFamily="18" charset="0"/>
                <a:ea typeface="Times New Roman" panose="02020603050405020304" pitchFamily="18" charset="0"/>
              </a:rPr>
              <a:t>01.2022 ж. 11:30 (жергілікті уақыт)</a:t>
            </a:r>
          </a:p>
          <a:p>
            <a:pPr>
              <a:spcAft>
                <a:spcPts val="0"/>
              </a:spcAft>
              <a:tabLst>
                <a:tab pos="180340" algn="l"/>
                <a:tab pos="630555" algn="l"/>
              </a:tabLst>
            </a:pPr>
            <a:r>
              <a:rPr lang="kk-KZ" sz="1200" dirty="0">
                <a:latin typeface="Times New Roman" panose="02020603050405020304" pitchFamily="18" charset="0"/>
                <a:ea typeface="Times New Roman" panose="02020603050405020304" pitchFamily="18" charset="0"/>
              </a:rPr>
              <a:t>Тел: 8 7242 238573</a:t>
            </a: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effectLst/>
              <a:latin typeface="Times New Roman" panose="02020603050405020304" pitchFamily="18" charset="0"/>
              <a:ea typeface="Times New Roman" panose="02020603050405020304" pitchFamily="18" charset="0"/>
            </a:endParaRPr>
          </a:p>
        </p:txBody>
      </p:sp>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13045</TotalTime>
  <Words>586</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2040</cp:revision>
  <cp:lastPrinted>2021-07-01T07:38:07Z</cp:lastPrinted>
  <dcterms:created xsi:type="dcterms:W3CDTF">2018-03-27T06:03:00Z</dcterms:created>
  <dcterms:modified xsi:type="dcterms:W3CDTF">2022-01-26T07:54:57Z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