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3674959"/>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4003226"/>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17751808"/>
              </p:ext>
            </p:extLst>
          </p:nvPr>
        </p:nvGraphicFramePr>
        <p:xfrm>
          <a:off x="4940159" y="4424184"/>
          <a:ext cx="4691064" cy="20149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2211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244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262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60540" y="72540"/>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22 қаңтарға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21 </a:t>
            </a:r>
            <a:r>
              <a:rPr lang="kk-KZ" altLang="ru-RU" sz="1200" b="1" dirty="0">
                <a:solidFill>
                  <a:prstClr val="black"/>
                </a:solidFill>
                <a:latin typeface="Times New Roman" panose="02020603050405020304" pitchFamily="18" charset="0"/>
                <a:cs typeface="Times New Roman" panose="02020603050405020304"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22 </a:t>
            </a:r>
            <a:r>
              <a:rPr lang="ru-RU" altLang="ru-RU" sz="1200" b="1" dirty="0" err="1">
                <a:solidFill>
                  <a:prstClr val="black"/>
                </a:solidFill>
                <a:latin typeface="Times New Roman" panose="02020603050405020304" pitchFamily="18" charset="0"/>
                <a:cs typeface="Times New Roman" panose="02020603050405020304" pitchFamily="18" charset="0"/>
              </a:rPr>
              <a:t>қаңтар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шығыс бағыттардан </a:t>
            </a:r>
            <a:r>
              <a:rPr lang="ru-RU" sz="1200" dirty="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20-22°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13-15° аяз болады.</a:t>
            </a:r>
          </a:p>
          <a:p>
            <a:pPr lvl="0" indent="185738" algn="just"/>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23 қаңтарға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22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23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сол</a:t>
            </a:r>
            <a:r>
              <a:rPr lang="ru-RU" sz="1200" dirty="0" err="1">
                <a:solidFill>
                  <a:prstClr val="black"/>
                </a:solidFill>
                <a:latin typeface="Times New Roman" pitchFamily="18" charset="0"/>
                <a:cs typeface="Times New Roman" pitchFamily="18" charset="0"/>
              </a:rPr>
              <a:t>түстік</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шығыстан</a:t>
            </a:r>
            <a:r>
              <a:rPr lang="ru-RU" sz="1200" dirty="0">
                <a:solidFill>
                  <a:prstClr val="black"/>
                </a:solidFill>
                <a:latin typeface="Times New Roman" pitchFamily="18" charset="0"/>
                <a:cs typeface="Times New Roman" pitchFamily="18" charset="0"/>
              </a:rPr>
              <a:t> 0-5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20-22°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FF00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2-дәрежелі ҚМЖ </a:t>
            </a:r>
            <a:r>
              <a:rPr lang="ru-RU" sz="1200" dirty="0" err="1">
                <a:solidFill>
                  <a:schemeClr val="tx1"/>
                </a:solidFill>
                <a:latin typeface="Times New Roman" panose="02020603050405020304" pitchFamily="18" charset="0"/>
                <a:cs typeface="Times New Roman" panose="02020603050405020304" pitchFamily="18" charset="0"/>
              </a:rPr>
              <a:t>ескертуі</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37976" y="2348807"/>
            <a:ext cx="4823562" cy="830997"/>
          </a:xfrm>
          <a:prstGeom prst="rect">
            <a:avLst/>
          </a:prstGeom>
          <a:solidFill>
            <a:srgbClr val="FF00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prstClr val="black"/>
                </a:solidFill>
                <a:latin typeface="Times New Roman" panose="02020603050405020304" pitchFamily="18" charset="0"/>
                <a:cs typeface="Times New Roman" panose="02020603050405020304" pitchFamily="18" charset="0"/>
              </a:rPr>
              <a:t> 22 </a:t>
            </a:r>
            <a:r>
              <a:rPr lang="ru-RU" sz="1200" dirty="0" err="1">
                <a:solidFill>
                  <a:prstClr val="black"/>
                </a:solidFill>
                <a:latin typeface="Times New Roman" panose="02020603050405020304" pitchFamily="18" charset="0"/>
                <a:cs typeface="Times New Roman" panose="02020603050405020304" pitchFamily="18" charset="0"/>
              </a:rPr>
              <a:t>қаңтар</a:t>
            </a:r>
            <a:r>
              <a:rPr lang="kk-KZ" sz="1200" dirty="0">
                <a:solidFill>
                  <a:prstClr val="black"/>
                </a:solidFill>
                <a:latin typeface="Times New Roman" panose="02020603050405020304" pitchFamily="18" charset="0"/>
                <a:cs typeface="Times New Roman" panose="02020603050405020304" pitchFamily="18" charset="0"/>
              </a:rPr>
              <a:t> 2022 жылдың метеорологиялық жағдайлар қала атмосферасында ластаушы заттардың жиналуына ықпал етеді. </a:t>
            </a:r>
            <a:endParaRPr lang="kk-KZ" sz="1200" dirty="0" smtClean="0">
              <a:solidFill>
                <a:prstClr val="black"/>
              </a:solidFill>
              <a:latin typeface="Times New Roman" panose="02020603050405020304" pitchFamily="18" charset="0"/>
              <a:cs typeface="Times New Roman" panose="02020603050405020304" pitchFamily="18" charset="0"/>
            </a:endParaRP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жоғары болады деп күтілуде.</a:t>
            </a:r>
            <a:endParaRPr lang="kk-KZ"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6" name="Прямоугольник 25"/>
          <p:cNvSpPr/>
          <p:nvPr/>
        </p:nvSpPr>
        <p:spPr>
          <a:xfrm>
            <a:off x="266355" y="694826"/>
            <a:ext cx="4572318" cy="2492990"/>
          </a:xfrm>
          <a:prstGeom prst="rect">
            <a:avLst/>
          </a:prstGeom>
        </p:spPr>
        <p:txBody>
          <a:bodyPr wrap="square">
            <a:spAutoFit/>
          </a:bodyPr>
          <a:lstStyle/>
          <a:p>
            <a:pPr marL="171450" indent="-171450">
              <a:buFontTx/>
              <a:buChar char="-"/>
            </a:pPr>
            <a:r>
              <a:rPr lang="ru-RU" sz="1200" dirty="0" err="1" smtClean="0">
                <a:latin typeface="Times New Roman" panose="02020603050405020304" pitchFamily="18" charset="0"/>
                <a:cs typeface="Times New Roman" panose="02020603050405020304" pitchFamily="18" charset="0"/>
              </a:rPr>
              <a:t>ашық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smtClean="0">
                <a:latin typeface="Times New Roman" panose="02020603050405020304" pitchFamily="18" charset="0"/>
                <a:cs typeface="Times New Roman" panose="02020603050405020304" pitchFamily="18" charset="0"/>
              </a:rPr>
              <a:t>;</a:t>
            </a:r>
          </a:p>
          <a:p>
            <a:pPr marL="171450" indent="-171450">
              <a:buFontTx/>
              <a:buChar char="-"/>
            </a:pPr>
            <a:r>
              <a:rPr lang="ru-RU" sz="1200" dirty="0" err="1" smtClean="0">
                <a:latin typeface="Times New Roman" panose="02020603050405020304" pitchFamily="18" charset="0"/>
                <a:cs typeface="Times New Roman" panose="02020603050405020304" pitchFamily="18" charset="0"/>
              </a:rPr>
              <a:t>тұрғын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үй-жайларда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жұмыс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орындарында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ылғалды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жинауды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жүргізу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қажет</a:t>
            </a:r>
            <a:r>
              <a:rPr lang="ru-RU" sz="1200" dirty="0" smtClean="0">
                <a:latin typeface="Times New Roman" panose="02020603050405020304" pitchFamily="18" charset="0"/>
                <a:cs typeface="Times New Roman" panose="02020603050405020304" pitchFamily="18" charset="0"/>
              </a:rPr>
              <a:t>;</a:t>
            </a:r>
          </a:p>
          <a:p>
            <a:pPr marL="171450" indent="-171450">
              <a:buFontTx/>
              <a:buChar char="-"/>
            </a:pPr>
            <a:r>
              <a:rPr lang="ru-RU" sz="1200" dirty="0" err="1" smtClean="0">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smtClean="0">
                <a:latin typeface="Times New Roman" panose="02020603050405020304" pitchFamily="18" charset="0"/>
                <a:cs typeface="Times New Roman" panose="02020603050405020304" pitchFamily="18" charset="0"/>
              </a:rPr>
              <a:t>;</a:t>
            </a:r>
          </a:p>
          <a:p>
            <a:pPr marL="171450" indent="-171450">
              <a:buFontTx/>
              <a:buChar char="-"/>
            </a:pPr>
            <a:r>
              <a:rPr lang="ru-RU" sz="1200" dirty="0" err="1" smtClean="0">
                <a:latin typeface="Times New Roman" panose="02020603050405020304" pitchFamily="18" charset="0"/>
                <a:cs typeface="Times New Roman" panose="02020603050405020304" pitchFamily="18" charset="0"/>
              </a:rPr>
              <a:t>ашық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smtClean="0">
                <a:latin typeface="Times New Roman" panose="02020603050405020304" pitchFamily="18" charset="0"/>
                <a:cs typeface="Times New Roman" panose="02020603050405020304" pitchFamily="18" charset="0"/>
              </a:rPr>
              <a:t>;</a:t>
            </a:r>
          </a:p>
          <a:p>
            <a:pPr marL="171450" indent="-171450">
              <a:buFontTx/>
              <a:buChar char="-"/>
            </a:pPr>
            <a:r>
              <a:rPr lang="ru-RU" sz="1200" dirty="0" err="1" smtClean="0">
                <a:latin typeface="Times New Roman" panose="02020603050405020304" pitchFamily="18" charset="0"/>
                <a:cs typeface="Times New Roman" panose="02020603050405020304" pitchFamily="18" charset="0"/>
              </a:rPr>
              <a:t>үйге</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оралғанда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мұрын</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жұлдыруды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жуу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үсынылады</a:t>
            </a:r>
            <a:r>
              <a:rPr lang="ru-RU" sz="1200" dirty="0" smtClean="0">
                <a:latin typeface="Times New Roman" panose="02020603050405020304" pitchFamily="18" charset="0"/>
                <a:cs typeface="Times New Roman" panose="02020603050405020304" pitchFamily="18" charset="0"/>
              </a:rPr>
              <a:t>;</a:t>
            </a:r>
          </a:p>
          <a:p>
            <a:pPr marL="171450" indent="-171450">
              <a:buFontTx/>
              <a:buChar char="-"/>
            </a:pPr>
            <a:r>
              <a:rPr lang="ru-RU" sz="1200" dirty="0" err="1" smtClean="0">
                <a:latin typeface="Times New Roman" panose="02020603050405020304" pitchFamily="18" charset="0"/>
                <a:cs typeface="Times New Roman" panose="02020603050405020304" pitchFamily="18" charset="0"/>
              </a:rPr>
              <a:t>қалдықтар</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мен </a:t>
            </a:r>
            <a:r>
              <a:rPr lang="ru-RU" sz="1200" dirty="0" err="1">
                <a:latin typeface="Times New Roman" panose="02020603050405020304" pitchFamily="18" charset="0"/>
                <a:cs typeface="Times New Roman" panose="02020603050405020304" pitchFamily="18" charset="0"/>
              </a:rPr>
              <a:t>қоқыстарды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жағуға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бермеу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тиіс</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13962</TotalTime>
  <Words>626</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2069</cp:revision>
  <cp:lastPrinted>2021-07-01T03:56:27Z</cp:lastPrinted>
  <dcterms:created xsi:type="dcterms:W3CDTF">2018-03-27T06:03:00Z</dcterms:created>
  <dcterms:modified xsi:type="dcterms:W3CDTF">2022-01-21T08:03:13Z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