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56" d="100"/>
          <a:sy n="56" d="100"/>
        </p:scale>
        <p:origin x="42" y="5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08276708"/>
              </p:ext>
            </p:extLst>
          </p:nvPr>
        </p:nvGraphicFramePr>
        <p:xfrm>
          <a:off x="307975" y="2588895"/>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smtClean="0">
                          <a:solidFill>
                            <a:srgbClr val="002060"/>
                          </a:solidFill>
                          <a:latin typeface="Times New Roman" panose="02020603050405020304" pitchFamily="18" charset="0"/>
                          <a:cs typeface="Times New Roman" panose="02020603050405020304" pitchFamily="18" charset="0"/>
                        </a:rPr>
                        <a:t>2</a:t>
                      </a:r>
                      <a:r>
                        <a:rPr lang="kk-KZ" altLang="zh-CN" sz="1200" b="1" i="1" baseline="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19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25122" y="2210345"/>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 </a:t>
            </a:r>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21 қаңтарына қараған </a:t>
            </a:r>
            <a:r>
              <a:rPr lang="ru-RU" sz="1200" dirty="0">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 ластаушы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етеді.    </a:t>
            </a:r>
            <a:endParaRPr lang="ru-RU" sz="1200" dirty="0" smtClean="0">
              <a:solidFill>
                <a:schemeClr val="tx1"/>
              </a:solidFill>
              <a:latin typeface="Times New Roman" panose="02020603050405020304" pitchFamily="18" charset="0"/>
              <a:cs typeface="Times New Roman" panose="02020603050405020304" pitchFamily="18" charset="0"/>
            </a:endParaRPr>
          </a:p>
          <a:p>
            <a:pPr algn="just"/>
            <a:r>
              <a:rPr lang="ru-RU" sz="1200" dirty="0" smtClean="0">
                <a:solidFill>
                  <a:schemeClr val="tx1"/>
                </a:solidFill>
                <a:latin typeface="Times New Roman" panose="02020603050405020304" pitchFamily="18" charset="0"/>
                <a:cs typeface="Times New Roman" panose="02020603050405020304" pitchFamily="18" charset="0"/>
              </a:rPr>
              <a:t>       Жалпы </a:t>
            </a:r>
            <a:r>
              <a:rPr lang="ru-RU" sz="1200" dirty="0">
                <a:solidFill>
                  <a:schemeClr val="tx1"/>
                </a:solidFill>
                <a:latin typeface="Times New Roman" panose="02020603050405020304" pitchFamily="18" charset="0"/>
                <a:cs typeface="Times New Roman" panose="02020603050405020304" pitchFamily="18" charset="0"/>
              </a:rPr>
              <a:t>қала бойынша ауаның ластану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деп </a:t>
            </a:r>
            <a:r>
              <a:rPr lang="ru-RU" sz="12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682624164"/>
              </p:ext>
            </p:extLst>
          </p:nvPr>
        </p:nvGraphicFramePr>
        <p:xfrm>
          <a:off x="5067480" y="411474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94375">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Ластаушы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1126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80790">
                <a:tc>
                  <a:txBody>
                    <a:bodyPr/>
                    <a:lstStyle/>
                    <a:p>
                      <a:r>
                        <a:rPr lang="kk-KZ" sz="1000" dirty="0" smtClean="0">
                          <a:latin typeface="Times New Roman" panose="02020603050405020304" pitchFamily="18" charset="0"/>
                          <a:cs typeface="Times New Roman" panose="02020603050405020304" pitchFamily="18" charset="0"/>
                        </a:rPr>
                        <a:t>Күкірт сутегі</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80790">
                <a:tc>
                  <a:txBody>
                    <a:bodyPr/>
                    <a:lstStyle/>
                    <a:p>
                      <a:r>
                        <a:rPr lang="kk-KZ" sz="1000" dirty="0" smtClean="0">
                          <a:latin typeface="Times New Roman" panose="02020603050405020304" pitchFamily="18" charset="0"/>
                          <a:cs typeface="Times New Roman" panose="02020603050405020304" pitchFamily="18" charset="0"/>
                        </a:rPr>
                        <a:t>Аммиак</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19 </a:t>
            </a:r>
            <a:r>
              <a:rPr lang="kk-KZ" altLang="ru-RU" sz="1200" b="1" dirty="0" smtClean="0">
                <a:latin typeface="Times New Roman" panose="02020603050405020304" pitchFamily="18" charset="0"/>
                <a:cs typeface="Times New Roman" panose="02020603050405020304" pitchFamily="18" charset="0"/>
              </a:rPr>
              <a:t> қаңтар</a:t>
            </a:r>
            <a:endParaRPr lang="zh-CN" altLang="x-none"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24946" y="173934"/>
            <a:ext cx="4680520" cy="186204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smtClean="0">
                <a:latin typeface="Times New Roman" panose="02020603050405020304" pitchFamily="18" charset="0"/>
                <a:cs typeface="Times New Roman" panose="02020603050405020304" pitchFamily="18" charset="0"/>
              </a:rPr>
              <a:t>20 қаңтарға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lvl="0" algn="ctr"/>
            <a:r>
              <a:rPr lang="ru-RU" altLang="ru-RU" sz="1100" b="1" dirty="0" smtClean="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19 </a:t>
            </a:r>
            <a:r>
              <a:rPr lang="ru-RU" altLang="ru-RU" sz="1100" b="1" dirty="0" err="1" smtClean="0">
                <a:solidFill>
                  <a:srgbClr val="000000"/>
                </a:solidFill>
                <a:latin typeface="Times New Roman" panose="02020603050405020304" pitchFamily="18" charset="0"/>
                <a:cs typeface="Times New Roman" panose="02020603050405020304" pitchFamily="18" charset="0"/>
              </a:rPr>
              <a:t>қаңтар</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20 </a:t>
            </a:r>
            <a:r>
              <a:rPr lang="ru-RU" altLang="ru-RU" sz="1100" b="1" dirty="0" err="1" smtClean="0">
                <a:solidFill>
                  <a:srgbClr val="000000"/>
                </a:solidFill>
                <a:latin typeface="Times New Roman" panose="02020603050405020304" pitchFamily="18" charset="0"/>
                <a:cs typeface="Times New Roman" panose="02020603050405020304" pitchFamily="18" charset="0"/>
              </a:rPr>
              <a:t>қаңтар</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endParaRPr lang="ru-RU" sz="1100" b="1" dirty="0">
              <a:solidFill>
                <a:srgbClr val="000000"/>
              </a:solidFill>
              <a:latin typeface="Times New Roman" panose="02020603050405020304" pitchFamily="18" charset="0"/>
              <a:cs typeface="Times New Roman" panose="02020603050405020304" pitchFamily="18" charset="0"/>
              <a:sym typeface="+mn-ea"/>
            </a:endParaRPr>
          </a:p>
          <a:p>
            <a:pPr lvl="0" algn="just"/>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Бұлтты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жауын-шашын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жаңбыр</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қар</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Жел</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оңтүстік-шығыстан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солтүстік-батысқа</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ауыспалы</a:t>
            </a:r>
            <a:r>
              <a:rPr lang="ru-RU"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күші 9-14 м</a:t>
            </a:r>
            <a:r>
              <a:rPr lang="ru-RU" sz="1200" dirty="0" smtClean="0">
                <a:solidFill>
                  <a:prstClr val="black"/>
                </a:solidFill>
                <a:latin typeface="Times New Roman" pitchFamily="18" charset="0"/>
                <a:cs typeface="Times New Roman" pitchFamily="18" charset="0"/>
              </a:rPr>
              <a:t>/с</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түнде</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және</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күндіз</a:t>
            </a:r>
            <a:r>
              <a:rPr lang="ru-RU" sz="1200" dirty="0" smtClean="0">
                <a:solidFill>
                  <a:prstClr val="black"/>
                </a:solidFill>
                <a:latin typeface="Times New Roman" pitchFamily="18" charset="0"/>
                <a:cs typeface="Times New Roman" pitchFamily="18" charset="0"/>
              </a:rPr>
              <a:t> 0-2 </a:t>
            </a:r>
            <a:r>
              <a:rPr lang="ru-RU" sz="1200" dirty="0" err="1" smtClean="0">
                <a:solidFill>
                  <a:prstClr val="black"/>
                </a:solidFill>
                <a:latin typeface="Times New Roman" pitchFamily="18" charset="0"/>
                <a:cs typeface="Times New Roman" pitchFamily="18" charset="0"/>
              </a:rPr>
              <a:t>жылы</a:t>
            </a:r>
            <a:r>
              <a:rPr lang="ru-RU" sz="1200" dirty="0" smtClean="0">
                <a:solidFill>
                  <a:prstClr val="black"/>
                </a:solidFill>
                <a:latin typeface="Times New Roman" pitchFamily="18" charset="0"/>
                <a:cs typeface="Times New Roman" pitchFamily="18" charset="0"/>
              </a:rPr>
              <a:t>.</a:t>
            </a:r>
          </a:p>
          <a:p>
            <a:pPr lvl="0" algn="ctr"/>
            <a:endParaRPr lang="kk-KZ" sz="1100" b="1" dirty="0" smtClean="0">
              <a:solidFill>
                <a:srgbClr val="000000"/>
              </a:solidFill>
              <a:latin typeface="Times New Roman" panose="02020603050405020304" pitchFamily="18" charset="0"/>
              <a:cs typeface="Times New Roman" panose="02020603050405020304" pitchFamily="18" charset="0"/>
            </a:endParaRPr>
          </a:p>
          <a:p>
            <a:pPr lvl="0" algn="ctr"/>
            <a:r>
              <a:rPr lang="kk-KZ" sz="1100" b="1" dirty="0" smtClean="0">
                <a:solidFill>
                  <a:srgbClr val="000000"/>
                </a:solidFill>
                <a:latin typeface="Times New Roman" panose="02020603050405020304" pitchFamily="18" charset="0"/>
                <a:cs typeface="Times New Roman" panose="02020603050405020304" pitchFamily="18" charset="0"/>
              </a:rPr>
              <a:t>21 қаңтарға</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2022 ж. 20 </a:t>
            </a:r>
            <a:r>
              <a:rPr lang="ru-RU" sz="1100" b="1" dirty="0" err="1" smtClean="0">
                <a:solidFill>
                  <a:srgbClr val="000000"/>
                </a:solidFill>
                <a:latin typeface="Times New Roman" panose="02020603050405020304" pitchFamily="18" charset="0"/>
                <a:cs typeface="Times New Roman" panose="02020603050405020304" pitchFamily="18" charset="0"/>
              </a:rPr>
              <a:t>қаңтар</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20-дан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2022 ж. 21 </a:t>
            </a:r>
            <a:r>
              <a:rPr lang="ru-RU" sz="1100" b="1" dirty="0" err="1" smtClean="0">
                <a:solidFill>
                  <a:srgbClr val="000000"/>
                </a:solidFill>
                <a:latin typeface="Times New Roman" panose="02020603050405020304" pitchFamily="18" charset="0"/>
                <a:cs typeface="Times New Roman" panose="02020603050405020304" pitchFamily="18" charset="0"/>
              </a:rPr>
              <a:t>қаңтар</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08-ге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200" dirty="0" smtClean="0">
                <a:solidFill>
                  <a:srgbClr val="000000"/>
                </a:solidFill>
                <a:latin typeface="Times New Roman" panose="02020603050405020304" pitchFamily="18" charset="0"/>
                <a:cs typeface="Times New Roman" panose="02020603050405020304" pitchFamily="18" charset="0"/>
                <a:sym typeface="+mn-ea"/>
              </a:rPr>
              <a:t>           Көшпелі бұлтты</a:t>
            </a:r>
            <a:r>
              <a:rPr lang="ru-RU" sz="1200" dirty="0" smtClean="0">
                <a:solidFill>
                  <a:prstClr val="black"/>
                </a:solidFill>
                <a:latin typeface="Times New Roman" pitchFamily="18" charset="0"/>
                <a:cs typeface="Times New Roman" pitchFamily="18" charset="0"/>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жауын-шашынсыз. Жел сол</a:t>
            </a:r>
            <a:r>
              <a:rPr lang="ru-RU" sz="1200" dirty="0" err="1" smtClean="0">
                <a:solidFill>
                  <a:prstClr val="black"/>
                </a:solidFill>
                <a:latin typeface="Times New Roman" pitchFamily="18" charset="0"/>
                <a:cs typeface="Times New Roman" pitchFamily="18" charset="0"/>
              </a:rPr>
              <a:t>түстік-батыстан</a:t>
            </a:r>
            <a:r>
              <a:rPr lang="ru-RU"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 күші 9-14 </a:t>
            </a:r>
            <a:r>
              <a:rPr lang="ru-RU" sz="1200" dirty="0" smtClean="0">
                <a:solidFill>
                  <a:prstClr val="black"/>
                </a:solidFill>
                <a:latin typeface="Times New Roman" pitchFamily="18" charset="0"/>
                <a:cs typeface="Times New Roman" pitchFamily="18" charset="0"/>
              </a:rPr>
              <a:t>м/с. </a:t>
            </a:r>
            <a:r>
              <a:rPr lang="ru-RU" sz="1200" dirty="0" err="1" smtClean="0">
                <a:solidFill>
                  <a:prstClr val="black"/>
                </a:solidFill>
                <a:latin typeface="Times New Roman" pitchFamily="18" charset="0"/>
                <a:cs typeface="Times New Roman" pitchFamily="18" charset="0"/>
              </a:rPr>
              <a:t>Ауа</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температурасы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0-2 </a:t>
            </a:r>
            <a:r>
              <a:rPr lang="ru-RU" sz="1200" smtClean="0">
                <a:solidFill>
                  <a:prstClr val="black"/>
                </a:solidFill>
                <a:latin typeface="Times New Roman" pitchFamily="18" charset="0"/>
                <a:cs typeface="Times New Roman" pitchFamily="18" charset="0"/>
              </a:rPr>
              <a:t>аяз.</a:t>
            </a:r>
            <a:endParaRPr lang="ru-RU" sz="1200" dirty="0">
              <a:solidFill>
                <a:prstClr val="black"/>
              </a:solidFill>
              <a:latin typeface="Times New Roman" pitchFamily="18" charset="0"/>
              <a:cs typeface="Times New Roman" pitchFamily="18" charset="0"/>
            </a:endParaRPr>
          </a:p>
        </p:txBody>
      </p:sp>
      <p:sp>
        <p:nvSpPr>
          <p:cNvPr id="15" name="TextBox 13"/>
          <p:cNvSpPr txBox="1"/>
          <p:nvPr/>
        </p:nvSpPr>
        <p:spPr>
          <a:xfrm>
            <a:off x="5027502" y="327471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 10 </a:t>
            </a:r>
            <a:r>
              <a:rPr lang="ru-RU" sz="1200" dirty="0" err="1" smtClean="0">
                <a:latin typeface="Times New Roman" panose="02020603050405020304" pitchFamily="18" charset="0"/>
                <a:cs typeface="Times New Roman" panose="02020603050405020304" pitchFamily="18" charset="0"/>
              </a:rPr>
              <a:t>учаскесі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08788" y="4386751"/>
            <a:ext cx="4648915" cy="1780911"/>
            <a:chOff x="173620" y="3799939"/>
            <a:chExt cx="464891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173620" y="4077010"/>
              <a:ext cx="285366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 name="Прямоугольник 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15745</TotalTime>
  <Words>585</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Гулдана Жантилес</cp:lastModifiedBy>
  <cp:revision>2045</cp:revision>
  <cp:lastPrinted>2021-07-01T07:38:07Z</cp:lastPrinted>
  <dcterms:created xsi:type="dcterms:W3CDTF">2018-03-27T06:03:00Z</dcterms:created>
  <dcterms:modified xsi:type="dcterms:W3CDTF">2022-01-19T06:55:28Z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