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7" d="100"/>
          <a:sy n="57" d="100"/>
        </p:scale>
        <p:origin x="60" y="5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259053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5" y="4428973"/>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46793650"/>
              </p:ext>
            </p:extLst>
          </p:nvPr>
        </p:nvGraphicFramePr>
        <p:xfrm>
          <a:off x="5019674" y="4691515"/>
          <a:ext cx="4691064" cy="17678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20" name="Прямоугольник 19"/>
          <p:cNvSpPr/>
          <p:nvPr/>
        </p:nvSpPr>
        <p:spPr>
          <a:xfrm>
            <a:off x="4896639" y="58826"/>
            <a:ext cx="4808538" cy="26314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100" b="1" dirty="0" err="1" smtClean="0">
                <a:latin typeface="Times New Roman" panose="02020603050405020304" pitchFamily="18" charset="0"/>
                <a:cs typeface="Times New Roman" panose="02020603050405020304" pitchFamily="18" charset="0"/>
              </a:rPr>
              <a:t>Тараз</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қаласы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бойынша</a:t>
            </a:r>
            <a:endParaRPr lang="ru-RU" altLang="ru-RU" sz="1100" b="1" dirty="0" smtClean="0">
              <a:latin typeface="Times New Roman" panose="02020603050405020304" pitchFamily="18" charset="0"/>
              <a:cs typeface="Times New Roman" panose="02020603050405020304" pitchFamily="18" charset="0"/>
            </a:endParaRPr>
          </a:p>
          <a:p>
            <a:pPr lvl="0" algn="ctr"/>
            <a:r>
              <a:rPr lang="ru-RU" sz="1100" b="1" dirty="0" smtClean="0">
                <a:latin typeface="Times New Roman" pitchFamily="18" charset="0"/>
                <a:cs typeface="Times New Roman" pitchFamily="18" charset="0"/>
              </a:rPr>
              <a:t>18 </a:t>
            </a:r>
            <a:r>
              <a:rPr lang="ru-RU" sz="1100" b="1" dirty="0" err="1" smtClean="0">
                <a:latin typeface="Times New Roman" pitchFamily="18" charset="0"/>
                <a:cs typeface="Times New Roman" pitchFamily="18" charset="0"/>
              </a:rPr>
              <a:t>қаңтарға</a:t>
            </a:r>
            <a:r>
              <a:rPr lang="ru-RU" sz="1100" b="1" dirty="0" smtClean="0">
                <a:latin typeface="Times New Roman" panose="02020603050405020304" pitchFamily="18" charset="0"/>
                <a:ea typeface="Times New Roman KZ"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sz="1100" b="1" dirty="0" smtClean="0">
                <a:latin typeface="Times New Roman" pitchFamily="18" charset="0"/>
                <a:cs typeface="Times New Roman" pitchFamily="18" charset="0"/>
              </a:rPr>
              <a:t>2022 ж. 17 </a:t>
            </a:r>
            <a:r>
              <a:rPr lang="ru-RU" sz="1100" b="1" dirty="0" err="1">
                <a:solidFill>
                  <a:prstClr val="black"/>
                </a:solidFill>
                <a:latin typeface="Times New Roman" pitchFamily="18" charset="0"/>
                <a:cs typeface="Times New Roman" pitchFamily="18" charset="0"/>
              </a:rPr>
              <a:t>қаңтар</a:t>
            </a:r>
            <a:r>
              <a:rPr lang="ru-RU" sz="1100" b="1" dirty="0" smtClean="0">
                <a:latin typeface="Times New Roman" pitchFamily="18" charset="0"/>
                <a:cs typeface="Times New Roman" pitchFamily="18" charset="0"/>
              </a:rPr>
              <a:t> с. </a:t>
            </a:r>
            <a:r>
              <a:rPr lang="ru-RU" sz="1100" b="1" dirty="0">
                <a:latin typeface="Times New Roman" pitchFamily="18" charset="0"/>
                <a:cs typeface="Times New Roman" pitchFamily="18" charset="0"/>
              </a:rPr>
              <a:t>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18 </a:t>
            </a:r>
            <a:r>
              <a:rPr lang="ru-RU" sz="1100" b="1" dirty="0" err="1" smtClean="0">
                <a:latin typeface="Times New Roman" pitchFamily="18" charset="0"/>
                <a:cs typeface="Times New Roman" pitchFamily="18" charset="0"/>
              </a:rPr>
              <a:t>қаңтар</a:t>
            </a:r>
            <a:r>
              <a:rPr lang="ru-RU" sz="1100" b="1" dirty="0" smtClean="0">
                <a:latin typeface="Times New Roman" panose="02020603050405020304" pitchFamily="18" charset="0"/>
                <a:ea typeface="Times New Roman KZ" pitchFamily="18" charset="0"/>
                <a:cs typeface="Times New Roman" panose="02020603050405020304" pitchFamily="18" charset="0"/>
              </a:rPr>
              <a:t> </a:t>
            </a:r>
            <a:r>
              <a:rPr lang="ru-RU" sz="1100" b="1" dirty="0" smtClean="0">
                <a:latin typeface="Times New Roman" pitchFamily="18" charset="0"/>
                <a:cs typeface="Times New Roman" pitchFamily="18" charset="0"/>
              </a:rPr>
              <a:t>с. </a:t>
            </a:r>
            <a:r>
              <a:rPr lang="ru-RU" sz="1100" b="1" dirty="0">
                <a:latin typeface="Times New Roman" pitchFamily="18" charset="0"/>
                <a:cs typeface="Times New Roman" pitchFamily="18" charset="0"/>
              </a:rPr>
              <a:t>21-ге </a:t>
            </a:r>
            <a:r>
              <a:rPr lang="ru-RU" sz="1100" b="1" dirty="0" err="1" smtClean="0">
                <a:latin typeface="Times New Roman" pitchFamily="18" charset="0"/>
                <a:cs typeface="Times New Roman" pitchFamily="18" charset="0"/>
              </a:rPr>
              <a:t>дейін</a:t>
            </a:r>
            <a:endParaRPr lang="ru-RU" sz="1100" dirty="0">
              <a:solidFill>
                <a:srgbClr val="000000"/>
              </a:solidFill>
              <a:latin typeface="Times New Roman" panose="02020603050405020304" pitchFamily="18" charset="0"/>
              <a:sym typeface="+mn-ea"/>
            </a:endParaRPr>
          </a:p>
          <a:p>
            <a:r>
              <a:rPr lang="kk-KZ" sz="1200" dirty="0" smtClean="0">
                <a:solidFill>
                  <a:srgbClr val="000000"/>
                </a:solidFill>
                <a:latin typeface="Times New Roman" pitchFamily="18" charset="0"/>
                <a:cs typeface="Times New Roman" panose="02020603050405020304" pitchFamily="18" charset="0"/>
                <a:sym typeface="+mn-ea"/>
              </a:rPr>
              <a:t>    Күндіз жауын-шашын (жаңбыр, </a:t>
            </a:r>
            <a:r>
              <a:rPr lang="kk-KZ" sz="1200" smtClean="0">
                <a:solidFill>
                  <a:srgbClr val="000000"/>
                </a:solidFill>
                <a:latin typeface="Times New Roman" pitchFamily="18" charset="0"/>
                <a:cs typeface="Times New Roman" panose="02020603050405020304" pitchFamily="18" charset="0"/>
                <a:sym typeface="+mn-ea"/>
              </a:rPr>
              <a:t>қар) жауады. </a:t>
            </a:r>
            <a:r>
              <a:rPr lang="kk-KZ" sz="1200" dirty="0" smtClean="0">
                <a:solidFill>
                  <a:srgbClr val="000000"/>
                </a:solidFill>
                <a:latin typeface="Times New Roman" pitchFamily="18" charset="0"/>
                <a:cs typeface="Times New Roman" panose="02020603050405020304" pitchFamily="18" charset="0"/>
                <a:sym typeface="+mn-ea"/>
              </a:rPr>
              <a:t>Кей уақытта </a:t>
            </a:r>
            <a:r>
              <a:rPr lang="kk-KZ" sz="1200" dirty="0" smtClean="0">
                <a:solidFill>
                  <a:prstClr val="black"/>
                </a:solidFill>
                <a:latin typeface="Times New Roman" pitchFamily="18" charset="0"/>
                <a:cs typeface="Times New Roman" pitchFamily="18" charset="0"/>
              </a:rPr>
              <a:t>тұман түседі</a:t>
            </a:r>
            <a:r>
              <a:rPr lang="kk-KZ" sz="1200" dirty="0" smtClean="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a:t>
            </a:r>
            <a:r>
              <a:rPr lang="kk-KZ" sz="1200" dirty="0" smtClean="0">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жел соғады</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5-10 м/с. 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 градус аяз-1 градус жылы,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5-7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 болады</a:t>
            </a:r>
            <a:r>
              <a:rPr lang="kk-KZ" sz="1200" dirty="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p>
          <a:p>
            <a:endParaRPr lang="ru-RU" sz="1200" b="1" dirty="0" smtClean="0">
              <a:solidFill>
                <a:srgbClr val="000000"/>
              </a:solidFill>
              <a:latin typeface="Times New Roman" pitchFamily="18" charset="0"/>
              <a:cs typeface="Times New Roman" pitchFamily="18" charset="0"/>
            </a:endParaRPr>
          </a:p>
          <a:p>
            <a:pPr indent="182563" algn="ctr"/>
            <a:r>
              <a:rPr lang="kk-KZ" sz="1200" b="1" dirty="0" smtClean="0">
                <a:latin typeface="Times New Roman" pitchFamily="18" charset="0"/>
                <a:cs typeface="Times New Roman" pitchFamily="18" charset="0"/>
              </a:rPr>
              <a:t>19 қаңтарға</a:t>
            </a:r>
            <a:endParaRPr lang="ru-RU" sz="1200" b="1"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2022 ж. 18 </a:t>
            </a:r>
            <a:r>
              <a:rPr lang="ru-RU" sz="1200" b="1" dirty="0" err="1" smtClean="0">
                <a:latin typeface="Times New Roman" pitchFamily="18" charset="0"/>
                <a:cs typeface="Times New Roman" pitchFamily="18" charset="0"/>
              </a:rPr>
              <a:t>қаңтар</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 </a:t>
            </a:r>
            <a:r>
              <a:rPr lang="ru-RU" sz="1200" b="1" dirty="0">
                <a:latin typeface="Times New Roman" pitchFamily="18" charset="0"/>
                <a:cs typeface="Times New Roman" pitchFamily="18" charset="0"/>
              </a:rPr>
              <a:t>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 19 </a:t>
            </a:r>
            <a:r>
              <a:rPr lang="ru-RU" sz="1200" b="1" dirty="0" err="1" smtClean="0">
                <a:latin typeface="Times New Roman" pitchFamily="18" charset="0"/>
                <a:cs typeface="Times New Roman" pitchFamily="18" charset="0"/>
              </a:rPr>
              <a:t>қаңтар</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с.09-ға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indent="182563"/>
            <a:r>
              <a:rPr lang="kk-KZ" sz="1200" dirty="0">
                <a:solidFill>
                  <a:srgbClr val="000000"/>
                </a:solidFill>
                <a:latin typeface="Times New Roman" pitchFamily="18" charset="0"/>
                <a:cs typeface="Times New Roman" panose="02020603050405020304" pitchFamily="18" charset="0"/>
                <a:sym typeface="+mn-ea"/>
              </a:rPr>
              <a:t> </a:t>
            </a:r>
            <a:r>
              <a:rPr lang="kk-KZ" sz="1200" dirty="0" smtClean="0">
                <a:solidFill>
                  <a:srgbClr val="000000"/>
                </a:solidFill>
                <a:latin typeface="Times New Roman" pitchFamily="18" charset="0"/>
                <a:cs typeface="Times New Roman" panose="02020603050405020304" pitchFamily="18" charset="0"/>
                <a:sym typeface="+mn-ea"/>
              </a:rPr>
              <a:t>Кей уақытта </a:t>
            </a:r>
            <a:r>
              <a:rPr lang="kk-KZ" sz="1200" dirty="0">
                <a:solidFill>
                  <a:srgbClr val="000000"/>
                </a:solidFill>
                <a:latin typeface="Times New Roman" pitchFamily="18" charset="0"/>
                <a:cs typeface="Times New Roman" panose="02020603050405020304" pitchFamily="18" charset="0"/>
                <a:sym typeface="+mn-ea"/>
              </a:rPr>
              <a:t>жауын-шашын (жаңбыр, </a:t>
            </a:r>
            <a:r>
              <a:rPr lang="kk-KZ" sz="1200" dirty="0" smtClean="0">
                <a:solidFill>
                  <a:srgbClr val="000000"/>
                </a:solidFill>
                <a:latin typeface="Times New Roman" pitchFamily="18" charset="0"/>
                <a:cs typeface="Times New Roman" panose="02020603050405020304" pitchFamily="18" charset="0"/>
                <a:sym typeface="+mn-ea"/>
              </a:rPr>
              <a:t>қар), </a:t>
            </a:r>
            <a:r>
              <a:rPr lang="kk-KZ" sz="1200" dirty="0" smtClean="0">
                <a:latin typeface="Times New Roman" pitchFamily="18" charset="0"/>
                <a:cs typeface="Times New Roman" pitchFamily="18" charset="0"/>
              </a:rPr>
              <a:t>тұман, көктайғақ болады. Оңтүстік</a:t>
            </a:r>
            <a:r>
              <a:rPr lang="kk-KZ" sz="1200" dirty="0" smtClean="0">
                <a:solidFill>
                  <a:prstClr val="black"/>
                </a:solidFill>
                <a:latin typeface="Times New Roman"/>
                <a:ea typeface="Calibri"/>
              </a:rPr>
              <a:t>-батыст</a:t>
            </a:r>
            <a:r>
              <a:rPr lang="kk-KZ" sz="1200" dirty="0" smtClean="0">
                <a:latin typeface="Times New Roman" pitchFamily="18" charset="0"/>
                <a:cs typeface="Times New Roman" pitchFamily="18" charset="0"/>
              </a:rPr>
              <a:t>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екпіні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0-2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a:t>
            </a:r>
            <a:r>
              <a:rPr lang="kk-KZ" sz="1200" dirty="0">
                <a:latin typeface="Times New Roman" pitchFamily="18" charset="0"/>
                <a:cs typeface="Times New Roman" pitchFamily="18" charset="0"/>
              </a:rPr>
              <a:t>болады.  </a:t>
            </a:r>
            <a:endParaRPr lang="ru-RU" sz="1200" dirty="0">
              <a:latin typeface="Times New Roman" pitchFamily="18" charset="0"/>
              <a:cs typeface="Times New Roman" pitchFamily="18" charset="0"/>
            </a:endParaRPr>
          </a:p>
        </p:txBody>
      </p:sp>
      <p:sp>
        <p:nvSpPr>
          <p:cNvPr id="22" name="TextBox 13"/>
          <p:cNvSpPr txBox="1"/>
          <p:nvPr/>
        </p:nvSpPr>
        <p:spPr>
          <a:xfrm>
            <a:off x="5025008" y="407707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906" y="285293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18, 19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13137</TotalTime>
  <Words>589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2100</cp:revision>
  <cp:lastPrinted>2022-01-16T06:50:41Z</cp:lastPrinted>
  <dcterms:created xsi:type="dcterms:W3CDTF">2018-03-27T06:03:00Z</dcterms:created>
  <dcterms:modified xsi:type="dcterms:W3CDTF">2022-01-17T06:58:56Z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