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53" y="4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096624"/>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a:t>
                      </a:r>
                      <a:r>
                        <a:rPr lang="kk-KZ" altLang="zh-CN" sz="1200" b="1" i="1" baseline="0">
                          <a:solidFill>
                            <a:srgbClr val="002060"/>
                          </a:solidFill>
                          <a:latin typeface="Times New Roman" panose="02020603050405020304" pitchFamily="18" charset="0"/>
                          <a:cs typeface="Times New Roman" panose="02020603050405020304" pitchFamily="18" charset="0"/>
                        </a:rPr>
                        <a:t>жыл 15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15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16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15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21-ден. 16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21-ге 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Күндіз жауын-шашын (қар,жаңбыр), бұрқасын, көктайғақ күтіледі. Оңтүстіктен жел соғады, күші 9-14, күндіз екпіні  15-20 м/с. Ауа температурасы түнде 10-12 аяз,  күндіз 0-2 жылы.</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17 қантарға</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16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17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200" b="1" dirty="0">
              <a:latin typeface="Times New Roman" panose="02020603050405020304" pitchFamily="18" charset="0"/>
              <a:cs typeface="Times New Roman" panose="02020603050405020304" pitchFamily="18" charset="0"/>
            </a:endParaRPr>
          </a:p>
          <a:p>
            <a:pPr indent="182563" algn="just"/>
            <a:r>
              <a:rPr lang="kk-KZ" sz="1200" dirty="0">
                <a:latin typeface="Times New Roman" panose="02020603050405020304" pitchFamily="18" charset="0"/>
                <a:cs typeface="Times New Roman" panose="02020603050405020304" pitchFamily="18" charset="0"/>
              </a:rPr>
              <a:t> Жауын-шашынсыз</a:t>
            </a:r>
            <a:r>
              <a:rPr lang="ru-RU" sz="1200" dirty="0">
                <a:solidFill>
                  <a:srgbClr val="000000"/>
                </a:solidFill>
                <a:latin typeface="Times New Roman" panose="02020603050405020304" pitchFamily="18" charset="0"/>
                <a:cs typeface="Times New Roman" panose="02020603050405020304" pitchFamily="18" charset="0"/>
              </a:rPr>
              <a:t>. О</a:t>
            </a:r>
            <a:r>
              <a:rPr lang="ru-RU" sz="1200" dirty="0">
                <a:latin typeface="Times New Roman" panose="02020603050405020304" pitchFamily="18" charset="0"/>
                <a:cs typeface="Times New Roman" panose="02020603050405020304" pitchFamily="18" charset="0"/>
              </a:rPr>
              <a:t>ңтүстік-батыстан</a:t>
            </a:r>
            <a:r>
              <a:rPr lang="kk-KZ" sz="1200" dirty="0">
                <a:latin typeface="Times New Roman" panose="02020603050405020304" pitchFamily="18" charset="0"/>
                <a:cs typeface="Times New Roman" panose="02020603050405020304" pitchFamily="18" charset="0"/>
              </a:rPr>
              <a:t> жел соғады</a:t>
            </a:r>
            <a:r>
              <a:rPr lang="ru-RU" sz="1200" dirty="0">
                <a:latin typeface="Times New Roman" panose="02020603050405020304" pitchFamily="18" charset="0"/>
                <a:cs typeface="Times New Roman" panose="02020603050405020304" pitchFamily="18" charset="0"/>
              </a:rPr>
              <a:t>, күші</a:t>
            </a:r>
            <a:r>
              <a:rPr lang="ru-RU" sz="1200" dirty="0">
                <a:solidFill>
                  <a:srgbClr val="000000"/>
                </a:solidFill>
                <a:latin typeface="Times New Roman" panose="02020603050405020304" pitchFamily="18" charset="0"/>
                <a:cs typeface="Times New Roman" panose="02020603050405020304" pitchFamily="18" charset="0"/>
              </a:rPr>
              <a:t> 9-14 м/с. Ауа температурасы  2-4 </a:t>
            </a:r>
            <a:r>
              <a:rPr lang="ru-RU" sz="1200" dirty="0" err="1">
                <a:solidFill>
                  <a:srgbClr val="000000"/>
                </a:solidFill>
                <a:latin typeface="Times New Roman" panose="02020603050405020304" pitchFamily="18" charset="0"/>
                <a:cs typeface="Times New Roman" panose="02020603050405020304" pitchFamily="18" charset="0"/>
              </a:rPr>
              <a:t>аяз</a:t>
            </a:r>
            <a:r>
              <a:rPr lang="ru-RU" sz="1200" dirty="0">
                <a:solidFill>
                  <a:srgbClr val="000000"/>
                </a:solidFill>
                <a:latin typeface="Times New Roman" panose="02020603050405020304" pitchFamily="18" charset="0"/>
                <a:cs typeface="Times New Roman" panose="02020603050405020304" pitchFamily="18" charset="0"/>
              </a:rPr>
              <a:t>. </a:t>
            </a:r>
          </a:p>
        </p:txBody>
      </p:sp>
      <p:sp>
        <p:nvSpPr>
          <p:cNvPr id="22" name="TextBox 13"/>
          <p:cNvSpPr txBox="1"/>
          <p:nvPr/>
        </p:nvSpPr>
        <p:spPr>
          <a:xfrm>
            <a:off x="5025119" y="32084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19" y="212302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16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solidFill>
                <a:latin typeface="Times New Roman" panose="02020603050405020304" pitchFamily="18" charset="0"/>
                <a:cs typeface="Times New Roman" panose="02020603050405020304" pitchFamily="18" charset="0"/>
              </a:rPr>
              <a:t>, 17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14212</TotalTime>
  <Words>581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2095</cp:revision>
  <cp:lastPrinted>2021-11-30T05:55:07Z</cp:lastPrinted>
  <dcterms:created xsi:type="dcterms:W3CDTF">2018-03-27T06:03:00Z</dcterms:created>
  <dcterms:modified xsi:type="dcterms:W3CDTF">2022-01-15T09:08:34Z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