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35085311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673451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4576" y="115888"/>
            <a:ext cx="4751841" cy="2492990"/>
          </a:xfrm>
          <a:prstGeom prst="rect">
            <a:avLst/>
          </a:prstGeom>
        </p:spPr>
        <p:txBody>
          <a:bodyPr wrap="square">
            <a:spAutoFit/>
          </a:bodyPr>
          <a:lstStyle/>
          <a:p>
            <a:pPr algn="ctr">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defRPr/>
            </a:pP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қантарға</a:t>
            </a:r>
            <a:endParaRPr lang="ru-RU" altLang="ru-RU" sz="1200" b="1" dirty="0">
              <a:latin typeface="Times New Roman" panose="02020603050405020304" pitchFamily="18" charset="0"/>
              <a:cs typeface="Times New Roman" panose="02020603050405020304" pitchFamily="18" charset="0"/>
            </a:endParaRPr>
          </a:p>
          <a:p>
            <a:pPr algn="ctr">
              <a:defRPr/>
            </a:pP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қаң</a:t>
            </a:r>
            <a:r>
              <a:rPr lang="ru-RU" altLang="ru-RU" sz="1200" b="1" dirty="0" smtClean="0">
                <a:latin typeface="Times New Roman" panose="02020603050405020304" pitchFamily="18" charset="0"/>
                <a:cs typeface="Times New Roman" panose="02020603050405020304" pitchFamily="18" charset="0"/>
              </a:rPr>
              <a:t>тар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қантар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defRPr/>
            </a:pPr>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жауын-шашын </a:t>
            </a:r>
            <a:r>
              <a:rPr lang="ru-RU" sz="1200" dirty="0" smtClean="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өбінесе қар</a:t>
            </a:r>
            <a:r>
              <a:rPr lang="en-US"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көктайғақ, жаяу бұрқасын күтіледі. Оңтүстік-батыстан жел соғады, күші 7-12, күндіз екпіні 15-20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15-17,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4-6 </a:t>
            </a:r>
            <a:r>
              <a:rPr lang="kk-KZ" sz="1200" dirty="0">
                <a:latin typeface="Times New Roman" panose="02020603050405020304" pitchFamily="18" charset="0"/>
                <a:cs typeface="Times New Roman" panose="02020603050405020304" pitchFamily="18" charset="0"/>
              </a:rPr>
              <a:t>градус аяз болады</a:t>
            </a:r>
            <a:r>
              <a:rPr lang="kk-KZ" sz="1200" dirty="0" smtClean="0">
                <a:latin typeface="Times New Roman" panose="02020603050405020304" pitchFamily="18" charset="0"/>
                <a:cs typeface="Times New Roman" panose="02020603050405020304" pitchFamily="18" charset="0"/>
              </a:rPr>
              <a:t>.</a:t>
            </a:r>
          </a:p>
          <a:p>
            <a:pPr indent="182563" algn="ctr">
              <a:defRPr/>
            </a:pPr>
            <a:endParaRPr lang="ru-RU" alt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қантарға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қантар</a:t>
            </a:r>
            <a:r>
              <a:rPr lang="ru-RU" sz="1200" b="1" dirty="0" err="1">
                <a:latin typeface="Times New Roman" panose="02020603050405020304" pitchFamily="18" charset="0"/>
                <a:cs typeface="Times New Roman" panose="02020603050405020304" pitchFamily="18" charset="0"/>
              </a:rPr>
              <a:t> 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қантар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defRPr/>
            </a:pPr>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қар, жаяу бұрқасын, тұман, көктайғақ күтіледі. Солтүстік-батыстан </a:t>
            </a:r>
            <a:r>
              <a:rPr lang="kk-KZ" sz="1200" dirty="0">
                <a:latin typeface="Times New Roman" panose="02020603050405020304" pitchFamily="18" charset="0"/>
                <a:cs typeface="Times New Roman" panose="02020603050405020304" pitchFamily="18" charset="0"/>
              </a:rPr>
              <a:t>соғатын желдің күші </a:t>
            </a:r>
            <a:r>
              <a:rPr lang="kk-KZ" sz="1200" dirty="0" smtClean="0">
                <a:latin typeface="Times New Roman" panose="02020603050405020304" pitchFamily="18" charset="0"/>
                <a:cs typeface="Times New Roman" panose="02020603050405020304" pitchFamily="18" charset="0"/>
              </a:rPr>
              <a:t>9-14, екпіні 15-20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2-4 </a:t>
            </a:r>
            <a:r>
              <a:rPr lang="kk-KZ" sz="1200" dirty="0">
                <a:latin typeface="Times New Roman" panose="02020603050405020304" pitchFamily="18" charset="0"/>
                <a:cs typeface="Times New Roman" panose="02020603050405020304" pitchFamily="18" charset="0"/>
              </a:rPr>
              <a:t>градус аяз болады</a:t>
            </a:r>
            <a:r>
              <a:rPr lang="kk-KZ" sz="1200" dirty="0" smtClean="0">
                <a:latin typeface="Times New Roman" panose="02020603050405020304" pitchFamily="18" charset="0"/>
                <a:cs typeface="Times New Roman" panose="02020603050405020304" pitchFamily="18" charset="0"/>
              </a:rPr>
              <a:t>.</a:t>
            </a:r>
            <a:r>
              <a:rPr lang="ru-RU" sz="1200" dirty="0" smtClean="0">
                <a:latin typeface="Times New Roman"/>
                <a:ea typeface="Times New Roman"/>
              </a:rPr>
              <a:t> </a:t>
            </a:r>
            <a:endParaRPr lang="kk-KZ" sz="1200" dirty="0" smtClean="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77515800"/>
              </p:ext>
            </p:extLst>
          </p:nvPr>
        </p:nvGraphicFramePr>
        <p:xfrm>
          <a:off x="5036330" y="4210858"/>
          <a:ext cx="4667576" cy="2194560"/>
        </p:xfrm>
        <a:graphic>
          <a:graphicData uri="http://schemas.openxmlformats.org/drawingml/2006/table">
            <a:tbl>
              <a:tblPr firstRow="1" bandRow="1">
                <a:tableStyleId>{5C22544A-7EE6-4342-B048-85BDC9FD1C3A}</a:tableStyleId>
              </a:tblPr>
              <a:tblGrid>
                <a:gridCol w="1787493">
                  <a:extLst>
                    <a:ext uri="{9D8B030D-6E8A-4147-A177-3AD203B41FA5}">
                      <a16:colId xmlns:a16="http://schemas.microsoft.com/office/drawing/2014/main" xmlns="" val="3583770891"/>
                    </a:ext>
                  </a:extLst>
                </a:gridCol>
                <a:gridCol w="1441514">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36913">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57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150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5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150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57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1335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2,7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57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790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57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270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57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606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1,5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57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37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4,6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21057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795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4,0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850" y="3712966"/>
            <a:ext cx="4808536"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ж. 4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Нұр-Сұлтан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altLang="en-US" sz="1200" dirty="0" smtClean="0">
                <a:solidFill>
                  <a:schemeClr val="tx1"/>
                </a:solidFill>
                <a:latin typeface="Times New Roman" pitchFamily="18" charset="0"/>
                <a:cs typeface="Times New Roman" pitchFamily="18" charset="0"/>
                <a:sym typeface="+mn-ea"/>
              </a:rPr>
              <a:t>07 қаңтар түнде метеорологиялық жағдайлар қала атмосферасында ластаушы заттардың жиналуына</a:t>
            </a:r>
            <a:r>
              <a:rPr lang="en-US" altLang="en-US" sz="1200"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r>
              <a:rPr lang="kk-KZ" altLang="en-US" sz="1200" smtClean="0">
                <a:solidFill>
                  <a:schemeClr val="tx1"/>
                </a:solidFill>
                <a:latin typeface="Times New Roman" pitchFamily="18" charset="0"/>
                <a:cs typeface="Times New Roman" pitchFamily="18" charset="0"/>
                <a:sym typeface="+mn-ea"/>
              </a:rPr>
              <a:t>07 қаңтар түнде </a:t>
            </a: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көтеріңкі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112712" y="246083"/>
            <a:ext cx="4840288" cy="724862"/>
            <a:chOff x="112712" y="246083"/>
            <a:chExt cx="4840288" cy="724862"/>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112712" y="693946"/>
              <a:ext cx="4810180" cy="276999"/>
            </a:xfrm>
            <a:prstGeom prst="rect">
              <a:avLst/>
            </a:prstGeom>
            <a:noFill/>
          </p:spPr>
          <p:txBody>
            <a:bodyPr wrap="square">
              <a:spAutoFit/>
            </a:bodyPr>
            <a:lstStyle/>
            <a:p>
              <a:pPr indent="176213" algn="just">
                <a:spcAft>
                  <a:spcPts val="0"/>
                </a:spcAft>
              </a:pP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185250" y="4027910"/>
            <a:ext cx="4703830" cy="2677656"/>
          </a:xfrm>
          <a:prstGeom prst="rect">
            <a:avLst/>
          </a:prstGeom>
          <a:noFill/>
          <a:ln w="9525">
            <a:noFill/>
          </a:ln>
        </p:spPr>
        <p:txBody>
          <a:bodyPr wrap="square">
            <a:spAutoFit/>
          </a:bodyPr>
          <a:lstStyle/>
          <a:p>
            <a:r>
              <a:rPr lang="kk-KZ" altLang="ru-RU" sz="1200" dirty="0" smtClean="0">
                <a:solidFill>
                  <a:srgbClr val="000000"/>
                </a:solidFill>
                <a:latin typeface="Times New Roman" panose="02020603050405020304" pitchFamily="18" charset="0"/>
                <a:cs typeface="Times New Roman" panose="02020603050405020304" pitchFamily="18" charset="0"/>
              </a:rPr>
              <a:t>Нұр-Сұлтан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Жамбыл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11;</a:t>
            </a: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проспект Республики, 35 (школа </a:t>
            </a:r>
            <a:r>
              <a:rPr lang="en-US" altLang="ru-RU" sz="1200" dirty="0">
                <a:latin typeface="Times New Roman" panose="02020603050405020304" pitchFamily="18" charset="0"/>
                <a:cs typeface="Times New Roman" panose="02020603050405020304" pitchFamily="18" charset="0"/>
              </a:rPr>
              <a:t>№ 3</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Телжан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Шонанович</a:t>
            </a:r>
            <a:r>
              <a:rPr lang="ru-RU" altLang="ru-RU" sz="1200" dirty="0">
                <a:latin typeface="Times New Roman" panose="02020603050405020304" pitchFamily="18" charset="0"/>
                <a:cs typeface="Times New Roman" panose="02020603050405020304" pitchFamily="18" charset="0"/>
              </a:rPr>
              <a:t> 47, район </a:t>
            </a:r>
            <a:r>
              <a:rPr lang="ru-RU" altLang="ru-RU" sz="1200" dirty="0" smtClean="0">
                <a:latin typeface="Times New Roman" panose="02020603050405020304" pitchFamily="18" charset="0"/>
                <a:cs typeface="Times New Roman" panose="02020603050405020304" pitchFamily="18" charset="0"/>
              </a:rPr>
              <a:t>лесозавода;</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Лепсі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көшесі</a:t>
            </a:r>
            <a:r>
              <a:rPr lang="ru-RU" altLang="ru-RU" sz="1200" dirty="0" smtClean="0">
                <a:latin typeface="Times New Roman" panose="02020603050405020304" pitchFamily="18" charset="0"/>
                <a:cs typeface="Times New Roman" panose="02020603050405020304" pitchFamily="18" charset="0"/>
              </a:rPr>
              <a:t>, 38</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Тұран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2/1 </a:t>
            </a:r>
            <a:r>
              <a:rPr lang="ru-RU" altLang="ru-RU" sz="1200" dirty="0" err="1">
                <a:latin typeface="Times New Roman" panose="02020603050405020304" pitchFamily="18" charset="0"/>
                <a:cs typeface="Times New Roman" panose="02020603050405020304" pitchFamily="18" charset="0"/>
              </a:rPr>
              <a:t>орталық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құтқару</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станциясы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Ақжол</a:t>
            </a:r>
            <a:r>
              <a:rPr lang="ru-RU" altLang="ru-RU" sz="1200" dirty="0">
                <a:latin typeface="Times New Roman" panose="02020603050405020304" pitchFamily="18" charset="0"/>
                <a:cs typeface="Times New Roman" panose="02020603050405020304" pitchFamily="18" charset="0"/>
              </a:rPr>
              <a:t>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«Астана </a:t>
            </a:r>
            <a:r>
              <a:rPr lang="ru-RU" altLang="ru-RU" sz="1200" dirty="0" err="1" smtClean="0">
                <a:latin typeface="Times New Roman" panose="02020603050405020304" pitchFamily="18" charset="0"/>
                <a:cs typeface="Times New Roman" panose="02020603050405020304" pitchFamily="18" charset="0"/>
              </a:rPr>
              <a:t>Тазалық</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сарқынды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сулар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тұндырғышының</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Түркістан</a:t>
            </a:r>
            <a:r>
              <a:rPr lang="ru-RU" altLang="ru-RU" sz="1200" dirty="0">
                <a:latin typeface="Times New Roman" panose="02020603050405020304" pitchFamily="18" charset="0"/>
                <a:cs typeface="Times New Roman" panose="02020603050405020304" pitchFamily="18" charset="0"/>
              </a:rPr>
              <a:t>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2/1 (РФММ</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Бабатайұлы</a:t>
            </a:r>
            <a:r>
              <a:rPr lang="ru-RU" altLang="ru-RU" sz="1200" dirty="0">
                <a:latin typeface="Times New Roman" panose="02020603050405020304" pitchFamily="18" charset="0"/>
                <a:cs typeface="Times New Roman" panose="02020603050405020304" pitchFamily="18" charset="0"/>
              </a:rPr>
              <a:t>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24 </a:t>
            </a:r>
            <a:r>
              <a:rPr lang="ru-RU" altLang="ru-RU" sz="1200" dirty="0" err="1">
                <a:latin typeface="Times New Roman" panose="02020603050405020304" pitchFamily="18" charset="0"/>
                <a:cs typeface="Times New Roman" panose="02020603050405020304" pitchFamily="18" charset="0"/>
              </a:rPr>
              <a:t>үй</a:t>
            </a:r>
            <a:r>
              <a:rPr lang="ru-RU" altLang="ru-RU" sz="1200" dirty="0">
                <a:latin typeface="Times New Roman" panose="02020603050405020304" pitchFamily="18" charset="0"/>
                <a:cs typeface="Times New Roman" panose="02020603050405020304" pitchFamily="18" charset="0"/>
              </a:rPr>
              <a:t>, Көктал-1, </a:t>
            </a:r>
            <a:r>
              <a:rPr lang="ru-RU" altLang="ru-RU" sz="1200" dirty="0" err="1">
                <a:latin typeface="Times New Roman" panose="02020603050405020304" pitchFamily="18" charset="0"/>
                <a:cs typeface="Times New Roman" panose="02020603050405020304" pitchFamily="18" charset="0"/>
              </a:rPr>
              <a:t>Сарыарқа</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9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А. </a:t>
            </a:r>
            <a:r>
              <a:rPr lang="ru-RU" altLang="ru-RU" sz="1200" dirty="0" err="1">
                <a:latin typeface="Times New Roman" panose="02020603050405020304" pitchFamily="18" charset="0"/>
                <a:cs typeface="Times New Roman" panose="02020603050405020304" pitchFamily="18" charset="0"/>
              </a:rPr>
              <a:t>Байтұрсынов</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көшесі</a:t>
            </a:r>
            <a:r>
              <a:rPr lang="ru-RU" altLang="ru-RU" sz="1200" dirty="0">
                <a:latin typeface="Times New Roman" panose="02020603050405020304" pitchFamily="18" charset="0"/>
                <a:cs typeface="Times New Roman" panose="02020603050405020304" pitchFamily="18" charset="0"/>
              </a:rPr>
              <a:t>, 25, Х. </a:t>
            </a:r>
            <a:r>
              <a:rPr lang="ru-RU" altLang="ru-RU" sz="1200" dirty="0" err="1">
                <a:latin typeface="Times New Roman" panose="02020603050405020304" pitchFamily="18" charset="0"/>
                <a:cs typeface="Times New Roman" panose="02020603050405020304" pitchFamily="18" charset="0"/>
              </a:rPr>
              <a:t>Сұлтан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мешіті</a:t>
            </a:r>
            <a:r>
              <a:rPr lang="ru-RU" altLang="ru-RU" sz="1200" dirty="0">
                <a:latin typeface="Times New Roman" panose="02020603050405020304" pitchFamily="18" charset="0"/>
                <a:cs typeface="Times New Roman" panose="02020603050405020304" pitchFamily="18" charset="0"/>
              </a:rPr>
              <a:t>, Алматы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10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қ. </a:t>
            </a:r>
            <a:r>
              <a:rPr lang="ru-RU" altLang="ru-RU" sz="1200" dirty="0" err="1">
                <a:latin typeface="Times New Roman" panose="02020603050405020304" pitchFamily="18" charset="0"/>
                <a:cs typeface="Times New Roman" panose="02020603050405020304" pitchFamily="18" charset="0"/>
              </a:rPr>
              <a:t>Мұңайтпасов</a:t>
            </a:r>
            <a:r>
              <a:rPr lang="ru-RU" altLang="ru-RU" sz="1200" dirty="0">
                <a:latin typeface="Times New Roman" panose="02020603050405020304" pitchFamily="18" charset="0"/>
                <a:cs typeface="Times New Roman" panose="02020603050405020304" pitchFamily="18" charset="0"/>
              </a:rPr>
              <a:t>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13, Алматы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101166"/>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374592"/>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612634952"/>
              </p:ext>
            </p:extLst>
          </p:nvPr>
        </p:nvGraphicFramePr>
        <p:xfrm>
          <a:off x="5280034" y="563130"/>
          <a:ext cx="4193928" cy="804672"/>
        </p:xfrm>
        <a:graphic>
          <a:graphicData uri="http://schemas.openxmlformats.org/drawingml/2006/table">
            <a:tbl>
              <a:tblPr/>
              <a:tblGrid>
                <a:gridCol w="1113126">
                  <a:extLst>
                    <a:ext uri="{9D8B030D-6E8A-4147-A177-3AD203B41FA5}">
                      <a16:colId xmlns:a16="http://schemas.microsoft.com/office/drawing/2014/main" xmlns="" val="20000"/>
                    </a:ext>
                  </a:extLst>
                </a:gridCol>
                <a:gridCol w="3080802">
                  <a:extLst>
                    <a:ext uri="{9D8B030D-6E8A-4147-A177-3AD203B41FA5}">
                      <a16:colId xmlns:a16="http://schemas.microsoft.com/office/drawing/2014/main" xmlns="" val="20001"/>
                    </a:ext>
                  </a:extLst>
                </a:gridCol>
              </a:tblGrid>
              <a:tr h="12341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798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206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204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529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65699" y="1335546"/>
            <a:ext cx="481358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8307" y="2050240"/>
            <a:ext cx="4803230"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364831617"/>
              </p:ext>
            </p:extLst>
          </p:nvPr>
        </p:nvGraphicFramePr>
        <p:xfrm>
          <a:off x="5030174" y="237823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52" y="4445775"/>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898577383"/>
              </p:ext>
            </p:extLst>
          </p:nvPr>
        </p:nvGraphicFramePr>
        <p:xfrm>
          <a:off x="5165437" y="5408204"/>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12807</TotalTime>
  <Words>558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Ардак Кальменова</cp:lastModifiedBy>
  <cp:revision>2020</cp:revision>
  <cp:lastPrinted>2021-07-01T07:38:07Z</cp:lastPrinted>
  <dcterms:created xsi:type="dcterms:W3CDTF">2018-03-27T06:03:00Z</dcterms:created>
  <dcterms:modified xsi:type="dcterms:W3CDTF">2022-01-06T06:55:37Z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