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5" d="100"/>
          <a:sy n="75" d="100"/>
        </p:scale>
        <p:origin x="66" y="76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48748877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Қызылорда</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313937777"/>
              </p:ext>
            </p:extLst>
          </p:nvPr>
        </p:nvGraphicFramePr>
        <p:xfrm>
          <a:off x="307975" y="2588895"/>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КҮНДЕЛІКТІ БЮЛЛЕТЕНЬ</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Қызылорда</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i="1"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04 қаңтар</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731624772"/>
              </p:ext>
            </p:extLst>
          </p:nvPr>
        </p:nvGraphicFramePr>
        <p:xfrm>
          <a:off x="5037714" y="4594056"/>
          <a:ext cx="4667576" cy="185928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58705">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kk-KZ" sz="1000" b="0" i="0" u="none" strike="noStrike" dirty="0" smtClean="0">
                          <a:solidFill>
                            <a:srgbClr val="000000"/>
                          </a:solidFill>
                          <a:effectLst/>
                          <a:latin typeface="Times New Roman" panose="02020603050405020304" pitchFamily="18" charset="0"/>
                        </a:rPr>
                        <a:t>89</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0,6</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kk-KZ" sz="1000" b="0" i="0" u="none" strike="noStrike" dirty="0" smtClean="0">
                          <a:solidFill>
                            <a:srgbClr val="000000"/>
                          </a:solidFill>
                          <a:effectLst/>
                          <a:latin typeface="Times New Roman" panose="02020603050405020304" pitchFamily="18" charset="0"/>
                        </a:rPr>
                        <a:t>89</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0,3</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kk-KZ" sz="1000" b="0" i="0" u="none" strike="noStrike" dirty="0" smtClean="0">
                          <a:solidFill>
                            <a:srgbClr val="000000"/>
                          </a:solidFill>
                          <a:effectLst/>
                          <a:latin typeface="Times New Roman" panose="02020603050405020304" pitchFamily="18" charset="0"/>
                        </a:rPr>
                        <a:t>151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0,3</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kk-KZ" sz="1000" b="0" i="0" u="none" strike="noStrike" dirty="0" smtClean="0">
                          <a:solidFill>
                            <a:srgbClr val="000000"/>
                          </a:solidFill>
                          <a:effectLst/>
                          <a:latin typeface="Times New Roman" panose="02020603050405020304" pitchFamily="18" charset="0"/>
                        </a:rPr>
                        <a:t>531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39233">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kk-KZ" sz="1000" b="0" i="0" u="none" strike="noStrike" dirty="0" smtClean="0">
                          <a:solidFill>
                            <a:srgbClr val="000000"/>
                          </a:solidFill>
                          <a:effectLst/>
                          <a:latin typeface="Times New Roman" panose="02020603050405020304" pitchFamily="18" charset="0"/>
                        </a:rPr>
                        <a:t>47</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0,2</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kk-KZ" sz="1000" b="0" i="0" u="none" strike="noStrike" dirty="0" smtClean="0">
                          <a:solidFill>
                            <a:srgbClr val="000000"/>
                          </a:solidFill>
                          <a:effectLst/>
                          <a:latin typeface="Times New Roman" panose="02020603050405020304" pitchFamily="18" charset="0"/>
                        </a:rPr>
                        <a:t>9</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0,02</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822507124"/>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 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73638" y="4141714"/>
            <a:ext cx="4787898"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04 </a:t>
            </a:r>
            <a:r>
              <a:rPr lang="ru-RU" altLang="ru-RU" sz="1200" b="1" dirty="0" err="1">
                <a:latin typeface="Times New Roman" panose="02020603050405020304" pitchFamily="18" charset="0"/>
                <a:cs typeface="Times New Roman" panose="02020603050405020304" pitchFamily="18" charset="0"/>
              </a:rPr>
              <a:t>қаңтарда</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Қызылорда</a:t>
            </a:r>
            <a:r>
              <a:rPr lang="ru-RU" altLang="ru-RU" sz="1200" b="1" dirty="0">
                <a:latin typeface="Times New Roman" panose="02020603050405020304" pitchFamily="18" charset="0"/>
                <a:cs typeface="Times New Roman" panose="02020603050405020304" pitchFamily="18" charset="0"/>
              </a:rPr>
              <a:t> қаласының атмосфералық ауасының жай-күйі</a:t>
            </a:r>
          </a:p>
        </p:txBody>
      </p:sp>
      <p:sp>
        <p:nvSpPr>
          <p:cNvPr id="15" name="Прямоугольник 14"/>
          <p:cNvSpPr/>
          <p:nvPr/>
        </p:nvSpPr>
        <p:spPr>
          <a:xfrm>
            <a:off x="4952999" y="114302"/>
            <a:ext cx="4808537" cy="2308324"/>
          </a:xfrm>
          <a:prstGeom prst="rect">
            <a:avLst/>
          </a:prstGeom>
        </p:spPr>
        <p:txBody>
          <a:bodyPr wrap="square">
            <a:spAutoFit/>
          </a:bodyPr>
          <a:lstStyle/>
          <a:p>
            <a:pPr lvl="0" algn="ctr"/>
            <a:r>
              <a:rPr lang="ru-RU" altLang="ru-RU" sz="1200" b="1" dirty="0" err="1">
                <a:solidFill>
                  <a:srgbClr val="000000"/>
                </a:solidFill>
                <a:latin typeface="Times New Roman" panose="02020603050405020304" pitchFamily="18" charset="0"/>
                <a:cs typeface="Times New Roman" panose="02020603050405020304" pitchFamily="18" charset="0"/>
              </a:rPr>
              <a:t>Қызылорда</a:t>
            </a:r>
            <a:r>
              <a:rPr lang="ru-RU" altLang="ru-RU" sz="1200" b="1" dirty="0">
                <a:solidFill>
                  <a:srgbClr val="000000"/>
                </a:solidFill>
                <a:latin typeface="Times New Roman" panose="02020603050405020304" pitchFamily="18" charset="0"/>
                <a:cs typeface="Times New Roman" panose="02020603050405020304" pitchFamily="18" charset="0"/>
              </a:rPr>
              <a:t> </a:t>
            </a:r>
            <a:r>
              <a:rPr lang="ru-RU" altLang="ru-RU" sz="1200" b="1" dirty="0" err="1">
                <a:solidFill>
                  <a:srgbClr val="000000"/>
                </a:solidFill>
                <a:latin typeface="Times New Roman" panose="02020603050405020304" pitchFamily="18" charset="0"/>
                <a:cs typeface="Times New Roman" panose="02020603050405020304" pitchFamily="18" charset="0"/>
              </a:rPr>
              <a:t>қаласы</a:t>
            </a:r>
            <a:r>
              <a:rPr lang="ru-RU" altLang="ru-RU" sz="1200" b="1" dirty="0">
                <a:solidFill>
                  <a:srgbClr val="000000"/>
                </a:solidFill>
                <a:latin typeface="Times New Roman" panose="02020603050405020304" pitchFamily="18" charset="0"/>
                <a:cs typeface="Times New Roman" panose="02020603050405020304" pitchFamily="18" charset="0"/>
              </a:rPr>
              <a:t> </a:t>
            </a:r>
            <a:r>
              <a:rPr lang="ru-RU" altLang="ru-RU" sz="1200" b="1" dirty="0" err="1">
                <a:solidFill>
                  <a:srgbClr val="000000"/>
                </a:solidFill>
                <a:latin typeface="Times New Roman" panose="02020603050405020304" pitchFamily="18" charset="0"/>
                <a:cs typeface="Times New Roman" panose="02020603050405020304" pitchFamily="18" charset="0"/>
              </a:rPr>
              <a:t>бойынша</a:t>
            </a:r>
            <a:r>
              <a:rPr lang="ru-RU" altLang="ru-RU" sz="1200" b="1" dirty="0">
                <a:solidFill>
                  <a:srgbClr val="000000"/>
                </a:solidFill>
                <a:latin typeface="Times New Roman" panose="02020603050405020304" pitchFamily="18" charset="0"/>
                <a:cs typeface="Times New Roman" panose="02020603050405020304" pitchFamily="18" charset="0"/>
              </a:rPr>
              <a:t> </a:t>
            </a:r>
          </a:p>
          <a:p>
            <a:pPr lvl="0" algn="ctr"/>
            <a:r>
              <a:rPr lang="kk-KZ" altLang="ru-RU" sz="1200" b="1" dirty="0">
                <a:solidFill>
                  <a:srgbClr val="000000"/>
                </a:solidFill>
                <a:latin typeface="Times New Roman" panose="02020603050405020304" pitchFamily="18" charset="0"/>
                <a:cs typeface="Times New Roman" panose="02020603050405020304" pitchFamily="18" charset="0"/>
              </a:rPr>
              <a:t>05 қаңтарға арналған ауа райы болжамы</a:t>
            </a:r>
            <a:r>
              <a:rPr lang="ru-RU" altLang="ru-RU" sz="1200" b="1" dirty="0">
                <a:solidFill>
                  <a:srgbClr val="000000"/>
                </a:solidFill>
                <a:latin typeface="Times New Roman" panose="02020603050405020304" pitchFamily="18" charset="0"/>
                <a:cs typeface="Times New Roman" panose="02020603050405020304" pitchFamily="18" charset="0"/>
              </a:rPr>
              <a:t> </a:t>
            </a:r>
          </a:p>
          <a:p>
            <a:pPr lvl="0" algn="ctr"/>
            <a:r>
              <a:rPr lang="ru-RU" altLang="ru-RU" sz="1200" b="1" dirty="0">
                <a:solidFill>
                  <a:srgbClr val="000000"/>
                </a:solidFill>
                <a:latin typeface="Times New Roman" panose="02020603050405020304" pitchFamily="18" charset="0"/>
                <a:cs typeface="Times New Roman" panose="02020603050405020304" pitchFamily="18" charset="0"/>
              </a:rPr>
              <a:t>04 </a:t>
            </a:r>
            <a:r>
              <a:rPr lang="ru-RU" altLang="ru-RU" sz="1200" b="1" dirty="0" err="1">
                <a:solidFill>
                  <a:srgbClr val="000000"/>
                </a:solidFill>
                <a:latin typeface="Times New Roman" panose="02020603050405020304" pitchFamily="18" charset="0"/>
                <a:cs typeface="Times New Roman" panose="02020603050405020304" pitchFamily="18" charset="0"/>
              </a:rPr>
              <a:t>қаңтар</a:t>
            </a:r>
            <a:r>
              <a:rPr lang="ru-RU" altLang="ru-RU" sz="1200" b="1" dirty="0">
                <a:solidFill>
                  <a:srgbClr val="000000"/>
                </a:solidFill>
                <a:latin typeface="Times New Roman" panose="02020603050405020304" pitchFamily="18" charset="0"/>
                <a:cs typeface="Times New Roman" panose="02020603050405020304" pitchFamily="18" charset="0"/>
              </a:rPr>
              <a:t> 20 </a:t>
            </a:r>
            <a:r>
              <a:rPr lang="ru-RU" altLang="ru-RU" sz="1200" b="1" dirty="0" err="1">
                <a:solidFill>
                  <a:srgbClr val="000000"/>
                </a:solidFill>
                <a:latin typeface="Times New Roman" panose="02020603050405020304" pitchFamily="18" charset="0"/>
                <a:cs typeface="Times New Roman" panose="02020603050405020304" pitchFamily="18" charset="0"/>
              </a:rPr>
              <a:t>сағаттан</a:t>
            </a:r>
            <a:r>
              <a:rPr lang="ru-RU" altLang="ru-RU" sz="1200" b="1" dirty="0">
                <a:solidFill>
                  <a:srgbClr val="000000"/>
                </a:solidFill>
                <a:latin typeface="Times New Roman" panose="02020603050405020304" pitchFamily="18" charset="0"/>
                <a:cs typeface="Times New Roman" panose="02020603050405020304" pitchFamily="18" charset="0"/>
              </a:rPr>
              <a:t> 05 </a:t>
            </a:r>
            <a:r>
              <a:rPr lang="ru-RU" altLang="ru-RU" sz="1200" b="1" dirty="0" err="1">
                <a:solidFill>
                  <a:srgbClr val="000000"/>
                </a:solidFill>
                <a:latin typeface="Times New Roman" panose="02020603050405020304" pitchFamily="18" charset="0"/>
                <a:cs typeface="Times New Roman" panose="02020603050405020304" pitchFamily="18" charset="0"/>
              </a:rPr>
              <a:t>қаңтар</a:t>
            </a:r>
            <a:r>
              <a:rPr lang="ru-RU" altLang="ru-RU" sz="1200" b="1" dirty="0">
                <a:solidFill>
                  <a:srgbClr val="000000"/>
                </a:solidFill>
                <a:latin typeface="Times New Roman" panose="02020603050405020304" pitchFamily="18" charset="0"/>
                <a:cs typeface="Times New Roman" panose="02020603050405020304" pitchFamily="18" charset="0"/>
              </a:rPr>
              <a:t> 20 сағатқа дейін</a:t>
            </a:r>
            <a:endParaRPr lang="ru-RU" sz="1200" b="1" dirty="0">
              <a:solidFill>
                <a:srgbClr val="000000"/>
              </a:solidFill>
              <a:latin typeface="Times New Roman" panose="02020603050405020304" pitchFamily="18" charset="0"/>
              <a:cs typeface="Times New Roman" panose="02020603050405020304" pitchFamily="18" charset="0"/>
              <a:sym typeface="+mn-ea"/>
            </a:endParaRPr>
          </a:p>
          <a:p>
            <a:pPr lvl="0" indent="182563" algn="just"/>
            <a:r>
              <a:rPr lang="ru-RU" sz="1200" dirty="0" err="1">
                <a:solidFill>
                  <a:srgbClr val="000000"/>
                </a:solidFill>
                <a:latin typeface="Times New Roman" panose="02020603050405020304" pitchFamily="18" charset="0"/>
                <a:cs typeface="Times New Roman" panose="02020603050405020304" pitchFamily="18" charset="0"/>
                <a:sym typeface="+mn-ea"/>
              </a:rPr>
              <a:t>Көшпелі</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бұлтты</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жауын-шашынсыз</a:t>
            </a:r>
            <a:r>
              <a:rPr lang="ru-RU" sz="1200" dirty="0">
                <a:solidFill>
                  <a:srgbClr val="000000"/>
                </a:solidFill>
                <a:latin typeface="Times New Roman" panose="02020603050405020304" pitchFamily="18" charset="0"/>
                <a:cs typeface="Times New Roman" panose="02020603050405020304" pitchFamily="18" charset="0"/>
                <a:sym typeface="+mn-ea"/>
              </a:rPr>
              <a:t>. Кей </a:t>
            </a:r>
            <a:r>
              <a:rPr lang="ru-RU" sz="1200" dirty="0" err="1">
                <a:solidFill>
                  <a:srgbClr val="000000"/>
                </a:solidFill>
                <a:latin typeface="Times New Roman" panose="02020603050405020304" pitchFamily="18" charset="0"/>
                <a:cs typeface="Times New Roman" panose="02020603050405020304" pitchFamily="18" charset="0"/>
                <a:sym typeface="+mn-ea"/>
              </a:rPr>
              <a:t>уақытта</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тұман</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Жел</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оңтүстіктен</a:t>
            </a:r>
            <a:r>
              <a:rPr lang="ru-RU" sz="1200" dirty="0">
                <a:solidFill>
                  <a:srgbClr val="000000"/>
                </a:solidFill>
                <a:latin typeface="Times New Roman" panose="02020603050405020304" pitchFamily="18" charset="0"/>
                <a:cs typeface="Times New Roman" panose="02020603050405020304" pitchFamily="18" charset="0"/>
                <a:sym typeface="+mn-ea"/>
              </a:rPr>
              <a:t>, о</a:t>
            </a:r>
            <a:r>
              <a:rPr lang="kk-KZ" sz="1200" dirty="0">
                <a:solidFill>
                  <a:srgbClr val="000000"/>
                </a:solidFill>
                <a:latin typeface="Times New Roman" panose="02020603050405020304" pitchFamily="18" charset="0"/>
                <a:cs typeface="Times New Roman" panose="02020603050405020304" pitchFamily="18" charset="0"/>
                <a:sym typeface="+mn-ea"/>
              </a:rPr>
              <a:t>ңтүстік-шығыстан 5-10 </a:t>
            </a:r>
            <a:r>
              <a:rPr lang="ru-RU" sz="1200" dirty="0">
                <a:solidFill>
                  <a:srgbClr val="000000"/>
                </a:solidFill>
                <a:latin typeface="Times New Roman" panose="02020603050405020304" pitchFamily="18" charset="0"/>
                <a:cs typeface="Times New Roman" panose="02020603050405020304" pitchFamily="18" charset="0"/>
                <a:sym typeface="+mn-ea"/>
              </a:rPr>
              <a:t>м/с. Ауаның </a:t>
            </a:r>
            <a:r>
              <a:rPr lang="ru-RU" sz="1200" dirty="0" err="1">
                <a:solidFill>
                  <a:srgbClr val="000000"/>
                </a:solidFill>
                <a:latin typeface="Times New Roman" panose="02020603050405020304" pitchFamily="18" charset="0"/>
                <a:cs typeface="Times New Roman" panose="02020603050405020304" pitchFamily="18" charset="0"/>
                <a:sym typeface="+mn-ea"/>
              </a:rPr>
              <a:t>температурасы</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түнде</a:t>
            </a:r>
            <a:r>
              <a:rPr lang="ru-RU" sz="1200" dirty="0">
                <a:solidFill>
                  <a:srgbClr val="000000"/>
                </a:solidFill>
                <a:latin typeface="Times New Roman" panose="02020603050405020304" pitchFamily="18" charset="0"/>
                <a:cs typeface="Times New Roman" panose="02020603050405020304" pitchFamily="18" charset="0"/>
                <a:sym typeface="+mn-ea"/>
              </a:rPr>
              <a:t> 5-7 </a:t>
            </a:r>
            <a:r>
              <a:rPr lang="ru-RU" sz="1200" dirty="0" err="1">
                <a:solidFill>
                  <a:srgbClr val="000000"/>
                </a:solidFill>
                <a:latin typeface="Times New Roman" panose="02020603050405020304" pitchFamily="18" charset="0"/>
                <a:cs typeface="Times New Roman" panose="02020603050405020304" pitchFamily="18" charset="0"/>
                <a:sym typeface="+mn-ea"/>
              </a:rPr>
              <a:t>аяз</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күндіз</a:t>
            </a:r>
            <a:r>
              <a:rPr lang="ru-RU" sz="1200" dirty="0">
                <a:solidFill>
                  <a:srgbClr val="000000"/>
                </a:solidFill>
                <a:latin typeface="Times New Roman" panose="02020603050405020304" pitchFamily="18" charset="0"/>
                <a:cs typeface="Times New Roman" panose="02020603050405020304" pitchFamily="18" charset="0"/>
                <a:sym typeface="+mn-ea"/>
              </a:rPr>
              <a:t> 0-2 </a:t>
            </a:r>
            <a:r>
              <a:rPr lang="ru-RU" sz="1200" dirty="0" err="1">
                <a:solidFill>
                  <a:srgbClr val="000000"/>
                </a:solidFill>
                <a:latin typeface="Times New Roman" panose="02020603050405020304" pitchFamily="18" charset="0"/>
                <a:cs typeface="Times New Roman" panose="02020603050405020304" pitchFamily="18" charset="0"/>
                <a:sym typeface="+mn-ea"/>
              </a:rPr>
              <a:t>жылы</a:t>
            </a:r>
            <a:r>
              <a:rPr lang="ru-RU" sz="1200" dirty="0">
                <a:solidFill>
                  <a:srgbClr val="000000"/>
                </a:solidFill>
                <a:latin typeface="Times New Roman" panose="02020603050405020304" pitchFamily="18" charset="0"/>
                <a:cs typeface="Times New Roman" panose="02020603050405020304" pitchFamily="18" charset="0"/>
                <a:sym typeface="+mn-ea"/>
              </a:rPr>
              <a:t>.</a:t>
            </a:r>
            <a:endParaRPr lang="kk-KZ" altLang="ru-RU" sz="1200" b="1" dirty="0">
              <a:solidFill>
                <a:srgbClr val="000000"/>
              </a:solidFill>
              <a:latin typeface="Times New Roman" panose="02020603050405020304" pitchFamily="18" charset="0"/>
              <a:cs typeface="Times New Roman" panose="02020603050405020304" pitchFamily="18" charset="0"/>
            </a:endParaRPr>
          </a:p>
          <a:p>
            <a:pPr indent="182563" algn="ctr"/>
            <a:endParaRPr lang="kk-KZ" altLang="ru-RU" sz="1200" b="1" dirty="0">
              <a:solidFill>
                <a:srgbClr val="000000"/>
              </a:solidFill>
              <a:latin typeface="Times New Roman" panose="02020603050405020304" pitchFamily="18" charset="0"/>
              <a:cs typeface="Times New Roman" panose="02020603050405020304" pitchFamily="18" charset="0"/>
            </a:endParaRPr>
          </a:p>
          <a:p>
            <a:pPr indent="182563" algn="ctr"/>
            <a:r>
              <a:rPr lang="kk-KZ" altLang="ru-RU" sz="1200" b="1" dirty="0">
                <a:solidFill>
                  <a:srgbClr val="000000"/>
                </a:solidFill>
                <a:latin typeface="Times New Roman" panose="02020603050405020304" pitchFamily="18" charset="0"/>
                <a:cs typeface="Times New Roman" panose="02020603050405020304" pitchFamily="18" charset="0"/>
              </a:rPr>
              <a:t>06 қаңтарға</a:t>
            </a:r>
          </a:p>
          <a:p>
            <a:pPr indent="182563" algn="ctr"/>
            <a:r>
              <a:rPr lang="kk-KZ" altLang="ru-RU" sz="1200" b="1" dirty="0">
                <a:solidFill>
                  <a:srgbClr val="000000"/>
                </a:solidFill>
                <a:latin typeface="Times New Roman" panose="02020603050405020304" pitchFamily="18" charset="0"/>
                <a:cs typeface="Times New Roman" panose="02020603050405020304" pitchFamily="18" charset="0"/>
              </a:rPr>
              <a:t>05 қаңтар </a:t>
            </a:r>
            <a:r>
              <a:rPr lang="ru-RU" altLang="ru-RU" sz="1200" b="1" dirty="0">
                <a:solidFill>
                  <a:srgbClr val="000000"/>
                </a:solidFill>
                <a:latin typeface="Times New Roman" panose="02020603050405020304" pitchFamily="18" charset="0"/>
                <a:cs typeface="Times New Roman" panose="02020603050405020304" pitchFamily="18" charset="0"/>
              </a:rPr>
              <a:t>20 </a:t>
            </a:r>
            <a:r>
              <a:rPr lang="ru-RU" altLang="ru-RU" sz="1200" b="1" dirty="0" err="1">
                <a:solidFill>
                  <a:srgbClr val="000000"/>
                </a:solidFill>
                <a:latin typeface="Times New Roman" panose="02020603050405020304" pitchFamily="18" charset="0"/>
                <a:cs typeface="Times New Roman" panose="02020603050405020304" pitchFamily="18" charset="0"/>
              </a:rPr>
              <a:t>сағаттан</a:t>
            </a:r>
            <a:r>
              <a:rPr lang="ru-RU" altLang="ru-RU" sz="1200" b="1" dirty="0">
                <a:solidFill>
                  <a:srgbClr val="000000"/>
                </a:solidFill>
                <a:latin typeface="Times New Roman" panose="02020603050405020304" pitchFamily="18" charset="0"/>
                <a:cs typeface="Times New Roman" panose="02020603050405020304" pitchFamily="18" charset="0"/>
              </a:rPr>
              <a:t> 06 </a:t>
            </a:r>
            <a:r>
              <a:rPr lang="ru-RU" altLang="ru-RU" sz="1200" b="1" dirty="0" err="1">
                <a:solidFill>
                  <a:srgbClr val="000000"/>
                </a:solidFill>
                <a:latin typeface="Times New Roman" panose="02020603050405020304" pitchFamily="18" charset="0"/>
                <a:cs typeface="Times New Roman" panose="02020603050405020304" pitchFamily="18" charset="0"/>
              </a:rPr>
              <a:t>қаңтар</a:t>
            </a:r>
            <a:r>
              <a:rPr lang="ru-RU" altLang="ru-RU" sz="1200" b="1" dirty="0">
                <a:solidFill>
                  <a:srgbClr val="000000"/>
                </a:solidFill>
                <a:latin typeface="Times New Roman" panose="02020603050405020304" pitchFamily="18" charset="0"/>
                <a:cs typeface="Times New Roman" panose="02020603050405020304" pitchFamily="18" charset="0"/>
              </a:rPr>
              <a:t> 08 </a:t>
            </a:r>
            <a:r>
              <a:rPr lang="ru-RU" altLang="ru-RU" sz="1200" b="1" dirty="0" err="1">
                <a:solidFill>
                  <a:srgbClr val="000000"/>
                </a:solidFill>
                <a:latin typeface="Times New Roman" panose="02020603050405020304" pitchFamily="18" charset="0"/>
                <a:cs typeface="Times New Roman" panose="02020603050405020304" pitchFamily="18" charset="0"/>
              </a:rPr>
              <a:t>сағатқа</a:t>
            </a:r>
            <a:r>
              <a:rPr lang="ru-RU" altLang="ru-RU" sz="1200" b="1" dirty="0">
                <a:solidFill>
                  <a:srgbClr val="000000"/>
                </a:solidFill>
                <a:latin typeface="Times New Roman" panose="02020603050405020304" pitchFamily="18" charset="0"/>
                <a:cs typeface="Times New Roman" panose="02020603050405020304" pitchFamily="18" charset="0"/>
              </a:rPr>
              <a:t> </a:t>
            </a:r>
            <a:r>
              <a:rPr lang="ru-RU" altLang="ru-RU" sz="1200" b="1" dirty="0" err="1">
                <a:solidFill>
                  <a:srgbClr val="000000"/>
                </a:solidFill>
                <a:latin typeface="Times New Roman" panose="02020603050405020304" pitchFamily="18" charset="0"/>
                <a:cs typeface="Times New Roman" panose="02020603050405020304" pitchFamily="18" charset="0"/>
              </a:rPr>
              <a:t>дейін</a:t>
            </a:r>
            <a:endParaRPr lang="ru-RU" altLang="ru-RU" sz="1200" b="1" dirty="0">
              <a:solidFill>
                <a:srgbClr val="000000"/>
              </a:solidFill>
              <a:latin typeface="Times New Roman" panose="02020603050405020304" pitchFamily="18" charset="0"/>
              <a:cs typeface="Times New Roman" panose="02020603050405020304" pitchFamily="18" charset="0"/>
            </a:endParaRPr>
          </a:p>
          <a:p>
            <a:pPr lvl="0" indent="182563" algn="just"/>
            <a:r>
              <a:rPr lang="ru-RU" sz="1200" dirty="0" err="1">
                <a:solidFill>
                  <a:srgbClr val="000000"/>
                </a:solidFill>
                <a:latin typeface="Times New Roman" panose="02020603050405020304" pitchFamily="18" charset="0"/>
                <a:cs typeface="Times New Roman" panose="02020603050405020304" pitchFamily="18" charset="0"/>
                <a:sym typeface="+mn-ea"/>
              </a:rPr>
              <a:t>Көшпелі</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бұлтты</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кей</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уақытта</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жауын-шашын</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тұман</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көктайғақ</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Жел</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оңтүстік-шығыстан</a:t>
            </a:r>
            <a:r>
              <a:rPr lang="ru-RU" sz="1200" dirty="0">
                <a:solidFill>
                  <a:srgbClr val="000000"/>
                </a:solidFill>
                <a:latin typeface="Times New Roman" panose="02020603050405020304" pitchFamily="18" charset="0"/>
                <a:cs typeface="Times New Roman" panose="02020603050405020304" pitchFamily="18" charset="0"/>
                <a:sym typeface="+mn-ea"/>
              </a:rPr>
              <a:t> 5-10 м/с. </a:t>
            </a:r>
            <a:r>
              <a:rPr lang="ru-RU" sz="1200" dirty="0" err="1">
                <a:solidFill>
                  <a:srgbClr val="000000"/>
                </a:solidFill>
                <a:latin typeface="Times New Roman" panose="02020603050405020304" pitchFamily="18" charset="0"/>
                <a:cs typeface="Times New Roman" panose="02020603050405020304" pitchFamily="18" charset="0"/>
                <a:sym typeface="+mn-ea"/>
              </a:rPr>
              <a:t>Ауаның</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температурасы</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түнде</a:t>
            </a:r>
            <a:r>
              <a:rPr lang="ru-RU" sz="1200" dirty="0">
                <a:solidFill>
                  <a:srgbClr val="000000"/>
                </a:solidFill>
                <a:latin typeface="Times New Roman" panose="02020603050405020304" pitchFamily="18" charset="0"/>
                <a:cs typeface="Times New Roman" panose="02020603050405020304" pitchFamily="18" charset="0"/>
                <a:sym typeface="+mn-ea"/>
              </a:rPr>
              <a:t> 4-6 </a:t>
            </a:r>
            <a:r>
              <a:rPr lang="ru-RU" sz="1200" dirty="0" err="1">
                <a:solidFill>
                  <a:srgbClr val="000000"/>
                </a:solidFill>
                <a:latin typeface="Times New Roman" panose="02020603050405020304" pitchFamily="18" charset="0"/>
                <a:cs typeface="Times New Roman" panose="02020603050405020304" pitchFamily="18" charset="0"/>
                <a:sym typeface="+mn-ea"/>
              </a:rPr>
              <a:t>аяз</a:t>
            </a:r>
            <a:r>
              <a:rPr lang="ru-RU" sz="1200" dirty="0">
                <a:solidFill>
                  <a:srgbClr val="000000"/>
                </a:solidFill>
                <a:latin typeface="Times New Roman" panose="02020603050405020304" pitchFamily="18" charset="0"/>
                <a:cs typeface="Times New Roman" panose="02020603050405020304" pitchFamily="18" charset="0"/>
                <a:sym typeface="+mn-ea"/>
              </a:rPr>
              <a:t>.</a:t>
            </a:r>
            <a:endParaRPr lang="kk-KZ" altLang="ru-RU" sz="1200" b="1" dirty="0">
              <a:solidFill>
                <a:srgbClr val="000000"/>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5006343" y="3754253"/>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21" name="TextBox 13"/>
          <p:cNvSpPr txBox="1"/>
          <p:nvPr/>
        </p:nvSpPr>
        <p:spPr>
          <a:xfrm>
            <a:off x="5006342" y="2683359"/>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000" dirty="0">
                <a:solidFill>
                  <a:schemeClr val="tx1"/>
                </a:solidFill>
                <a:latin typeface="Times New Roman" panose="02020603050405020304" pitchFamily="18" charset="0"/>
                <a:cs typeface="Times New Roman" panose="02020603050405020304" pitchFamily="18" charset="0"/>
              </a:rPr>
              <a:t>     </a:t>
            </a:r>
            <a:r>
              <a:rPr lang="ru-RU" sz="1200" dirty="0">
                <a:solidFill>
                  <a:schemeClr val="tx1"/>
                </a:solidFill>
                <a:latin typeface="Times New Roman" pitchFamily="18" charset="0"/>
                <a:cs typeface="Times New Roman" pitchFamily="18" charset="0"/>
              </a:rPr>
              <a:t>05 </a:t>
            </a:r>
            <a:r>
              <a:rPr lang="ru-RU" sz="1200" dirty="0" err="1">
                <a:solidFill>
                  <a:schemeClr val="tx1"/>
                </a:solidFill>
                <a:latin typeface="Times New Roman" pitchFamily="18" charset="0"/>
                <a:cs typeface="Times New Roman" pitchFamily="18" charset="0"/>
              </a:rPr>
              <a:t>қаңтар</a:t>
            </a:r>
            <a:r>
              <a:rPr lang="ru-RU" sz="1200" dirty="0">
                <a:solidFill>
                  <a:schemeClr val="tx1"/>
                </a:solidFill>
                <a:latin typeface="Times New Roman" pitchFamily="18" charset="0"/>
                <a:cs typeface="Times New Roman" pitchFamily="18" charset="0"/>
              </a:rPr>
              <a:t>, 2022 </a:t>
            </a:r>
            <a:r>
              <a:rPr lang="ru-RU" sz="1200" dirty="0" err="1">
                <a:solidFill>
                  <a:schemeClr val="tx1"/>
                </a:solidFill>
                <a:latin typeface="Times New Roman" pitchFamily="18" charset="0"/>
                <a:cs typeface="Times New Roman" pitchFamily="18" charset="0"/>
              </a:rPr>
              <a:t>жылдың</a:t>
            </a:r>
            <a:r>
              <a:rPr lang="ru-RU" sz="1200" dirty="0">
                <a:solidFill>
                  <a:schemeClr val="tx1"/>
                </a:solidFill>
                <a:latin typeface="Times New Roman" pitchFamily="18" charset="0"/>
                <a:cs typeface="Times New Roman" pitchFamily="18" charset="0"/>
              </a:rPr>
              <a:t> 06 </a:t>
            </a:r>
            <a:r>
              <a:rPr lang="ru-RU" sz="1200" dirty="0" err="1">
                <a:solidFill>
                  <a:schemeClr val="tx1"/>
                </a:solidFill>
                <a:latin typeface="Times New Roman" pitchFamily="18" charset="0"/>
                <a:cs typeface="Times New Roman" pitchFamily="18" charset="0"/>
              </a:rPr>
              <a:t>қаңтарына</a:t>
            </a:r>
            <a:r>
              <a:rPr lang="ru-RU" sz="1200" dirty="0">
                <a:solidFill>
                  <a:schemeClr val="tx1"/>
                </a:solidFill>
                <a:latin typeface="Times New Roman" pitchFamily="18" charset="0"/>
                <a:cs typeface="Times New Roman" pitchFamily="18" charset="0"/>
              </a:rPr>
              <a:t> қараған түні метеорологиялық жағдайлар қала атмосферасында ластаушы заттардың  ыдырауына ықпал етеді.</a:t>
            </a:r>
          </a:p>
          <a:p>
            <a:pPr algn="just"/>
            <a:r>
              <a:rPr lang="ru-RU" sz="1200" dirty="0">
                <a:solidFill>
                  <a:schemeClr val="tx1"/>
                </a:solidFill>
                <a:latin typeface="Times New Roman" pitchFamily="18" charset="0"/>
                <a:cs typeface="Times New Roman" pitchFamily="18" charset="0"/>
              </a:rPr>
              <a:t>     Жалпы қала бойынша ауаның ластану деңгейі төмен болады деп күтілуде.</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28589" y="4659557"/>
            <a:ext cx="4794304" cy="1015663"/>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Қызылорда қаласында атмосфералық ауаның ластану деңгейін бақылау 3 бақылау бекетінде жүргізіледі:</a:t>
            </a:r>
          </a:p>
          <a:p>
            <a:pPr algn="just"/>
            <a:r>
              <a:rPr lang="kk-KZ" sz="1200" dirty="0">
                <a:latin typeface="Times New Roman" panose="02020603050405020304" pitchFamily="18" charset="0"/>
                <a:cs typeface="Times New Roman" panose="02020603050405020304" pitchFamily="18" charset="0"/>
              </a:rPr>
              <a:t>№ 1 бекет – Төреқұлов көшесі, 76;</a:t>
            </a:r>
          </a:p>
          <a:p>
            <a:pPr algn="just"/>
            <a:r>
              <a:rPr lang="kk-KZ" sz="1200" dirty="0">
                <a:latin typeface="Times New Roman" panose="02020603050405020304" pitchFamily="18" charset="0"/>
                <a:cs typeface="Times New Roman" panose="02020603050405020304" pitchFamily="18" charset="0"/>
              </a:rPr>
              <a:t>№ 2 бекет – </a:t>
            </a:r>
            <a:r>
              <a:rPr lang="ru-RU" sz="1200" dirty="0" err="1">
                <a:latin typeface="Times New Roman" panose="02020603050405020304" pitchFamily="18" charset="0"/>
                <a:cs typeface="Times New Roman" panose="02020603050405020304" pitchFamily="18" charset="0"/>
              </a:rPr>
              <a:t>Нариманов</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6 («Кустовая радиостанция»)</a:t>
            </a:r>
            <a:r>
              <a:rPr lang="kk-KZ" sz="1200" dirty="0">
                <a:latin typeface="Times New Roman" panose="02020603050405020304" pitchFamily="18" charset="0"/>
                <a:cs typeface="Times New Roman" panose="02020603050405020304" pitchFamily="18" charset="0"/>
              </a:rPr>
              <a:t>;</a:t>
            </a:r>
            <a:endParaRPr 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3 бекет – </a:t>
            </a:r>
            <a:r>
              <a:rPr lang="ru-RU" sz="1200" dirty="0">
                <a:latin typeface="Times New Roman" panose="02020603050405020304" pitchFamily="18" charset="0"/>
                <a:cs typeface="Times New Roman" panose="02020603050405020304" pitchFamily="18" charset="0"/>
              </a:rPr>
              <a:t>Улица </a:t>
            </a:r>
            <a:r>
              <a:rPr lang="ru-RU" sz="1200" dirty="0" err="1">
                <a:latin typeface="Times New Roman" panose="02020603050405020304" pitchFamily="18" charset="0"/>
                <a:cs typeface="Times New Roman" panose="02020603050405020304" pitchFamily="18" charset="0"/>
              </a:rPr>
              <a:t>Койсары</a:t>
            </a:r>
            <a:r>
              <a:rPr lang="ru-RU" sz="1200">
                <a:latin typeface="Times New Roman" panose="02020603050405020304" pitchFamily="18" charset="0"/>
                <a:cs typeface="Times New Roman" panose="02020603050405020304" pitchFamily="18" charset="0"/>
              </a:rPr>
              <a:t> батыра н/з («</a:t>
            </a:r>
            <a:r>
              <a:rPr lang="ru-RU" sz="1200" dirty="0">
                <a:latin typeface="Times New Roman" panose="02020603050405020304" pitchFamily="18" charset="0"/>
                <a:cs typeface="Times New Roman" panose="02020603050405020304" pitchFamily="18" charset="0"/>
              </a:rPr>
              <a:t>Аэрологическая станция»).</a:t>
            </a:r>
          </a:p>
        </p:txBody>
      </p:sp>
      <p:sp>
        <p:nvSpPr>
          <p:cNvPr id="23" name="Прямоугольник 13"/>
          <p:cNvSpPr/>
          <p:nvPr/>
        </p:nvSpPr>
        <p:spPr>
          <a:xfrm>
            <a:off x="4953000" y="92435"/>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85531" y="4276932"/>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a:solidFill>
                    <a:srgbClr val="000000"/>
                  </a:solidFill>
                  <a:latin typeface="Times New Roman" panose="02020603050405020304" pitchFamily="18" charset="0"/>
                  <a:cs typeface="Times New Roman" panose="02020603050405020304" pitchFamily="18" charset="0"/>
                </a:rPr>
                <a:t>Байланыстар:</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smtClean="0">
                <a:solidFill>
                  <a:srgbClr val="000000"/>
                </a:solidFill>
                <a:latin typeface="Times New Roman" panose="02020603050405020304" pitchFamily="18" charset="0"/>
                <a:cs typeface="Times New Roman" panose="02020603050405020304" pitchFamily="18" charset="0"/>
              </a:rPr>
              <a:t>Нұрмахамбет М.Б</a:t>
            </a:r>
            <a:r>
              <a:rPr lang="kk-KZ" altLang="ru-RU" sz="1200" b="1" i="1" smtClean="0">
                <a:solidFill>
                  <a:srgbClr val="000000"/>
                </a:solidFill>
                <a:latin typeface="Times New Roman" panose="02020603050405020304" pitchFamily="18" charset="0"/>
                <a:cs typeface="Times New Roman" panose="02020603050405020304" pitchFamily="18" charset="0"/>
              </a:rPr>
              <a:t>.</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139614945"/>
              </p:ext>
            </p:extLst>
          </p:nvPr>
        </p:nvGraphicFramePr>
        <p:xfrm>
          <a:off x="5401238" y="544913"/>
          <a:ext cx="4167505" cy="804672"/>
        </p:xfrm>
        <a:graphic>
          <a:graphicData uri="http://schemas.openxmlformats.org/drawingml/2006/table">
            <a:tbl>
              <a:tblPr/>
              <a:tblGrid>
                <a:gridCol w="1152302">
                  <a:extLst>
                    <a:ext uri="{9D8B030D-6E8A-4147-A177-3AD203B41FA5}">
                      <a16:colId xmlns:a16="http://schemas.microsoft.com/office/drawing/2014/main" val="20000"/>
                    </a:ext>
                  </a:extLst>
                </a:gridCol>
                <a:gridCol w="3015203">
                  <a:extLst>
                    <a:ext uri="{9D8B030D-6E8A-4147-A177-3AD203B41FA5}">
                      <a16:colId xmlns:a16="http://schemas.microsoft.com/office/drawing/2014/main" val="20001"/>
                    </a:ext>
                  </a:extLst>
                </a:gridCol>
              </a:tblGrid>
              <a:tr h="6736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592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0,21</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844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0,21 ≤ Р &lt; 0,28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897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0,28 ≤ Р &lt; 0,39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889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280552" y="792056"/>
            <a:ext cx="1625381"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131243" y="2402406"/>
            <a:ext cx="4750319" cy="1569660"/>
          </a:xfrm>
          <a:prstGeom prst="rect">
            <a:avLst/>
          </a:prstGeom>
        </p:spPr>
        <p:txBody>
          <a:bodyPr wrap="square">
            <a:spAutoFit/>
          </a:bodyPr>
          <a:lstStyle/>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Филиал директоры                                Қалымбетова  Ж.</a:t>
            </a:r>
          </a:p>
          <a:p>
            <a:pPr>
              <a:spcAft>
                <a:spcPts val="0"/>
              </a:spcAft>
              <a:tabLst>
                <a:tab pos="180340" algn="l"/>
                <a:tab pos="630555" algn="l"/>
              </a:tabLst>
            </a:pP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r>
              <a:rPr lang="ru-RU" sz="1200" dirty="0">
                <a:latin typeface="Times New Roman" panose="02020603050405020304" pitchFamily="18" charset="0"/>
                <a:ea typeface="Times New Roman" panose="02020603050405020304" pitchFamily="18" charset="0"/>
              </a:rPr>
              <a:t>Орындаған:                                            </a:t>
            </a:r>
            <a:r>
              <a:rPr lang="kk-KZ" sz="1200" dirty="0">
                <a:latin typeface="Times New Roman" panose="02020603050405020304" pitchFamily="18" charset="0"/>
                <a:ea typeface="Times New Roman" panose="02020603050405020304" pitchFamily="18" charset="0"/>
              </a:rPr>
              <a:t>инженер Сәдуақасов М.</a:t>
            </a:r>
            <a:endParaRPr lang="kk-KZ" sz="1200" dirty="0">
              <a:effectLst/>
              <a:latin typeface="Times New Roman" panose="02020603050405020304" pitchFamily="18" charset="0"/>
              <a:ea typeface="Times New Roman" panose="02020603050405020304" pitchFamily="18" charset="0"/>
            </a:endParaRPr>
          </a:p>
          <a:p>
            <a:pPr>
              <a:spcAft>
                <a:spcPts val="0"/>
              </a:spcAft>
              <a:tabLst>
                <a:tab pos="180340" algn="l"/>
                <a:tab pos="630555" algn="l"/>
              </a:tabLst>
            </a:pPr>
            <a:endParaRPr lang="kk-KZ" sz="1200" dirty="0">
              <a:effectLst/>
              <a:latin typeface="Times New Roman" panose="02020603050405020304" pitchFamily="18" charset="0"/>
              <a:ea typeface="Times New Roman" panose="02020603050405020304" pitchFamily="18" charset="0"/>
            </a:endParaRPr>
          </a:p>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04.</a:t>
            </a:r>
            <a:r>
              <a:rPr lang="ru-RU" sz="1200" dirty="0">
                <a:latin typeface="Times New Roman" panose="02020603050405020304" pitchFamily="18" charset="0"/>
                <a:ea typeface="Times New Roman" panose="02020603050405020304" pitchFamily="18" charset="0"/>
              </a:rPr>
              <a:t>01.2022 ж. 12:40 (жергілікті уақыт)</a:t>
            </a:r>
          </a:p>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Тел: 8 7242 238573</a:t>
            </a: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endParaRPr lang="ru-RU" sz="1200" dirty="0">
              <a:effectLst/>
              <a:latin typeface="Times New Roman" panose="02020603050405020304" pitchFamily="18" charset="0"/>
              <a:ea typeface="Times New Roman" panose="02020603050405020304" pitchFamily="18" charset="0"/>
            </a:endParaRPr>
          </a:p>
        </p:txBody>
      </p:sp>
      <p:sp>
        <p:nvSpPr>
          <p:cNvPr id="33" name="Прямоугольник 32"/>
          <p:cNvSpPr/>
          <p:nvPr/>
        </p:nvSpPr>
        <p:spPr>
          <a:xfrm>
            <a:off x="4952479" y="1291582"/>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4" name="Прямоугольник 33"/>
          <p:cNvSpPr/>
          <p:nvPr/>
        </p:nvSpPr>
        <p:spPr>
          <a:xfrm>
            <a:off x="4967233" y="2005866"/>
            <a:ext cx="478542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5" name="Таблица 34"/>
          <p:cNvGraphicFramePr/>
          <p:nvPr>
            <p:extLst>
              <p:ext uri="{D42A27DB-BD31-4B8C-83A1-F6EECF244321}">
                <p14:modId xmlns:p14="http://schemas.microsoft.com/office/powerpoint/2010/main" val="2248082743"/>
              </p:ext>
            </p:extLst>
          </p:nvPr>
        </p:nvGraphicFramePr>
        <p:xfrm>
          <a:off x="5030174" y="2332208"/>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6" name="TextBox 35"/>
          <p:cNvSpPr txBox="1"/>
          <p:nvPr/>
        </p:nvSpPr>
        <p:spPr>
          <a:xfrm>
            <a:off x="4967232" y="4410121"/>
            <a:ext cx="4794303"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12984</TotalTime>
  <Words>586</Words>
  <Application>Microsoft Office PowerPoint</Application>
  <PresentationFormat>Лист A4 (210x297 мм)</PresentationFormat>
  <Paragraphs>103</Paragraphs>
  <Slides>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vt:i4>
      </vt:variant>
    </vt:vector>
  </HeadingPairs>
  <TitlesOfParts>
    <vt:vector size="7" baseType="lpstr">
      <vt:lpstr>宋体</vt: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Мейирхан Нурмахамбет</cp:lastModifiedBy>
  <cp:revision>2013</cp:revision>
  <cp:lastPrinted>2021-07-01T07:38:07Z</cp:lastPrinted>
  <dcterms:created xsi:type="dcterms:W3CDTF">2018-03-27T06:03:00Z</dcterms:created>
  <dcterms:modified xsi:type="dcterms:W3CDTF">2022-01-04T08:25:43Z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