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669900"/>
    <a:srgbClr val="FF0000"/>
    <a:srgbClr val="FFFFFF"/>
    <a:srgbClr val="FFFF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66" y="7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 defTabSz="942247">
              <a:buFont typeface="Arial" panose="020B0604020202020204" pitchFamily="34" charset="0"/>
              <a:buNone/>
              <a:defRPr sz="13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3316" name="Образ слайда 3"/>
          <p:cNvSpPr>
            <a:spLocks noGrp="1" noRot="1" noChangeAspect="1"/>
          </p:cNvSpPr>
          <p:nvPr>
            <p:ph type="sldImg"/>
          </p:nvPr>
        </p:nvSpPr>
        <p:spPr bwMode="auto">
          <a:xfrm>
            <a:off x="1006475" y="1243013"/>
            <a:ext cx="4845050" cy="3355975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786313"/>
            <a:ext cx="5486400" cy="3917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lvl="0"/>
            <a:r>
              <a:rPr lang="ru-RU" altLang="en-US" noProof="0" dirty="0"/>
              <a:t>Образец текста</a:t>
            </a:r>
          </a:p>
          <a:p>
            <a:pPr lvl="1"/>
            <a:r>
              <a:rPr lang="ru-RU" altLang="en-US" noProof="0" dirty="0"/>
              <a:t>Второй уровень</a:t>
            </a:r>
          </a:p>
          <a:p>
            <a:pPr lvl="2"/>
            <a:r>
              <a:rPr lang="ru-RU" altLang="en-US" noProof="0" dirty="0"/>
              <a:t>Третий уровень</a:t>
            </a:r>
          </a:p>
          <a:p>
            <a:pPr lvl="3"/>
            <a:r>
              <a:rPr lang="ru-RU" altLang="en-US" noProof="0" dirty="0"/>
              <a:t>Четвертый уровень</a:t>
            </a:r>
          </a:p>
          <a:p>
            <a:pPr lvl="4"/>
            <a:r>
              <a:rPr lang="ru-RU" altLang="en-US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algn="r">
              <a:buFont typeface="Arial" panose="020B0604020202020204" pitchFamily="34" charset="0"/>
              <a:buNone/>
              <a:defRPr sz="1300"/>
            </a:lvl1pPr>
          </a:lstStyle>
          <a:p>
            <a:pPr>
              <a:defRPr/>
            </a:pPr>
            <a:fld id="{34E0B737-0933-4736-A8E6-38292C5FBE4D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9900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1388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2875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84363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73349-590E-4774-9B14-129C55DCF39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1C2DA-247E-4BFD-837C-77843DF16A5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B1258-D818-49CC-ABFE-CFDF6020F5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9F479-789D-48A8-8FAC-9FC493C2F03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48941-41F8-4206-86B8-19792815E7A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C5658-6A0B-4572-A008-404BD659DD9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3372D-C904-4701-AC87-6613BE2D118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3B8E8-04F4-42C8-837C-758E41B86EF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BF769-EB1E-4188-8F66-54DB9DDE1FA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F9262-5323-424F-9A82-BF792820BF6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248D8-CA83-4B5B-8D56-697F8882886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A9BFCE9-0CA9-4C34-B692-B26DC4F23B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/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algn="ctr">
                        <a:buFont typeface="Arial" charset="0"/>
                        <a:buNone/>
                      </a:pPr>
                      <a:r>
                        <a:rPr lang="en-US" sz="12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 </a:t>
                      </a:r>
                      <a:r>
                        <a:rPr lang="ru-RU" sz="12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Алматы</a:t>
                      </a:r>
                      <a:r>
                        <a:rPr lang="ru-RU" altLang="en-US" sz="12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altLang="en-US" sz="12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341" name="TextBox 7"/>
          <p:cNvSpPr txBox="1">
            <a:spLocks noChangeArrowheads="1"/>
          </p:cNvSpPr>
          <p:nvPr/>
        </p:nvSpPr>
        <p:spPr bwMode="auto">
          <a:xfrm>
            <a:off x="128588" y="215900"/>
            <a:ext cx="48244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sz="14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>
              <a:buFont typeface="Arial" charset="0"/>
              <a:buNone/>
            </a:pPr>
            <a:r>
              <a:rPr lang="ru-RU" altLang="ru-RU" sz="12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РГП «КАЗГИДРОМЕТ»</a:t>
            </a:r>
          </a:p>
        </p:txBody>
      </p:sp>
      <p:pic>
        <p:nvPicPr>
          <p:cNvPr id="14342" name="Рисунок 1"/>
          <p:cNvPicPr>
            <a:picLocks noChangeAspect="1"/>
          </p:cNvPicPr>
          <p:nvPr/>
        </p:nvPicPr>
        <p:blipFill>
          <a:blip r:embed="rId2"/>
          <a:srcRect t="17818" b="17471"/>
          <a:stretch>
            <a:fillRect/>
          </a:stretch>
        </p:blipFill>
        <p:spPr bwMode="auto">
          <a:xfrm>
            <a:off x="1352550" y="1023938"/>
            <a:ext cx="2028825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307975" y="2589213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ЕЖЕДНЕВНЫЙ БЮЛЛЕТЕНЬ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600" b="1" i="1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СОСТОЯНИЯ ВОЗДУШНОГО БАССЕЙНА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sz="1400" b="1" i="1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г. </a:t>
                      </a:r>
                      <a:r>
                        <a:rPr kumimoji="0" 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Алматы</a:t>
                      </a:r>
                      <a:r>
                        <a:rPr kumimoji="0" lang="ru-RU" alt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400" b="1" i="1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400" b="1" i="1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kk-KZ" altLang="zh-CN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宋体"/>
                          <a:cs typeface="宋体"/>
                        </a:rPr>
                        <a:t>04 января 2022 года</a:t>
                      </a:r>
                      <a:endParaRPr kumimoji="0" lang="zh-CN" sz="1200" b="1" i="1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宋体"/>
                        <a:cs typeface="宋体"/>
                      </a:endParaRPr>
                    </a:p>
                  </a:txBody>
                  <a:tcPr marL="114329" marR="114329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345" name="Прямоугольник 2"/>
          <p:cNvSpPr>
            <a:spLocks noChangeArrowheads="1"/>
          </p:cNvSpPr>
          <p:nvPr/>
        </p:nvSpPr>
        <p:spPr bwMode="auto">
          <a:xfrm>
            <a:off x="5024438" y="188913"/>
            <a:ext cx="4537075" cy="1917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Прогноз погоды по г. Алматы</a:t>
            </a:r>
          </a:p>
          <a:p>
            <a:pPr algn="ctr"/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на 05 января</a:t>
            </a:r>
          </a:p>
          <a:p>
            <a:pPr algn="ctr"/>
            <a:r>
              <a:rPr lang="ru-RU" sz="1200" b="1">
                <a:latin typeface="Times New Roman" pitchFamily="18" charset="0"/>
                <a:cs typeface="Times New Roman" pitchFamily="18" charset="0"/>
              </a:rPr>
              <a:t>с 21 ч. 04 января </a:t>
            </a:r>
            <a:r>
              <a:rPr lang="ru-RU" sz="1200" b="1">
                <a:latin typeface="Times New Roman" pitchFamily="18" charset="0"/>
                <a:cs typeface="Times New Roman" pitchFamily="18" charset="0"/>
                <a:sym typeface="+mn-ea"/>
              </a:rPr>
              <a:t>по 21 ч. 05 января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1200">
                <a:latin typeface="Times New Roman" pitchFamily="18" charset="0"/>
                <a:cs typeface="Times New Roman" pitchFamily="18" charset="0"/>
              </a:rPr>
              <a:t>Облачно, без осадков. Утром и днем туман. Ветер 0-5 м/с. Температура воздуха ночью около 0 градусов, днем 3-5 тепла.</a:t>
            </a:r>
            <a:r>
              <a:rPr lang="ru-RU"/>
              <a:t> </a:t>
            </a:r>
            <a:endParaRPr lang="ru-RU" sz="120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ru-RU" sz="1200" b="1">
                <a:latin typeface="Times New Roman" pitchFamily="18" charset="0"/>
                <a:cs typeface="Times New Roman" pitchFamily="18" charset="0"/>
              </a:rPr>
              <a:t>на ночь 06 января</a:t>
            </a:r>
          </a:p>
          <a:p>
            <a:pPr algn="ctr">
              <a:buFont typeface="Arial" charset="0"/>
              <a:buNone/>
            </a:pPr>
            <a:r>
              <a:rPr lang="ru-RU" sz="1200" b="1">
                <a:latin typeface="Times New Roman" pitchFamily="18" charset="0"/>
                <a:cs typeface="Times New Roman" pitchFamily="18" charset="0"/>
              </a:rPr>
              <a:t>с 21 ч. 05 января</a:t>
            </a:r>
            <a:r>
              <a:rPr lang="ru-RU" sz="1200" b="1">
                <a:latin typeface="Times New Roman" pitchFamily="18" charset="0"/>
                <a:cs typeface="Times New Roman" pitchFamily="18" charset="0"/>
                <a:sym typeface="+mn-ea"/>
              </a:rPr>
              <a:t> до 09 ч. 06 января</a:t>
            </a:r>
            <a:endParaRPr lang="kk-KZ" sz="1200" b="1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algn="just">
              <a:buFont typeface="Arial" charset="0"/>
              <a:buNone/>
            </a:pPr>
            <a:r>
              <a:rPr lang="ru-RU" sz="1200">
                <a:latin typeface="Times New Roman" pitchFamily="18" charset="0"/>
                <a:cs typeface="Times New Roman" pitchFamily="18" charset="0"/>
                <a:sym typeface="+mn-ea"/>
              </a:rPr>
              <a:t>Переменная облачность, без осадков. Ветер 0-5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>
                <a:latin typeface="Times New Roman" pitchFamily="18" charset="0"/>
                <a:cs typeface="Times New Roman" pitchFamily="18" charset="0"/>
                <a:sym typeface="+mn-ea"/>
              </a:rPr>
              <a:t>м/с. Температура воздуха 0-2 мороза.</a:t>
            </a: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5097463" y="2581275"/>
            <a:ext cx="4608512" cy="1042988"/>
          </a:xfrm>
          <a:prstGeom prst="rect">
            <a:avLst/>
          </a:prstGeom>
          <a:solidFill>
            <a:srgbClr val="99CC00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indent="182563"/>
            <a:r>
              <a:rPr lang="ru-RU" altLang="en-US" sz="1200" dirty="0">
                <a:latin typeface="Times New Roman" pitchFamily="18" charset="0"/>
                <a:cs typeface="Times New Roman" pitchFamily="18" charset="0"/>
                <a:sym typeface="+mn-ea"/>
              </a:rPr>
              <a:t>Сутки 05 января, ночь 06 января</a:t>
            </a:r>
            <a:r>
              <a:rPr lang="en-US" altLang="en-US" sz="1200" dirty="0"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200" dirty="0">
                <a:latin typeface="Times New Roman" pitchFamily="18" charset="0"/>
                <a:cs typeface="Times New Roman" pitchFamily="18" charset="0"/>
                <a:sym typeface="+mn-ea"/>
              </a:rPr>
              <a:t>202</a:t>
            </a:r>
            <a:r>
              <a:rPr lang="en-US" altLang="en-US" sz="1200" dirty="0">
                <a:latin typeface="Times New Roman" pitchFamily="18" charset="0"/>
                <a:cs typeface="Times New Roman" pitchFamily="18" charset="0"/>
                <a:sym typeface="+mn-ea"/>
              </a:rPr>
              <a:t>2</a:t>
            </a:r>
            <a:r>
              <a:rPr lang="ru-RU" altLang="en-US" sz="1200" dirty="0">
                <a:latin typeface="Times New Roman" pitchFamily="18" charset="0"/>
                <a:cs typeface="Times New Roman" pitchFamily="18" charset="0"/>
                <a:sym typeface="+mn-ea"/>
              </a:rPr>
              <a:t> г</a:t>
            </a:r>
            <a:r>
              <a:rPr lang="en-US" altLang="en-US" sz="1200" dirty="0">
                <a:latin typeface="Times New Roman" pitchFamily="18" charset="0"/>
                <a:cs typeface="Times New Roman" pitchFamily="18" charset="0"/>
                <a:sym typeface="+mn-ea"/>
              </a:rPr>
              <a:t>.</a:t>
            </a:r>
            <a:r>
              <a:rPr lang="ru-RU" altLang="en-US" sz="1200" dirty="0"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200" dirty="0">
                <a:latin typeface="Times New Roman" pitchFamily="18" charset="0"/>
                <a:sym typeface="+mn-ea"/>
              </a:rPr>
              <a:t>метеорологические условия будут способствовать накоплению загрязняющих веществ в атмосфере города</a:t>
            </a:r>
            <a:r>
              <a:rPr lang="en-US" altLang="en-US" sz="1200" dirty="0">
                <a:latin typeface="Times New Roman" pitchFamily="18" charset="0"/>
                <a:sym typeface="+mn-ea"/>
              </a:rPr>
              <a:t>.</a:t>
            </a:r>
            <a:endParaRPr lang="ru-RU" altLang="en-US" sz="1200" dirty="0">
              <a:latin typeface="Times New Roman" pitchFamily="18" charset="0"/>
              <a:sym typeface="+mn-ea"/>
            </a:endParaRPr>
          </a:p>
          <a:p>
            <a:pPr indent="182563"/>
            <a:r>
              <a:rPr lang="ru-RU" altLang="en-US" sz="1200" dirty="0">
                <a:latin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/>
        </p:nvGraphicFramePr>
        <p:xfrm>
          <a:off x="5140325" y="6527800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350" name="Прямоугольник 21"/>
          <p:cNvSpPr>
            <a:spLocks noChangeArrowheads="1"/>
          </p:cNvSpPr>
          <p:nvPr/>
        </p:nvSpPr>
        <p:spPr bwMode="auto">
          <a:xfrm>
            <a:off x="4960938" y="4016375"/>
            <a:ext cx="48244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Состояние атмосферного воздуха  г. Алматы</a:t>
            </a:r>
          </a:p>
          <a:p>
            <a:pPr algn="ctr">
              <a:buFont typeface="Arial" charset="0"/>
              <a:buNone/>
            </a:pP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4 янва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ря 2022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года </a:t>
            </a:r>
          </a:p>
        </p:txBody>
      </p:sp>
      <p:graphicFrame>
        <p:nvGraphicFramePr>
          <p:cNvPr id="15" name="Таблица 2">
            <a:extLst/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7564768"/>
              </p:ext>
            </p:extLst>
          </p:nvPr>
        </p:nvGraphicFramePr>
        <p:xfrm>
          <a:off x="5097463" y="4491038"/>
          <a:ext cx="4490130" cy="20119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5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84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14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25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378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3129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589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095875" y="3716338"/>
            <a:ext cx="4537075" cy="312737"/>
          </a:xfrm>
          <a:prstGeom prst="rect">
            <a:avLst/>
          </a:prstGeom>
          <a:solidFill>
            <a:srgbClr val="99CC00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Предупреждение 1, 2, 3 степени НМУ отсутствует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363" name="Группа 5"/>
          <p:cNvGrpSpPr>
            <a:grpSpLocks/>
          </p:cNvGrpSpPr>
          <p:nvPr/>
        </p:nvGrpSpPr>
        <p:grpSpPr bwMode="auto">
          <a:xfrm>
            <a:off x="112713" y="246063"/>
            <a:ext cx="4840287" cy="585787"/>
            <a:chOff x="112712" y="246083"/>
            <a:chExt cx="4840288" cy="586363"/>
          </a:xfrm>
        </p:grpSpPr>
        <p:sp>
          <p:nvSpPr>
            <p:cNvPr id="15416" name="TextBox 15"/>
            <p:cNvSpPr txBox="1">
              <a:spLocks noChangeArrowheads="1"/>
            </p:cNvSpPr>
            <p:nvPr/>
          </p:nvSpPr>
          <p:spPr bwMode="auto">
            <a:xfrm>
              <a:off x="317284" y="246083"/>
              <a:ext cx="463571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lang="ru-RU" sz="14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/>
            </a:p>
          </p:txBody>
        </p:sp>
        <p:sp>
          <p:nvSpPr>
            <p:cNvPr id="15417" name="TextBox 16"/>
            <p:cNvSpPr txBox="1">
              <a:spLocks noChangeArrowheads="1"/>
            </p:cNvSpPr>
            <p:nvPr/>
          </p:nvSpPr>
          <p:spPr bwMode="auto">
            <a:xfrm>
              <a:off x="112712" y="555447"/>
              <a:ext cx="481018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indent="176213" algn="just"/>
              <a:r>
                <a:rPr lang="ru-RU" sz="1200">
                  <a:latin typeface="Times New Roman" pitchFamily="18" charset="0"/>
                  <a:cs typeface="Times New Roman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15364" name="Прямоугольник 26"/>
          <p:cNvSpPr>
            <a:spLocks noChangeArrowheads="1"/>
          </p:cNvSpPr>
          <p:nvPr/>
        </p:nvSpPr>
        <p:spPr bwMode="auto">
          <a:xfrm>
            <a:off x="128588" y="2586038"/>
            <a:ext cx="4824412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>
                <a:solidFill>
                  <a:srgbClr val="000000"/>
                </a:solidFill>
                <a:latin typeface="Times New Roman" pitchFamily="18" charset="0"/>
              </a:rPr>
              <a:t>В городе Алматы наблюдения </a:t>
            </a:r>
            <a:r>
              <a:rPr lang="ru-RU" altLang="ru-RU" sz="1200">
                <a:latin typeface="Times New Roman" pitchFamily="18" charset="0"/>
              </a:rPr>
              <a:t>за уровнем загрязнения атмосферного воздуха</a:t>
            </a:r>
            <a:r>
              <a:rPr lang="ru-RU" altLang="ru-RU" sz="1200">
                <a:solidFill>
                  <a:srgbClr val="000000"/>
                </a:solidFill>
                <a:latin typeface="Times New Roman" pitchFamily="18" charset="0"/>
              </a:rPr>
              <a:t> проводится на 16 постах </a:t>
            </a:r>
            <a:r>
              <a:rPr lang="ru-RU" altLang="ru-RU" sz="1200">
                <a:latin typeface="Times New Roman" pitchFamily="18" charset="0"/>
              </a:rPr>
              <a:t>наблюдения:</a:t>
            </a:r>
          </a:p>
          <a:p>
            <a:r>
              <a:rPr lang="ru-RU" altLang="ru-RU" sz="1200">
                <a:latin typeface="Times New Roman" pitchFamily="18" charset="0"/>
              </a:rPr>
              <a:t>№ 1 – </a:t>
            </a:r>
            <a:r>
              <a:rPr lang="ru-RU" sz="1200">
                <a:latin typeface="Times New Roman" pitchFamily="18" charset="0"/>
              </a:rPr>
              <a:t>терр. Казахского национального университета им.Аль-Фараби</a:t>
            </a:r>
            <a:endParaRPr lang="ru-RU" altLang="ru-RU" sz="1200">
              <a:latin typeface="Times New Roman" pitchFamily="18" charset="0"/>
            </a:endParaRPr>
          </a:p>
          <a:p>
            <a:r>
              <a:rPr lang="ru-RU" altLang="ru-RU" sz="1200">
                <a:latin typeface="Times New Roman" pitchFamily="18" charset="0"/>
              </a:rPr>
              <a:t>№ 2 –</a:t>
            </a:r>
            <a:r>
              <a:rPr lang="ru-RU" sz="1200">
                <a:latin typeface="Times New Roman" pitchFamily="18" charset="0"/>
              </a:rPr>
              <a:t>Бурундайское автохозяйство, улица Аэродромная</a:t>
            </a:r>
            <a:endParaRPr lang="ru-RU" altLang="ru-RU" sz="1200">
              <a:latin typeface="Times New Roman" pitchFamily="18" charset="0"/>
            </a:endParaRPr>
          </a:p>
          <a:p>
            <a:r>
              <a:rPr lang="ru-RU" altLang="ru-RU" sz="1200">
                <a:latin typeface="Times New Roman" pitchFamily="18" charset="0"/>
              </a:rPr>
              <a:t>№ 3 – </a:t>
            </a:r>
            <a:r>
              <a:rPr lang="ru-RU" sz="1200">
                <a:latin typeface="Times New Roman" pitchFamily="18" charset="0"/>
              </a:rPr>
              <a:t>ледовая арена «Алматы арена»</a:t>
            </a:r>
          </a:p>
          <a:p>
            <a:r>
              <a:rPr lang="ru-RU" altLang="ru-RU" sz="1200">
                <a:latin typeface="Times New Roman" pitchFamily="18" charset="0"/>
              </a:rPr>
              <a:t>№ 4 – </a:t>
            </a:r>
            <a:r>
              <a:rPr lang="ru-RU" sz="1200">
                <a:latin typeface="Times New Roman" pitchFamily="18" charset="0"/>
              </a:rPr>
              <a:t>70 разъезда, общеобразовательная школа №32</a:t>
            </a:r>
          </a:p>
          <a:p>
            <a:r>
              <a:rPr lang="ru-RU" altLang="ru-RU" sz="1200">
                <a:latin typeface="Times New Roman" pitchFamily="18" charset="0"/>
              </a:rPr>
              <a:t>№ </a:t>
            </a:r>
            <a:r>
              <a:rPr lang="en-US" altLang="ru-RU" sz="1200">
                <a:latin typeface="Times New Roman" pitchFamily="18" charset="0"/>
              </a:rPr>
              <a:t>5</a:t>
            </a:r>
            <a:r>
              <a:rPr lang="ru-RU" altLang="ru-RU" sz="1200">
                <a:latin typeface="Times New Roman" pitchFamily="18" charset="0"/>
              </a:rPr>
              <a:t> –</a:t>
            </a:r>
            <a:r>
              <a:rPr lang="en-US" altLang="ru-RU" sz="1200">
                <a:latin typeface="Times New Roman" pitchFamily="18" charset="0"/>
              </a:rPr>
              <a:t> </a:t>
            </a:r>
            <a:r>
              <a:rPr lang="ru-RU" sz="1200">
                <a:latin typeface="Times New Roman" pitchFamily="18" charset="0"/>
              </a:rPr>
              <a:t>ледовая арена «Халык арена», микрорайон «Думан»</a:t>
            </a:r>
          </a:p>
          <a:p>
            <a:r>
              <a:rPr lang="ru-RU" altLang="ru-RU" sz="1200">
                <a:latin typeface="Times New Roman" pitchFamily="18" charset="0"/>
              </a:rPr>
              <a:t>№ </a:t>
            </a:r>
            <a:r>
              <a:rPr lang="en-US" altLang="ru-RU" sz="1200">
                <a:latin typeface="Times New Roman" pitchFamily="18" charset="0"/>
              </a:rPr>
              <a:t>6</a:t>
            </a:r>
            <a:r>
              <a:rPr lang="ru-RU" altLang="ru-RU" sz="1200">
                <a:latin typeface="Times New Roman" pitchFamily="18" charset="0"/>
              </a:rPr>
              <a:t> – </a:t>
            </a:r>
            <a:r>
              <a:rPr lang="ru-RU" sz="1200">
                <a:latin typeface="Times New Roman" pitchFamily="18" charset="0"/>
              </a:rPr>
              <a:t>терр. Жетысуского </a:t>
            </a:r>
            <a:r>
              <a:rPr lang="kk-KZ" sz="1200">
                <a:latin typeface="Times New Roman" pitchFamily="18" charset="0"/>
              </a:rPr>
              <a:t>акимата</a:t>
            </a:r>
            <a:r>
              <a:rPr lang="ru-RU" sz="1200">
                <a:latin typeface="Times New Roman" pitchFamily="18" charset="0"/>
              </a:rPr>
              <a:t>, микрорайон «Кулагер»</a:t>
            </a:r>
          </a:p>
          <a:p>
            <a:r>
              <a:rPr lang="ru-RU" altLang="ru-RU" sz="1200">
                <a:latin typeface="Times New Roman" pitchFamily="18" charset="0"/>
              </a:rPr>
              <a:t>№ 2</a:t>
            </a:r>
            <a:r>
              <a:rPr lang="en-US" altLang="ru-RU" sz="1200">
                <a:latin typeface="Times New Roman" pitchFamily="18" charset="0"/>
              </a:rPr>
              <a:t>7</a:t>
            </a:r>
            <a:r>
              <a:rPr lang="ru-RU" altLang="ru-RU" sz="1200">
                <a:latin typeface="Times New Roman" pitchFamily="18" charset="0"/>
              </a:rPr>
              <a:t> –</a:t>
            </a:r>
            <a:r>
              <a:rPr lang="en-US" altLang="ru-RU" sz="1200">
                <a:latin typeface="Times New Roman" pitchFamily="18" charset="0"/>
              </a:rPr>
              <a:t> </a:t>
            </a:r>
            <a:r>
              <a:rPr lang="ru-RU" sz="1200">
                <a:latin typeface="Times New Roman" pitchFamily="18" charset="0"/>
              </a:rPr>
              <a:t>метеостанция Медео, ул. Горная, 548</a:t>
            </a:r>
          </a:p>
          <a:p>
            <a:r>
              <a:rPr lang="en-US" altLang="ru-RU" sz="1200">
                <a:latin typeface="Times New Roman" pitchFamily="18" charset="0"/>
              </a:rPr>
              <a:t>№ </a:t>
            </a:r>
            <a:r>
              <a:rPr lang="ru-RU" altLang="ru-RU" sz="1200">
                <a:latin typeface="Times New Roman" pitchFamily="18" charset="0"/>
              </a:rPr>
              <a:t>2</a:t>
            </a:r>
            <a:r>
              <a:rPr lang="en-US" altLang="ru-RU" sz="1200">
                <a:latin typeface="Times New Roman" pitchFamily="18" charset="0"/>
              </a:rPr>
              <a:t>8 –  </a:t>
            </a:r>
            <a:r>
              <a:rPr lang="ru-RU" sz="1200">
                <a:latin typeface="Times New Roman" pitchFamily="18" charset="0"/>
              </a:rPr>
              <a:t>аэрологическая станция (район Аэропорта) </a:t>
            </a:r>
          </a:p>
          <a:p>
            <a:r>
              <a:rPr lang="ru-RU" sz="1200">
                <a:latin typeface="Times New Roman" pitchFamily="18" charset="0"/>
              </a:rPr>
              <a:t>ул. Ахметова, 50</a:t>
            </a:r>
            <a:endParaRPr lang="en-US" altLang="ru-RU" sz="1200">
              <a:latin typeface="Times New Roman" pitchFamily="18" charset="0"/>
            </a:endParaRPr>
          </a:p>
          <a:p>
            <a:r>
              <a:rPr lang="en-US" altLang="ru-RU" sz="1200">
                <a:latin typeface="Times New Roman" pitchFamily="18" charset="0"/>
              </a:rPr>
              <a:t>№ </a:t>
            </a:r>
            <a:r>
              <a:rPr lang="ru-RU" altLang="ru-RU" sz="1200">
                <a:latin typeface="Times New Roman" pitchFamily="18" charset="0"/>
              </a:rPr>
              <a:t>2</a:t>
            </a:r>
            <a:r>
              <a:rPr lang="en-US" altLang="ru-RU" sz="1200">
                <a:latin typeface="Times New Roman" pitchFamily="18" charset="0"/>
              </a:rPr>
              <a:t>9 –  </a:t>
            </a:r>
            <a:r>
              <a:rPr lang="ru-RU" sz="1200">
                <a:latin typeface="Times New Roman" pitchFamily="18" charset="0"/>
              </a:rPr>
              <a:t>РУВД Турскибского района, ул. Р. Зорге,14</a:t>
            </a:r>
            <a:endParaRPr lang="en-US" altLang="ru-RU" sz="1200">
              <a:latin typeface="Times New Roman" pitchFamily="18" charset="0"/>
            </a:endParaRPr>
          </a:p>
          <a:p>
            <a:r>
              <a:rPr lang="en-US" altLang="ru-RU" sz="1200">
                <a:latin typeface="Times New Roman" pitchFamily="18" charset="0"/>
              </a:rPr>
              <a:t>№ </a:t>
            </a:r>
            <a:r>
              <a:rPr lang="ru-RU" altLang="ru-RU" sz="1200">
                <a:latin typeface="Times New Roman" pitchFamily="18" charset="0"/>
              </a:rPr>
              <a:t>3</a:t>
            </a:r>
            <a:r>
              <a:rPr lang="en-US" altLang="ru-RU" sz="1200">
                <a:latin typeface="Times New Roman" pitchFamily="18" charset="0"/>
              </a:rPr>
              <a:t>0 – </a:t>
            </a:r>
            <a:r>
              <a:rPr lang="ru-RU" sz="1200">
                <a:latin typeface="Times New Roman" pitchFamily="18" charset="0"/>
              </a:rPr>
              <a:t>м-н «Шанырак», школа №26, ул. Жанкожа батыра, 202</a:t>
            </a:r>
            <a:endParaRPr lang="ru-RU" altLang="ru-RU" sz="1200">
              <a:latin typeface="Times New Roman" pitchFamily="18" charset="0"/>
            </a:endParaRPr>
          </a:p>
          <a:p>
            <a:r>
              <a:rPr lang="en-US" altLang="ru-RU" sz="1200">
                <a:latin typeface="Times New Roman" pitchFamily="18" charset="0"/>
              </a:rPr>
              <a:t>№ </a:t>
            </a:r>
            <a:r>
              <a:rPr lang="ru-RU" altLang="ru-RU" sz="1200">
                <a:latin typeface="Times New Roman" pitchFamily="18" charset="0"/>
              </a:rPr>
              <a:t>31</a:t>
            </a:r>
            <a:r>
              <a:rPr lang="en-US" altLang="ru-RU" sz="1200">
                <a:latin typeface="Times New Roman" pitchFamily="18" charset="0"/>
              </a:rPr>
              <a:t> – </a:t>
            </a:r>
            <a:r>
              <a:rPr lang="ru-RU" sz="1200">
                <a:latin typeface="Times New Roman" pitchFamily="18" charset="0"/>
              </a:rPr>
              <a:t>пр.Аль-Фараби, угол ул.Навои, м-н Орбита (территория Дендропарка АО «Зеленстрой»)</a:t>
            </a:r>
          </a:p>
          <a:p>
            <a:r>
              <a:rPr lang="kk-KZ" sz="1200" i="1">
                <a:latin typeface="Times New Roman" pitchFamily="18" charset="0"/>
              </a:rPr>
              <a:t>№1 -</a:t>
            </a:r>
            <a:r>
              <a:rPr lang="kk-KZ" sz="1200">
                <a:latin typeface="Times New Roman" pitchFamily="18" charset="0"/>
              </a:rPr>
              <a:t> </a:t>
            </a:r>
            <a:r>
              <a:rPr lang="ru-RU" sz="1200" i="1">
                <a:latin typeface="Times New Roman" pitchFamily="18" charset="0"/>
              </a:rPr>
              <a:t>ул. Амангельды, угол ул. Сатпаева</a:t>
            </a:r>
            <a:r>
              <a:rPr lang="kk-KZ" sz="1200" i="1">
                <a:latin typeface="Times New Roman" pitchFamily="18" charset="0"/>
              </a:rPr>
              <a:t>;</a:t>
            </a:r>
            <a:endParaRPr lang="ru-RU" sz="1200">
              <a:latin typeface="Times New Roman" pitchFamily="18" charset="0"/>
            </a:endParaRPr>
          </a:p>
          <a:p>
            <a:r>
              <a:rPr lang="ru-RU" sz="1200" i="1">
                <a:latin typeface="Times New Roman" pitchFamily="18" charset="0"/>
              </a:rPr>
              <a:t>(отбор проб воздуха 3 раза в сутки - 07, 13 и 19)</a:t>
            </a:r>
            <a:endParaRPr lang="ru-RU" sz="1200">
              <a:latin typeface="Times New Roman" pitchFamily="18" charset="0"/>
            </a:endParaRPr>
          </a:p>
          <a:p>
            <a:r>
              <a:rPr lang="kk-KZ" sz="1200" i="1">
                <a:latin typeface="Times New Roman" pitchFamily="18" charset="0"/>
              </a:rPr>
              <a:t>№12 - </a:t>
            </a:r>
            <a:r>
              <a:rPr lang="ru-RU" sz="1200" i="1">
                <a:latin typeface="Times New Roman" pitchFamily="18" charset="0"/>
              </a:rPr>
              <a:t>пр. Райымбека, угол ул. Наурызбай батыра</a:t>
            </a:r>
            <a:r>
              <a:rPr lang="kk-KZ" sz="1200" i="1">
                <a:latin typeface="Times New Roman" pitchFamily="18" charset="0"/>
              </a:rPr>
              <a:t>;</a:t>
            </a:r>
            <a:endParaRPr lang="ru-RU" sz="1200">
              <a:latin typeface="Times New Roman" pitchFamily="18" charset="0"/>
            </a:endParaRPr>
          </a:p>
          <a:p>
            <a:r>
              <a:rPr lang="kk-KZ" sz="1200" i="1">
                <a:latin typeface="Times New Roman" pitchFamily="18" charset="0"/>
              </a:rPr>
              <a:t>№16 - </a:t>
            </a:r>
            <a:r>
              <a:rPr lang="ru-RU" sz="1200" i="1">
                <a:latin typeface="Times New Roman" pitchFamily="18" charset="0"/>
              </a:rPr>
              <a:t>м-н Айнабулак-3</a:t>
            </a:r>
            <a:r>
              <a:rPr lang="kk-KZ" sz="1200" i="1">
                <a:latin typeface="Times New Roman" pitchFamily="18" charset="0"/>
              </a:rPr>
              <a:t>;</a:t>
            </a:r>
            <a:endParaRPr lang="ru-RU" sz="1200">
              <a:latin typeface="Times New Roman" pitchFamily="18" charset="0"/>
            </a:endParaRPr>
          </a:p>
          <a:p>
            <a:r>
              <a:rPr lang="kk-KZ" sz="1200" i="1">
                <a:latin typeface="Times New Roman" pitchFamily="18" charset="0"/>
              </a:rPr>
              <a:t>№25 -</a:t>
            </a:r>
            <a:r>
              <a:rPr lang="kk-KZ" sz="1200">
                <a:latin typeface="Times New Roman" pitchFamily="18" charset="0"/>
              </a:rPr>
              <a:t> </a:t>
            </a:r>
            <a:r>
              <a:rPr lang="ru-RU" sz="1200" i="1">
                <a:latin typeface="Times New Roman" pitchFamily="18" charset="0"/>
              </a:rPr>
              <a:t>м-н Аксай-3, ул. Маречека, угол ул. Б.Момышулы</a:t>
            </a:r>
            <a:r>
              <a:rPr lang="kk-KZ" sz="1200" i="1">
                <a:latin typeface="Times New Roman" pitchFamily="18" charset="0"/>
              </a:rPr>
              <a:t>;</a:t>
            </a:r>
            <a:endParaRPr lang="ru-RU" sz="1200">
              <a:latin typeface="Times New Roman" pitchFamily="18" charset="0"/>
            </a:endParaRPr>
          </a:p>
          <a:p>
            <a:r>
              <a:rPr lang="kk-KZ" sz="1200" i="1">
                <a:latin typeface="Times New Roman" pitchFamily="18" charset="0"/>
              </a:rPr>
              <a:t>№26 - </a:t>
            </a:r>
            <a:r>
              <a:rPr lang="ru-RU" sz="1200" i="1">
                <a:latin typeface="Times New Roman" pitchFamily="18" charset="0"/>
              </a:rPr>
              <a:t>м-н Тастак-1, ул. Толе би, 249, ГУ «городская детская поликлиника №8»</a:t>
            </a:r>
            <a:r>
              <a:rPr lang="kk-KZ" sz="1200" i="1">
                <a:latin typeface="Times New Roman" pitchFamily="18" charset="0"/>
              </a:rPr>
              <a:t>.</a:t>
            </a:r>
            <a:endParaRPr lang="ru-RU" sz="1200">
              <a:latin typeface="Times New Roman" pitchFamily="18" charset="0"/>
            </a:endParaRPr>
          </a:p>
        </p:txBody>
      </p:sp>
      <p:sp>
        <p:nvSpPr>
          <p:cNvPr id="15365" name="Прямоугольник 13"/>
          <p:cNvSpPr>
            <a:spLocks noChangeArrowheads="1"/>
          </p:cNvSpPr>
          <p:nvPr/>
        </p:nvSpPr>
        <p:spPr bwMode="auto">
          <a:xfrm>
            <a:off x="4937125" y="58738"/>
            <a:ext cx="48371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1200" i="1">
                <a:latin typeface="Times New Roman" pitchFamily="18" charset="0"/>
                <a:cs typeface="Times New Roman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/>
          </a:p>
        </p:txBody>
      </p:sp>
      <p:grpSp>
        <p:nvGrpSpPr>
          <p:cNvPr id="15366" name="Группа 24"/>
          <p:cNvGrpSpPr>
            <a:grpSpLocks/>
          </p:cNvGrpSpPr>
          <p:nvPr/>
        </p:nvGrpSpPr>
        <p:grpSpPr bwMode="auto">
          <a:xfrm>
            <a:off x="5281613" y="4394200"/>
            <a:ext cx="4291012" cy="1819275"/>
            <a:chOff x="531522" y="3799939"/>
            <a:chExt cx="4291013" cy="192067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691877669"/>
                </p:ext>
              </p:extLst>
            </p:nvPr>
          </p:nvGraphicFramePr>
          <p:xfrm>
            <a:off x="531522" y="4883920"/>
            <a:ext cx="4035778" cy="836767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</a:t>
                        </a:r>
                        <a:r>
                          <a:rPr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79-83-3</a:t>
                        </a:r>
                        <a:r>
                          <a:rPr lang="en-US"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</a:t>
                        </a:r>
                        <a:r>
                          <a:rPr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79-83-</a:t>
                        </a:r>
                        <a:r>
                          <a:rPr lang="en-US"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15414" name="Прямоугольник 8"/>
            <p:cNvSpPr>
              <a:spLocks noChangeArrowheads="1"/>
            </p:cNvSpPr>
            <p:nvPr/>
          </p:nvSpPr>
          <p:spPr bwMode="auto">
            <a:xfrm>
              <a:off x="533243" y="4099912"/>
              <a:ext cx="2133534" cy="997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buFont typeface="Arial" charset="0"/>
                <a:buNone/>
              </a:pPr>
              <a:endParaRPr lang="kk-KZ" altLang="ru-RU" sz="12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kk-KZ" altLang="ru-RU" sz="12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ru-RU" altLang="ru-RU" sz="12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r>
                <a:rPr lang="ru-RU" altLang="ru-RU" sz="1000" i="1">
                  <a:latin typeface="Times New Roman" pitchFamily="18" charset="0"/>
                  <a:cs typeface="Times New Roman" pitchFamily="18" charset="0"/>
                </a:rPr>
                <a:t>г. Нур-Султан, ул. Мангилик ел 11/1</a:t>
              </a:r>
            </a:p>
            <a:p>
              <a:pPr algn="ctr">
                <a:buFont typeface="Arial" charset="0"/>
                <a:buNone/>
              </a:pPr>
              <a:endParaRPr lang="ru-RU" altLang="ru-RU" sz="10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415" name="Прямоугольник 20"/>
            <p:cNvSpPr>
              <a:spLocks noChangeArrowheads="1"/>
            </p:cNvSpPr>
            <p:nvPr/>
          </p:nvSpPr>
          <p:spPr bwMode="auto">
            <a:xfrm>
              <a:off x="531655" y="3799939"/>
              <a:ext cx="4290880" cy="868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charset="0"/>
                <a:buNone/>
              </a:pPr>
              <a:endParaRPr lang="ru-RU" altLang="ru-RU" sz="12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sz="12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sz="12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r>
                <a:rPr lang="ru-RU" altLang="ru-RU" sz="1200" b="1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Контакты:</a:t>
              </a:r>
            </a:p>
          </p:txBody>
        </p:sp>
      </p:grpSp>
      <p:sp>
        <p:nvSpPr>
          <p:cNvPr id="15367" name="Прямоугольник 11"/>
          <p:cNvSpPr>
            <a:spLocks noChangeArrowheads="1"/>
          </p:cNvSpPr>
          <p:nvPr/>
        </p:nvSpPr>
        <p:spPr bwMode="auto">
          <a:xfrm>
            <a:off x="5018088" y="6400800"/>
            <a:ext cx="478155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Font typeface="Arial" charset="0"/>
              <a:buNone/>
            </a:pPr>
            <a:r>
              <a:rPr lang="ru-RU" altLang="en-US" sz="1000" b="1" i="1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При использовании информации ссылка на РГП «Казгидромет» обязательна </a:t>
            </a:r>
          </a:p>
        </p:txBody>
      </p:sp>
      <p:sp>
        <p:nvSpPr>
          <p:cNvPr id="15368" name="Прямоугольник 14"/>
          <p:cNvSpPr>
            <a:spLocks noChangeArrowheads="1"/>
          </p:cNvSpPr>
          <p:nvPr/>
        </p:nvSpPr>
        <p:spPr bwMode="auto">
          <a:xfrm>
            <a:off x="4953000" y="1298575"/>
            <a:ext cx="48085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kk-KZ" altLang="ru-RU" sz="8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9" name="Прямоугольник 1"/>
          <p:cNvSpPr>
            <a:spLocks noChangeArrowheads="1"/>
          </p:cNvSpPr>
          <p:nvPr/>
        </p:nvSpPr>
        <p:spPr bwMode="auto">
          <a:xfrm>
            <a:off x="5181600" y="6159500"/>
            <a:ext cx="4521200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Нұрмахамбет М.Б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12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7" name="Таблица 16"/>
          <p:cNvGraphicFramePr/>
          <p:nvPr/>
        </p:nvGraphicFramePr>
        <p:xfrm>
          <a:off x="4999038" y="498475"/>
          <a:ext cx="4704359" cy="81534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393" name="Прямоугольник 18"/>
          <p:cNvSpPr>
            <a:spLocks noChangeArrowheads="1"/>
          </p:cNvSpPr>
          <p:nvPr/>
        </p:nvSpPr>
        <p:spPr bwMode="auto">
          <a:xfrm>
            <a:off x="4967288" y="2106613"/>
            <a:ext cx="47863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200" i="1">
                <a:latin typeface="Times New Roman" pitchFamily="18" charset="0"/>
                <a:cs typeface="Times New Roman" pitchFamily="18" charset="0"/>
              </a:rPr>
              <a:t>Условия предоставления предупреждений о НМУ различной степени</a:t>
            </a:r>
            <a:endParaRPr lang="ru-RU" altLang="ru-RU" sz="180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" name="Таблица 19"/>
          <p:cNvGraphicFramePr/>
          <p:nvPr/>
        </p:nvGraphicFramePr>
        <p:xfrm>
          <a:off x="5016500" y="245268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412" name="TextBox 20"/>
          <p:cNvSpPr txBox="1">
            <a:spLocks noChangeArrowheads="1"/>
          </p:cNvSpPr>
          <p:nvPr/>
        </p:nvSpPr>
        <p:spPr bwMode="auto">
          <a:xfrm>
            <a:off x="4960938" y="4662488"/>
            <a:ext cx="48085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sz="700" i="1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8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13056</TotalTime>
  <Words>763</Words>
  <Application>Microsoft Office PowerPoint</Application>
  <PresentationFormat>Лист A4 (210x297 мм)</PresentationFormat>
  <Paragraphs>114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Мейирхан Нурмахамбет</cp:lastModifiedBy>
  <cp:revision>2063</cp:revision>
  <cp:lastPrinted>2021-07-01T09:11:30Z</cp:lastPrinted>
  <dcterms:created xsi:type="dcterms:W3CDTF">2018-03-27T06:03:00Z</dcterms:created>
  <dcterms:modified xsi:type="dcterms:W3CDTF">2022-01-04T07:57:08Z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