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5" d="100"/>
          <a:sy n="75" d="100"/>
        </p:scale>
        <p:origin x="66" y="76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00960"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721613966"/>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smtClean="0">
                          <a:solidFill>
                            <a:srgbClr val="002060"/>
                          </a:solidFill>
                          <a:latin typeface="Times New Roman" panose="02020603050405020304" pitchFamily="18" charset="0"/>
                          <a:cs typeface="Times New Roman" panose="02020603050405020304" pitchFamily="18" charset="0"/>
                        </a:rPr>
                        <a:t>Риддер</a:t>
                      </a:r>
                      <a:r>
                        <a:rPr lang="ru-RU" altLang="x-none" sz="1200" b="1" i="1" dirty="0" smtClean="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659360900"/>
              </p:ext>
            </p:extLst>
          </p:nvPr>
        </p:nvGraphicFramePr>
        <p:xfrm>
          <a:off x="307975" y="2515344"/>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213624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smtClean="0">
                          <a:solidFill>
                            <a:srgbClr val="002060"/>
                          </a:solidFill>
                          <a:latin typeface="Times New Roman" panose="02020603050405020304" pitchFamily="18" charset="0"/>
                          <a:cs typeface="Times New Roman" panose="02020603050405020304" pitchFamily="18" charset="0"/>
                        </a:rPr>
                        <a:t>Риддер</a:t>
                      </a:r>
                      <a:r>
                        <a:rPr lang="ru-RU" altLang="x-none" sz="1600" b="1" i="1" dirty="0" smtClean="0">
                          <a:solidFill>
                            <a:srgbClr val="002060"/>
                          </a:solidFill>
                          <a:latin typeface="Times New Roman" panose="02020603050405020304" pitchFamily="18" charset="0"/>
                          <a:cs typeface="Times New Roman" panose="02020603050405020304" pitchFamily="18" charset="0"/>
                        </a:rPr>
                        <a:t> </a:t>
                      </a:r>
                      <a:r>
                        <a:rPr lang="kk-KZ" altLang="x-none" sz="1600" b="1" i="1" dirty="0" smtClean="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smtClean="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smtClean="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smtClean="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smtClean="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smtClean="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smtClean="0">
                          <a:solidFill>
                            <a:srgbClr val="002060"/>
                          </a:solidFill>
                          <a:latin typeface="Times New Roman" panose="02020603050405020304" pitchFamily="18" charset="0"/>
                          <a:cs typeface="Times New Roman" panose="02020603050405020304" pitchFamily="18" charset="0"/>
                        </a:rPr>
                        <a:t>2022</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 жыл 4</a:t>
                      </a:r>
                      <a:r>
                        <a:rPr lang="ru-RU" altLang="zh-CN" sz="1200" b="1" i="1" baseline="0" dirty="0" smtClean="0">
                          <a:solidFill>
                            <a:srgbClr val="002060"/>
                          </a:solidFill>
                          <a:latin typeface="Times New Roman" panose="02020603050405020304" pitchFamily="18" charset="0"/>
                          <a:cs typeface="Times New Roman" panose="02020603050405020304" pitchFamily="18" charset="0"/>
                        </a:rPr>
                        <a:t> </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қаңтар</a:t>
                      </a:r>
                      <a:endParaRPr lang="zh-CN" altLang="x-none" sz="1200" b="1" i="1" dirty="0" smtClean="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776569505"/>
              </p:ext>
            </p:extLst>
          </p:nvPr>
        </p:nvGraphicFramePr>
        <p:xfrm>
          <a:off x="4975238" y="6450488"/>
          <a:ext cx="4789072" cy="465878"/>
        </p:xfrm>
        <a:graphic>
          <a:graphicData uri="http://schemas.openxmlformats.org/drawingml/2006/table">
            <a:tbl>
              <a:tblPr/>
              <a:tblGrid>
                <a:gridCol w="4789072">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smtClean="0">
                          <a:latin typeface="Times New Roman" panose="02020603050405020304" pitchFamily="18" charset="0"/>
                          <a:cs typeface="Times New Roman" panose="02020603050405020304" pitchFamily="18" charset="0"/>
                        </a:rPr>
                        <a:t>28.02.2015 ж. №168 "</a:t>
                      </a:r>
                      <a:r>
                        <a:rPr lang="ru-RU" sz="700" i="1" dirty="0" err="1" smtClean="0">
                          <a:latin typeface="Times New Roman" panose="02020603050405020304" pitchFamily="18" charset="0"/>
                          <a:cs typeface="Times New Roman" panose="02020603050405020304" pitchFamily="18" charset="0"/>
                        </a:rPr>
                        <a:t>атмосфералық</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ауаға</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қатысты</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санитарлық-эпидемиологиялық</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ережелер</a:t>
                      </a:r>
                      <a:r>
                        <a:rPr lang="ru-RU" sz="700" i="1" dirty="0" smtClean="0">
                          <a:latin typeface="Times New Roman" panose="02020603050405020304" pitchFamily="18" charset="0"/>
                          <a:cs typeface="Times New Roman" panose="02020603050405020304" pitchFamily="18" charset="0"/>
                        </a:rPr>
                        <a:t> мен </a:t>
                      </a:r>
                      <a:r>
                        <a:rPr lang="ru-RU" sz="700" i="1" dirty="0" err="1" smtClean="0">
                          <a:latin typeface="Times New Roman" panose="02020603050405020304" pitchFamily="18" charset="0"/>
                          <a:cs typeface="Times New Roman" panose="02020603050405020304" pitchFamily="18" charset="0"/>
                        </a:rPr>
                        <a:t>нормаларға</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сәйкес</a:t>
                      </a:r>
                      <a:r>
                        <a:rPr lang="ru-RU" sz="700" i="1" dirty="0" smtClean="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37125" y="3912237"/>
            <a:ext cx="4840289" cy="276999"/>
          </a:xfrm>
          <a:prstGeom prst="rect">
            <a:avLst/>
          </a:prstGeom>
          <a:noFill/>
          <a:ln w="9525">
            <a:noFill/>
          </a:ln>
        </p:spPr>
        <p:txBody>
          <a:bodyPr wrap="square">
            <a:spAutoFit/>
          </a:bodyPr>
          <a:lstStyle/>
          <a:p>
            <a:pPr algn="ctr"/>
            <a:r>
              <a:rPr lang="ru-RU" altLang="ru-RU" sz="1200" b="1" dirty="0" smtClean="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a:t>
            </a:r>
            <a:r>
              <a:rPr lang="ru-RU" altLang="ru-RU" sz="1200" b="1" dirty="0" smtClean="0">
                <a:latin typeface="Times New Roman" panose="02020603050405020304" pitchFamily="18" charset="0"/>
                <a:cs typeface="Times New Roman" panose="02020603050405020304" pitchFamily="18" charset="0"/>
              </a:rPr>
              <a:t>4 </a:t>
            </a:r>
            <a:r>
              <a:rPr lang="ru-RU" altLang="ru-RU" sz="1200" b="1" dirty="0" err="1" smtClean="0">
                <a:latin typeface="Times New Roman" panose="02020603050405020304" pitchFamily="18" charset="0"/>
                <a:cs typeface="Times New Roman" panose="02020603050405020304" pitchFamily="18" charset="0"/>
              </a:rPr>
              <a:t>қаңтар</a:t>
            </a:r>
            <a:r>
              <a:rPr lang="kk-KZ" altLang="ru-RU" sz="1200" b="1" dirty="0" smtClean="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Риддер</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a:latin typeface="Times New Roman" panose="02020603050405020304" pitchFamily="18" charset="0"/>
                <a:cs typeface="Times New Roman" panose="02020603050405020304" pitchFamily="18" charset="0"/>
              </a:rPr>
              <a:t>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ауасының</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жағдайы</a:t>
            </a:r>
            <a:endParaRPr lang="ru-RU" altLang="en-US" sz="12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4028448884"/>
              </p:ext>
            </p:extLst>
          </p:nvPr>
        </p:nvGraphicFramePr>
        <p:xfrm>
          <a:off x="5027850" y="4365104"/>
          <a:ext cx="4691064" cy="201498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04056">
                <a:tc>
                  <a:txBody>
                    <a:bodyPr/>
                    <a:lstStyle/>
                    <a:p>
                      <a:pPr algn="ctr"/>
                      <a:r>
                        <a:rPr lang="ru-RU" sz="1000" dirty="0" err="1" smtClean="0">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Факт </a:t>
                      </a:r>
                      <a:r>
                        <a:rPr lang="ru-RU" sz="1000" dirty="0" err="1" smtClean="0">
                          <a:solidFill>
                            <a:schemeClr val="tx1"/>
                          </a:solidFill>
                          <a:latin typeface="Times New Roman" panose="02020603050405020304" pitchFamily="18" charset="0"/>
                          <a:cs typeface="Times New Roman" panose="02020603050405020304" pitchFamily="18" charset="0"/>
                        </a:rPr>
                        <a:t>концентрациясы</a:t>
                      </a:r>
                      <a:r>
                        <a:rPr lang="ru-RU" sz="1000" dirty="0" smtClean="0">
                          <a:solidFill>
                            <a:schemeClr val="tx1"/>
                          </a:solidFill>
                          <a:latin typeface="Times New Roman" panose="02020603050405020304" pitchFamily="18" charset="0"/>
                          <a:cs typeface="Times New Roman" panose="02020603050405020304" pitchFamily="18" charset="0"/>
                        </a:rPr>
                        <a:t>, мкг/м3</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ШЖШ асу </a:t>
                      </a:r>
                      <a:r>
                        <a:rPr lang="ru-RU" sz="1000" dirty="0" err="1" smtClean="0">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44390">
                <a:tc>
                  <a:txBody>
                    <a:bodyPr/>
                    <a:lstStyle/>
                    <a:p>
                      <a:r>
                        <a:rPr lang="ru-RU" sz="1000" smtClean="0">
                          <a:solidFill>
                            <a:schemeClr val="tx1"/>
                          </a:solidFill>
                          <a:latin typeface="Times New Roman" panose="02020603050405020304" pitchFamily="18" charset="0"/>
                          <a:cs typeface="Times New Roman" panose="02020603050405020304" pitchFamily="18" charset="0"/>
                        </a:rPr>
                        <a:t>Қалқыма бөлшектер </a:t>
                      </a:r>
                      <a:r>
                        <a:rPr lang="ru-RU" sz="1000" dirty="0" smtClean="0">
                          <a:solidFill>
                            <a:schemeClr val="tx1"/>
                          </a:solidFill>
                          <a:latin typeface="Times New Roman" panose="02020603050405020304" pitchFamily="18" charset="0"/>
                          <a:cs typeface="Times New Roman" panose="02020603050405020304" pitchFamily="18" charset="0"/>
                        </a:rPr>
                        <a:t>РМ-10</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85</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0,3</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44390">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Күкірт</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72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0,1</a:t>
                      </a:r>
                      <a:endParaRPr lang="en-US" sz="1000" dirty="0" smtClean="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44390">
                <a:tc>
                  <a:txBody>
                    <a:bodyPr/>
                    <a:lstStyle/>
                    <a:p>
                      <a:r>
                        <a:rPr lang="kk-KZ" sz="1000" smtClean="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3594</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0,7</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44390">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 </a:t>
                      </a:r>
                      <a:r>
                        <a:rPr lang="ru-RU" sz="1000" dirty="0" err="1" smtClean="0">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5</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0,02</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44390">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 </a:t>
                      </a:r>
                      <a:r>
                        <a:rPr lang="ru-RU" sz="1000" dirty="0" err="1" smtClean="0">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3</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0,01</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4390">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6</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0,8</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
        <p:nvSpPr>
          <p:cNvPr id="16" name="Прямоугольник 15"/>
          <p:cNvSpPr/>
          <p:nvPr/>
        </p:nvSpPr>
        <p:spPr>
          <a:xfrm>
            <a:off x="4966623" y="115888"/>
            <a:ext cx="4794914" cy="2123658"/>
          </a:xfrm>
          <a:prstGeom prst="rect">
            <a:avLst/>
          </a:prstGeom>
        </p:spPr>
        <p:txBody>
          <a:bodyPr wrap="square">
            <a:spAutoFit/>
          </a:bodyPr>
          <a:lstStyle/>
          <a:p>
            <a:pPr lvl="0" algn="ctr"/>
            <a:r>
              <a:rPr lang="ru-RU" altLang="ru-RU" sz="1200" b="1" dirty="0" err="1">
                <a:latin typeface="Times New Roman" panose="02020603050405020304" pitchFamily="18" charset="0"/>
                <a:cs typeface="Times New Roman" panose="02020603050405020304" pitchFamily="18" charset="0"/>
              </a:rPr>
              <a:t>Риддер</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endParaRPr lang="ru-RU" altLang="ru-RU" sz="1200" b="1" dirty="0">
              <a:latin typeface="Times New Roman" panose="02020603050405020304" pitchFamily="18" charset="0"/>
              <a:cs typeface="Times New Roman" panose="02020603050405020304" pitchFamily="18" charset="0"/>
            </a:endParaRPr>
          </a:p>
          <a:p>
            <a:pPr lvl="0" algn="ctr"/>
            <a:r>
              <a:rPr lang="kk-KZ" altLang="ru-RU" sz="1200" b="1" dirty="0" smtClean="0">
                <a:latin typeface="Times New Roman" panose="02020603050405020304" pitchFamily="18" charset="0"/>
                <a:cs typeface="Times New Roman" panose="02020603050405020304" pitchFamily="18" charset="0"/>
              </a:rPr>
              <a:t>05 қаңтарға </a:t>
            </a:r>
            <a:r>
              <a:rPr lang="kk-KZ" altLang="ru-RU" sz="1200" b="1" dirty="0">
                <a:latin typeface="Times New Roman" panose="02020603050405020304" pitchFamily="18" charset="0"/>
                <a:cs typeface="Times New Roman" panose="02020603050405020304" pitchFamily="18" charset="0"/>
              </a:rPr>
              <a:t>арналған ауа-райы болжамы</a:t>
            </a:r>
            <a:endParaRPr lang="ru-RU" altLang="ru-RU" sz="1200" b="1" dirty="0">
              <a:latin typeface="Times New Roman" panose="02020603050405020304" pitchFamily="18" charset="0"/>
              <a:cs typeface="Times New Roman" panose="02020603050405020304" pitchFamily="18" charset="0"/>
            </a:endParaRPr>
          </a:p>
          <a:p>
            <a:pPr lvl="0" algn="ctr"/>
            <a:r>
              <a:rPr lang="ru-RU" altLang="ru-RU" sz="1200" b="1" dirty="0" smtClean="0">
                <a:solidFill>
                  <a:prstClr val="black"/>
                </a:solidFill>
                <a:latin typeface="Times New Roman" panose="02020603050405020304" pitchFamily="18" charset="0"/>
                <a:cs typeface="Times New Roman" panose="02020603050405020304" pitchFamily="18" charset="0"/>
              </a:rPr>
              <a:t>2022 </a:t>
            </a:r>
            <a:r>
              <a:rPr lang="ru-RU" altLang="ru-RU" sz="1200" b="1" dirty="0">
                <a:solidFill>
                  <a:prstClr val="black"/>
                </a:solidFill>
                <a:latin typeface="Times New Roman" panose="02020603050405020304" pitchFamily="18" charset="0"/>
                <a:cs typeface="Times New Roman" panose="02020603050405020304" pitchFamily="18" charset="0"/>
              </a:rPr>
              <a:t>ж. </a:t>
            </a:r>
            <a:r>
              <a:rPr lang="ru-RU" altLang="ru-RU" sz="1200" b="1" dirty="0" smtClean="0">
                <a:solidFill>
                  <a:prstClr val="black"/>
                </a:solidFill>
                <a:latin typeface="Times New Roman" panose="02020603050405020304" pitchFamily="18" charset="0"/>
                <a:cs typeface="Times New Roman" panose="02020603050405020304" pitchFamily="18" charset="0"/>
              </a:rPr>
              <a:t>04 </a:t>
            </a:r>
            <a:r>
              <a:rPr lang="kk-KZ" altLang="ru-RU" sz="1200" b="1" dirty="0" smtClean="0">
                <a:solidFill>
                  <a:prstClr val="black"/>
                </a:solidFill>
                <a:latin typeface="Times New Roman" panose="02020603050405020304" pitchFamily="18" charset="0"/>
                <a:cs typeface="Times New Roman" panose="02020603050405020304" pitchFamily="18" charset="0"/>
              </a:rPr>
              <a:t>қаңтар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smtClean="0">
                <a:solidFill>
                  <a:prstClr val="black"/>
                </a:solidFill>
                <a:latin typeface="Times New Roman" panose="02020603050405020304" pitchFamily="18" charset="0"/>
                <a:cs typeface="Times New Roman" panose="02020603050405020304" pitchFamily="18" charset="0"/>
              </a:rPr>
              <a:t>05 </a:t>
            </a:r>
            <a:r>
              <a:rPr lang="ru-RU" altLang="ru-RU" sz="1200" b="1" dirty="0" err="1" smtClean="0">
                <a:solidFill>
                  <a:prstClr val="black"/>
                </a:solidFill>
                <a:latin typeface="Times New Roman" panose="02020603050405020304" pitchFamily="18" charset="0"/>
                <a:cs typeface="Times New Roman" panose="02020603050405020304" pitchFamily="18" charset="0"/>
              </a:rPr>
              <a:t>қаңтар</a:t>
            </a:r>
            <a:r>
              <a:rPr lang="kk-KZ" altLang="ru-RU" sz="1200" b="1" dirty="0" smtClean="0">
                <a:solidFill>
                  <a:prstClr val="black"/>
                </a:solidFill>
                <a:latin typeface="Times New Roman" panose="02020603050405020304" pitchFamily="18" charset="0"/>
                <a:cs typeface="Times New Roman" panose="02020603050405020304" pitchFamily="18" charset="0"/>
              </a:rPr>
              <a:t>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lvl="0" indent="185738" algn="just"/>
            <a:r>
              <a:rPr lang="ru-RU" sz="1200" dirty="0" err="1" smtClean="0">
                <a:solidFill>
                  <a:prstClr val="black"/>
                </a:solidFill>
                <a:latin typeface="Times New Roman" pitchFamily="18" charset="0"/>
                <a:cs typeface="Times New Roman" pitchFamily="18" charset="0"/>
              </a:rPr>
              <a:t>Қар</a:t>
            </a:r>
            <a:r>
              <a:rPr lang="ru-RU" sz="1200" dirty="0" smtClean="0">
                <a:solidFill>
                  <a:prstClr val="black"/>
                </a:solidFill>
                <a:latin typeface="Times New Roman" pitchFamily="18" charset="0"/>
                <a:cs typeface="Times New Roman" pitchFamily="18" charset="0"/>
              </a:rPr>
              <a:t>. </a:t>
            </a:r>
            <a:r>
              <a:rPr lang="ru-RU" sz="1200" dirty="0" err="1" smtClean="0">
                <a:solidFill>
                  <a:prstClr val="black"/>
                </a:solidFill>
                <a:latin typeface="Times New Roman" pitchFamily="18" charset="0"/>
                <a:cs typeface="Times New Roman" pitchFamily="18" charset="0"/>
              </a:rPr>
              <a:t>Жел</a:t>
            </a:r>
            <a:r>
              <a:rPr lang="ru-RU" sz="1200" dirty="0" smtClean="0">
                <a:solidFill>
                  <a:prstClr val="black"/>
                </a:solidFill>
                <a:latin typeface="Times New Roman" pitchFamily="18" charset="0"/>
                <a:cs typeface="Times New Roman" pitchFamily="18" charset="0"/>
              </a:rPr>
              <a:t> </a:t>
            </a:r>
            <a:r>
              <a:rPr lang="ru-RU" sz="1200" dirty="0" err="1" smtClean="0">
                <a:solidFill>
                  <a:prstClr val="black"/>
                </a:solidFill>
                <a:latin typeface="Times New Roman" pitchFamily="18" charset="0"/>
                <a:cs typeface="Times New Roman" pitchFamily="18" charset="0"/>
              </a:rPr>
              <a:t>оңтүстік-батыстан</a:t>
            </a:r>
            <a:r>
              <a:rPr lang="ru-RU" sz="1200" dirty="0" smtClean="0">
                <a:solidFill>
                  <a:prstClr val="black"/>
                </a:solidFill>
                <a:latin typeface="Times New Roman" pitchFamily="18" charset="0"/>
                <a:cs typeface="Times New Roman" pitchFamily="18" charset="0"/>
              </a:rPr>
              <a:t> 5-10 </a:t>
            </a:r>
            <a:r>
              <a:rPr lang="kk-KZ" sz="1200" dirty="0" smtClean="0">
                <a:solidFill>
                  <a:prstClr val="black"/>
                </a:solidFill>
                <a:latin typeface="Times New Roman" pitchFamily="18" charset="0"/>
                <a:cs typeface="Times New Roman" pitchFamily="18" charset="0"/>
              </a:rPr>
              <a:t>м/с</a:t>
            </a:r>
            <a:r>
              <a:rPr lang="kk-KZ"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dirty="0">
                <a:solidFill>
                  <a:prstClr val="black"/>
                </a:solidFill>
                <a:latin typeface="Times New Roman" pitchFamily="18" charset="0"/>
                <a:cs typeface="Times New Roman" pitchFamily="18" charset="0"/>
              </a:rPr>
              <a:t> </a:t>
            </a:r>
            <a:r>
              <a:rPr lang="ru-RU" sz="1200" dirty="0" err="1" smtClean="0">
                <a:solidFill>
                  <a:prstClr val="black"/>
                </a:solidFill>
                <a:latin typeface="Times New Roman" pitchFamily="18" charset="0"/>
                <a:cs typeface="Times New Roman" pitchFamily="18" charset="0"/>
              </a:rPr>
              <a:t>және</a:t>
            </a:r>
            <a:r>
              <a:rPr lang="ru-RU" sz="1200" dirty="0" smtClean="0">
                <a:solidFill>
                  <a:prstClr val="black"/>
                </a:solidFill>
                <a:latin typeface="Times New Roman" pitchFamily="18" charset="0"/>
                <a:cs typeface="Times New Roman" pitchFamily="18" charset="0"/>
              </a:rPr>
              <a:t> </a:t>
            </a:r>
            <a:r>
              <a:rPr lang="ru-RU" sz="1200" dirty="0" err="1" smtClean="0">
                <a:solidFill>
                  <a:prstClr val="black"/>
                </a:solidFill>
                <a:latin typeface="Times New Roman" pitchFamily="18" charset="0"/>
                <a:cs typeface="Times New Roman" pitchFamily="18" charset="0"/>
              </a:rPr>
              <a:t>күндіз</a:t>
            </a:r>
            <a:r>
              <a:rPr lang="ru-RU" sz="1200" dirty="0" smtClean="0">
                <a:solidFill>
                  <a:prstClr val="black"/>
                </a:solidFill>
                <a:latin typeface="Times New Roman" pitchFamily="18" charset="0"/>
                <a:cs typeface="Times New Roman" pitchFamily="18" charset="0"/>
              </a:rPr>
              <a:t> 3-5° </a:t>
            </a:r>
            <a:r>
              <a:rPr lang="ru-RU" sz="1200" dirty="0" err="1" smtClean="0">
                <a:solidFill>
                  <a:prstClr val="black"/>
                </a:solidFill>
                <a:latin typeface="Times New Roman" pitchFamily="18" charset="0"/>
                <a:cs typeface="Times New Roman" pitchFamily="18" charset="0"/>
              </a:rPr>
              <a:t>аяз</a:t>
            </a:r>
            <a:r>
              <a:rPr lang="ru-RU" sz="1200" dirty="0" smtClean="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ru-RU"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a:endParaRPr lang="ru-RU"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kk-KZ" sz="1200" b="1" dirty="0" smtClean="0">
                <a:solidFill>
                  <a:srgbClr val="000000"/>
                </a:solidFill>
                <a:latin typeface="Times New Roman" panose="02020603050405020304" pitchFamily="18" charset="0"/>
                <a:cs typeface="Times New Roman" panose="02020603050405020304" pitchFamily="18" charset="0"/>
                <a:sym typeface="+mn-ea"/>
              </a:rPr>
              <a:t>06 қаңтарға </a:t>
            </a:r>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ru-RU" sz="1200" b="1" dirty="0" smtClean="0">
                <a:solidFill>
                  <a:srgbClr val="000000"/>
                </a:solidFill>
                <a:latin typeface="Times New Roman" panose="02020603050405020304" pitchFamily="18" charset="0"/>
                <a:cs typeface="Times New Roman" panose="02020603050405020304" pitchFamily="18" charset="0"/>
                <a:sym typeface="+mn-ea"/>
              </a:rPr>
              <a:t>2022 </a:t>
            </a:r>
            <a:r>
              <a:rPr lang="ru-RU" sz="1200" b="1" dirty="0">
                <a:solidFill>
                  <a:srgbClr val="000000"/>
                </a:solidFill>
                <a:latin typeface="Times New Roman" panose="02020603050405020304" pitchFamily="18" charset="0"/>
                <a:cs typeface="Times New Roman" panose="02020603050405020304" pitchFamily="18" charset="0"/>
                <a:sym typeface="+mn-ea"/>
              </a:rPr>
              <a:t>ж. </a:t>
            </a:r>
            <a:r>
              <a:rPr lang="ru-RU" sz="1200" b="1" dirty="0" smtClean="0">
                <a:solidFill>
                  <a:srgbClr val="000000"/>
                </a:solidFill>
                <a:latin typeface="Times New Roman" panose="02020603050405020304" pitchFamily="18" charset="0"/>
                <a:cs typeface="Times New Roman" panose="02020603050405020304" pitchFamily="18" charset="0"/>
                <a:sym typeface="+mn-ea"/>
              </a:rPr>
              <a:t>05 </a:t>
            </a:r>
            <a:r>
              <a:rPr lang="ru-RU" sz="1200" b="1" dirty="0" err="1" smtClean="0">
                <a:solidFill>
                  <a:srgbClr val="000000"/>
                </a:solidFill>
                <a:latin typeface="Times New Roman" panose="02020603050405020304" pitchFamily="18" charset="0"/>
                <a:cs typeface="Times New Roman" panose="02020603050405020304" pitchFamily="18" charset="0"/>
                <a:sym typeface="+mn-ea"/>
              </a:rPr>
              <a:t>қаңтардың</a:t>
            </a:r>
            <a:r>
              <a:rPr lang="ru-RU" sz="1200" b="1" dirty="0" smtClean="0">
                <a:solidFill>
                  <a:srgbClr val="000000"/>
                </a:solidFill>
                <a:latin typeface="Times New Roman" panose="02020603050405020304" pitchFamily="18" charset="0"/>
                <a:cs typeface="Times New Roman" panose="02020603050405020304" pitchFamily="18" charset="0"/>
                <a:sym typeface="+mn-ea"/>
              </a:rPr>
              <a:t> </a:t>
            </a:r>
            <a:r>
              <a:rPr lang="ru-RU" sz="1200" b="1" dirty="0">
                <a:solidFill>
                  <a:srgbClr val="000000"/>
                </a:solidFill>
                <a:latin typeface="Times New Roman" panose="02020603050405020304" pitchFamily="18" charset="0"/>
                <a:cs typeface="Times New Roman" panose="02020603050405020304" pitchFamily="18" charset="0"/>
              </a:rPr>
              <a:t>21 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ru-RU" sz="1200" b="1" dirty="0" smtClean="0">
                <a:solidFill>
                  <a:srgbClr val="000000"/>
                </a:solidFill>
                <a:latin typeface="Times New Roman" panose="02020603050405020304" pitchFamily="18" charset="0"/>
                <a:cs typeface="Times New Roman" panose="02020603050405020304" pitchFamily="18" charset="0"/>
                <a:sym typeface="+mn-ea"/>
              </a:rPr>
              <a:t>06 </a:t>
            </a:r>
            <a:r>
              <a:rPr lang="ru-RU" sz="1200" b="1" dirty="0" err="1" smtClean="0">
                <a:solidFill>
                  <a:srgbClr val="000000"/>
                </a:solidFill>
                <a:latin typeface="Times New Roman" panose="02020603050405020304" pitchFamily="18" charset="0"/>
                <a:cs typeface="Times New Roman" panose="02020603050405020304" pitchFamily="18" charset="0"/>
                <a:sym typeface="+mn-ea"/>
              </a:rPr>
              <a:t>қаңтар</a:t>
            </a:r>
            <a:r>
              <a:rPr lang="kk-KZ" sz="1200" b="1" dirty="0" smtClean="0">
                <a:solidFill>
                  <a:srgbClr val="000000"/>
                </a:solidFill>
                <a:latin typeface="Times New Roman" panose="02020603050405020304" pitchFamily="18" charset="0"/>
                <a:cs typeface="Times New Roman" panose="02020603050405020304" pitchFamily="18" charset="0"/>
                <a:sym typeface="+mn-ea"/>
              </a:rPr>
              <a:t> </a:t>
            </a:r>
          </a:p>
          <a:p>
            <a:pPr lvl="0" indent="185738" algn="ctr"/>
            <a:r>
              <a:rPr lang="ru-RU" sz="1200" b="1" dirty="0" smtClean="0">
                <a:solidFill>
                  <a:srgbClr val="000000"/>
                </a:solidFill>
                <a:latin typeface="Times New Roman" panose="02020603050405020304" pitchFamily="18" charset="0"/>
                <a:cs typeface="Times New Roman" panose="02020603050405020304" pitchFamily="18" charset="0"/>
                <a:sym typeface="+mn-ea"/>
              </a:rPr>
              <a:t>09 </a:t>
            </a:r>
            <a:r>
              <a:rPr lang="ru-RU" sz="1200" b="1" dirty="0">
                <a:solidFill>
                  <a:srgbClr val="000000"/>
                </a:solidFill>
                <a:latin typeface="Times New Roman" panose="02020603050405020304" pitchFamily="18" charset="0"/>
                <a:cs typeface="Times New Roman" panose="02020603050405020304" pitchFamily="18" charset="0"/>
                <a:sym typeface="+mn-ea"/>
              </a:rPr>
              <a:t>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fontAlgn="auto">
              <a:spcBef>
                <a:spcPts val="0"/>
              </a:spcBef>
              <a:spcAft>
                <a:spcPts val="0"/>
              </a:spcAft>
              <a:defRPr/>
            </a:pPr>
            <a:r>
              <a:rPr lang="ru-RU" sz="1200" dirty="0" err="1" smtClean="0">
                <a:solidFill>
                  <a:prstClr val="black"/>
                </a:solidFill>
                <a:latin typeface="Times New Roman" pitchFamily="18" charset="0"/>
                <a:cs typeface="Times New Roman" pitchFamily="18" charset="0"/>
              </a:rPr>
              <a:t>Қар</a:t>
            </a:r>
            <a:r>
              <a:rPr lang="ru-RU" sz="1200" dirty="0" smtClean="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Жел</a:t>
            </a:r>
            <a:r>
              <a:rPr lang="ru-RU" sz="1200" dirty="0">
                <a:solidFill>
                  <a:prstClr val="black"/>
                </a:solidFill>
                <a:latin typeface="Times New Roman" pitchFamily="18" charset="0"/>
                <a:cs typeface="Times New Roman" pitchFamily="18" charset="0"/>
              </a:rPr>
              <a:t> </a:t>
            </a:r>
            <a:r>
              <a:rPr lang="ru-RU" sz="1200" dirty="0" err="1" smtClean="0">
                <a:solidFill>
                  <a:prstClr val="black"/>
                </a:solidFill>
                <a:latin typeface="Times New Roman" pitchFamily="18" charset="0"/>
                <a:cs typeface="Times New Roman" pitchFamily="18" charset="0"/>
              </a:rPr>
              <a:t>оңтүстік-батыстан</a:t>
            </a:r>
            <a:r>
              <a:rPr lang="ru-RU" sz="1200" dirty="0" smtClean="0">
                <a:solidFill>
                  <a:prstClr val="black"/>
                </a:solidFill>
                <a:latin typeface="Times New Roman" pitchFamily="18" charset="0"/>
                <a:cs typeface="Times New Roman" pitchFamily="18" charset="0"/>
              </a:rPr>
              <a:t> 2-7 м/с</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smtClean="0">
                <a:solidFill>
                  <a:prstClr val="black"/>
                </a:solidFill>
                <a:latin typeface="Times New Roman" pitchFamily="18" charset="0"/>
                <a:cs typeface="Times New Roman" pitchFamily="18" charset="0"/>
              </a:rPr>
              <a:t>мпературасы</a:t>
            </a:r>
            <a:r>
              <a:rPr lang="ru-RU" sz="1200" dirty="0" smtClean="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dirty="0">
                <a:solidFill>
                  <a:prstClr val="black"/>
                </a:solidFill>
                <a:latin typeface="Times New Roman" pitchFamily="18" charset="0"/>
                <a:cs typeface="Times New Roman" pitchFamily="18" charset="0"/>
              </a:rPr>
              <a:t> </a:t>
            </a:r>
            <a:r>
              <a:rPr lang="ru-RU" sz="1200" dirty="0" smtClean="0">
                <a:solidFill>
                  <a:prstClr val="black"/>
                </a:solidFill>
                <a:latin typeface="Times New Roman" pitchFamily="18" charset="0"/>
                <a:cs typeface="Times New Roman" pitchFamily="18" charset="0"/>
              </a:rPr>
              <a:t>8-10° </a:t>
            </a:r>
            <a:r>
              <a:rPr lang="ru-RU" sz="1200" dirty="0" err="1">
                <a:solidFill>
                  <a:prstClr val="black"/>
                </a:solidFill>
                <a:latin typeface="Times New Roman" pitchFamily="18" charset="0"/>
                <a:cs typeface="Times New Roman" pitchFamily="18" charset="0"/>
              </a:rPr>
              <a:t>аяз</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 </a:t>
            </a:r>
          </a:p>
        </p:txBody>
      </p:sp>
      <p:sp>
        <p:nvSpPr>
          <p:cNvPr id="20" name="TextBox 13"/>
          <p:cNvSpPr txBox="1"/>
          <p:nvPr/>
        </p:nvSpPr>
        <p:spPr>
          <a:xfrm>
            <a:off x="5002991" y="3592493"/>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ctr"/>
            <a:r>
              <a:rPr lang="ru-RU" sz="1200" dirty="0">
                <a:solidFill>
                  <a:prstClr val="black"/>
                </a:solidFill>
                <a:latin typeface="Times New Roman" panose="02020603050405020304" pitchFamily="18" charset="0"/>
                <a:cs typeface="Times New Roman" panose="02020603050405020304" pitchFamily="18" charset="0"/>
              </a:rPr>
              <a:t>1, 2, 3 </a:t>
            </a:r>
            <a:r>
              <a:rPr lang="ru-RU" sz="1200" dirty="0" err="1">
                <a:solidFill>
                  <a:prstClr val="black"/>
                </a:solidFill>
                <a:latin typeface="Times New Roman" panose="02020603050405020304" pitchFamily="18" charset="0"/>
                <a:cs typeface="Times New Roman" panose="02020603050405020304" pitchFamily="18" charset="0"/>
              </a:rPr>
              <a:t>дәрежелі</a:t>
            </a:r>
            <a:r>
              <a:rPr lang="ru-RU" sz="1200" dirty="0">
                <a:solidFill>
                  <a:prstClr val="black"/>
                </a:solidFill>
                <a:latin typeface="Times New Roman" panose="02020603050405020304" pitchFamily="18" charset="0"/>
                <a:cs typeface="Times New Roman" panose="02020603050405020304" pitchFamily="18" charset="0"/>
              </a:rPr>
              <a:t> 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жок</a:t>
            </a:r>
            <a:endParaRPr lang="ru-RU" sz="1200" dirty="0">
              <a:solidFill>
                <a:prstClr val="black"/>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5014054" y="2550309"/>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5738" algn="just"/>
            <a:r>
              <a:rPr lang="kk-KZ" sz="1200" dirty="0" smtClean="0">
                <a:solidFill>
                  <a:prstClr val="black"/>
                </a:solidFill>
                <a:latin typeface="Times New Roman" panose="02020603050405020304" pitchFamily="18" charset="0"/>
                <a:cs typeface="Times New Roman" panose="02020603050405020304" pitchFamily="18" charset="0"/>
              </a:rPr>
              <a:t>5 қаңтар</a:t>
            </a:r>
            <a:r>
              <a:rPr lang="ru-RU" sz="1200" dirty="0" smtClean="0">
                <a:solidFill>
                  <a:prstClr val="black"/>
                </a:solidFill>
                <a:latin typeface="Times New Roman" panose="02020603050405020304" pitchFamily="18" charset="0"/>
                <a:cs typeface="Times New Roman" panose="02020603050405020304" pitchFamily="18" charset="0"/>
              </a:rPr>
              <a:t>, 2022 </a:t>
            </a:r>
            <a:r>
              <a:rPr lang="ru-RU" sz="1200" dirty="0" err="1">
                <a:solidFill>
                  <a:prstClr val="black"/>
                </a:solidFill>
                <a:latin typeface="Times New Roman" panose="02020603050405020304" pitchFamily="18" charset="0"/>
                <a:cs typeface="Times New Roman" panose="02020603050405020304" pitchFamily="18" charset="0"/>
              </a:rPr>
              <a:t>жылдың</a:t>
            </a:r>
            <a:r>
              <a:rPr lang="ru-RU" sz="1200" dirty="0">
                <a:solidFill>
                  <a:prstClr val="black"/>
                </a:solidFill>
                <a:latin typeface="Times New Roman" panose="02020603050405020304" pitchFamily="18" charset="0"/>
                <a:cs typeface="Times New Roman" panose="02020603050405020304" pitchFamily="18" charset="0"/>
              </a:rPr>
              <a:t> 6</a:t>
            </a:r>
            <a:r>
              <a:rPr lang="ru-RU" sz="1200" dirty="0" smtClean="0">
                <a:solidFill>
                  <a:prstClr val="black"/>
                </a:solidFill>
                <a:latin typeface="Times New Roman" panose="02020603050405020304" pitchFamily="18" charset="0"/>
                <a:cs typeface="Times New Roman" panose="02020603050405020304" pitchFamily="18" charset="0"/>
              </a:rPr>
              <a:t> </a:t>
            </a:r>
            <a:r>
              <a:rPr lang="ru-RU" sz="1200" dirty="0" err="1" smtClean="0">
                <a:solidFill>
                  <a:prstClr val="black"/>
                </a:solidFill>
                <a:latin typeface="Times New Roman" panose="02020603050405020304" pitchFamily="18" charset="0"/>
                <a:cs typeface="Times New Roman" panose="02020603050405020304" pitchFamily="18" charset="0"/>
              </a:rPr>
              <a:t>қаңтарға</a:t>
            </a:r>
            <a:r>
              <a:rPr lang="ru-RU" sz="1200" dirty="0" smtClean="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қараған</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түні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метеорологиялық</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жағдайлар</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қала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атмосферасында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ластаушы</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заттардың</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ыдырауына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ықпал</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етеді</a:t>
            </a:r>
            <a:r>
              <a:rPr lang="ru-RU" sz="1200" dirty="0">
                <a:solidFill>
                  <a:prstClr val="black"/>
                </a:solidFill>
                <a:latin typeface="Times New Roman" panose="02020603050405020304" pitchFamily="18" charset="0"/>
                <a:cs typeface="Times New Roman" panose="02020603050405020304" pitchFamily="18" charset="0"/>
              </a:rPr>
              <a:t>. </a:t>
            </a:r>
          </a:p>
          <a:p>
            <a:pPr indent="18573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kk-KZ"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pSp>
        <p:nvGrpSpPr>
          <p:cNvPr id="6" name="Группа 5"/>
          <p:cNvGrpSpPr/>
          <p:nvPr/>
        </p:nvGrpSpPr>
        <p:grpSpPr>
          <a:xfrm>
            <a:off x="82606" y="246083"/>
            <a:ext cx="4857332" cy="907969"/>
            <a:chOff x="95668" y="246083"/>
            <a:chExt cx="4857332" cy="907969"/>
          </a:xfrm>
        </p:grpSpPr>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17" name="TextBox 16">
              <a:extLst>
                <a:ext uri="{FF2B5EF4-FFF2-40B4-BE49-F238E27FC236}">
                  <a16:creationId xmlns:a16="http://schemas.microsoft.com/office/drawing/2014/main" id="{A749C2F8-23C3-4A95-A976-9FB1B6BA7313}"/>
                </a:ext>
              </a:extLst>
            </p:cNvPr>
            <p:cNvSpPr txBox="1"/>
            <p:nvPr/>
          </p:nvSpPr>
          <p:spPr>
            <a:xfrm>
              <a:off x="95668" y="877053"/>
              <a:ext cx="4810180" cy="276999"/>
            </a:xfrm>
            <a:prstGeom prst="rect">
              <a:avLst/>
            </a:prstGeom>
            <a:noFill/>
          </p:spPr>
          <p:txBody>
            <a:bodyPr wrap="square">
              <a:spAutoFit/>
            </a:bodyPr>
            <a:lstStyle/>
            <a:p>
              <a:pPr indent="176213" algn="just">
                <a:spcAft>
                  <a:spcPts val="0"/>
                </a:spcAft>
              </a:pPr>
              <a:endParaRPr lang="ru-RU" sz="1200" dirty="0">
                <a:latin typeface="Times New Roman" panose="02020603050405020304" pitchFamily="18" charset="0"/>
                <a:ea typeface="Times New Roman" panose="02020603050405020304" pitchFamily="18" charset="0"/>
                <a:cs typeface="Times New Roman" panose="02020603050405020304" pitchFamily="18" charset="0"/>
              </a:endParaRPr>
            </a:p>
          </p:txBody>
        </p:sp>
      </p:grpSp>
      <p:sp>
        <p:nvSpPr>
          <p:cNvPr id="22" name="Прямоугольник 26"/>
          <p:cNvSpPr/>
          <p:nvPr/>
        </p:nvSpPr>
        <p:spPr>
          <a:xfrm>
            <a:off x="254361" y="4587619"/>
            <a:ext cx="4661089"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Риддер</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smtClean="0">
                <a:solidFill>
                  <a:srgbClr val="000000"/>
                </a:solidFill>
                <a:latin typeface="Times New Roman" panose="02020603050405020304" pitchFamily="18" charset="0"/>
                <a:cs typeface="Times New Roman" panose="02020603050405020304" pitchFamily="18" charset="0"/>
              </a:rPr>
              <a:t>:</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-Островский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13 </a:t>
            </a:r>
            <a:r>
              <a:rPr lang="ru-RU" altLang="ru-RU" sz="1200" dirty="0" smtClean="0">
                <a:solidFill>
                  <a:srgbClr val="000000"/>
                </a:solidFill>
                <a:latin typeface="Times New Roman" panose="02020603050405020304" pitchFamily="18" charset="0"/>
                <a:cs typeface="Times New Roman" panose="02020603050405020304" pitchFamily="18" charset="0"/>
              </a:rPr>
              <a:t>«Б»</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6 </a:t>
            </a:r>
            <a:r>
              <a:rPr lang="ru-RU" altLang="ru-RU" sz="1200" dirty="0" err="1">
                <a:solidFill>
                  <a:srgbClr val="000000"/>
                </a:solidFill>
                <a:latin typeface="Times New Roman" panose="02020603050405020304" pitchFamily="18" charset="0"/>
                <a:cs typeface="Times New Roman" panose="02020603050405020304" pitchFamily="18" charset="0"/>
              </a:rPr>
              <a:t>бекет-Клинк</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smtClean="0">
                <a:solidFill>
                  <a:srgbClr val="000000"/>
                </a:solidFill>
                <a:latin typeface="Times New Roman" panose="02020603050405020304" pitchFamily="18" charset="0"/>
                <a:cs typeface="Times New Roman" panose="02020603050405020304" pitchFamily="18" charset="0"/>
              </a:rPr>
              <a:t>7</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-Семей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9</a:t>
            </a:r>
            <a:r>
              <a:rPr lang="ru-RU" altLang="ru-RU" sz="1200" dirty="0"/>
              <a:t> </a:t>
            </a:r>
          </a:p>
          <a:p>
            <a:pPr eaLnBrk="0" hangingPunct="0"/>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45062" y="57188"/>
            <a:ext cx="4832351"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75120" y="4330785"/>
            <a:ext cx="4305072" cy="1283671"/>
            <a:chOff x="517463" y="3799939"/>
            <a:chExt cx="4305072" cy="1407920"/>
          </a:xfrm>
        </p:grpSpPr>
        <p:sp>
          <p:nvSpPr>
            <p:cNvPr id="27" name="Прямоугольник 8"/>
            <p:cNvSpPr/>
            <p:nvPr/>
          </p:nvSpPr>
          <p:spPr>
            <a:xfrm>
              <a:off x="517463" y="3992618"/>
              <a:ext cx="2165978" cy="1215241"/>
            </a:xfrm>
            <a:prstGeom prst="rect">
              <a:avLst/>
            </a:prstGeom>
            <a:noFill/>
            <a:ln w="9525">
              <a:noFill/>
            </a:ln>
          </p:spPr>
          <p:txBody>
            <a:bodyPr wrap="none" anchor="ctr">
              <a:spAutoFit/>
            </a:bodyPr>
            <a:lstStyle/>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450457"/>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182449"/>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kk-KZ" altLang="ru-RU" sz="1400" b="1" i="1" smtClean="0">
                <a:solidFill>
                  <a:srgbClr val="000000"/>
                </a:solidFill>
                <a:latin typeface="Times New Roman" panose="02020603050405020304" pitchFamily="18" charset="0"/>
                <a:cs typeface="Times New Roman" panose="02020603050405020304" pitchFamily="18" charset="0"/>
              </a:rPr>
              <a:t>Нұрмахамбет М.Б</a:t>
            </a:r>
            <a:r>
              <a:rPr lang="kk-KZ" altLang="ru-RU" sz="1400" b="1" i="1" smtClean="0">
                <a:solidFill>
                  <a:srgbClr val="000000"/>
                </a:solidFill>
                <a:latin typeface="Times New Roman" panose="02020603050405020304" pitchFamily="18" charset="0"/>
                <a:cs typeface="Times New Roman" panose="02020603050405020304" pitchFamily="18" charset="0"/>
              </a:rPr>
              <a:t>.</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671731688"/>
              </p:ext>
            </p:extLst>
          </p:nvPr>
        </p:nvGraphicFramePr>
        <p:xfrm>
          <a:off x="5277484" y="490845"/>
          <a:ext cx="4167505" cy="804672"/>
        </p:xfrm>
        <a:graphic>
          <a:graphicData uri="http://schemas.openxmlformats.org/drawingml/2006/table">
            <a:tbl>
              <a:tblPr/>
              <a:tblGrid>
                <a:gridCol w="1115922">
                  <a:extLst>
                    <a:ext uri="{9D8B030D-6E8A-4147-A177-3AD203B41FA5}">
                      <a16:colId xmlns:a16="http://schemas.microsoft.com/office/drawing/2014/main" val="20000"/>
                    </a:ext>
                  </a:extLst>
                </a:gridCol>
                <a:gridCol w="3051583">
                  <a:extLst>
                    <a:ext uri="{9D8B030D-6E8A-4147-A177-3AD203B41FA5}">
                      <a16:colId xmlns:a16="http://schemas.microsoft.com/office/drawing/2014/main" val="20001"/>
                    </a:ext>
                  </a:extLst>
                </a:gridCol>
              </a:tblGrid>
              <a:tr h="7252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Ластану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дәрежесін</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smtClean="0">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0,14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smtClean="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933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0,19 ≤ Р &lt; 0,23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smtClean="0">
                          <a:solidFill>
                            <a:srgbClr val="000000"/>
                          </a:solidFill>
                          <a:latin typeface="Times New Roman" panose="02020603050405020304" pitchFamily="18" charset="0"/>
                        </a:rPr>
                        <a:t>жоғары</a:t>
                      </a:r>
                      <a:endParaRPr lang="ru-RU" sz="1000" dirty="0" smtClean="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9074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smtClean="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1" name="Прямоугольник 30"/>
          <p:cNvSpPr/>
          <p:nvPr/>
        </p:nvSpPr>
        <p:spPr>
          <a:xfrm>
            <a:off x="4952999" y="1254869"/>
            <a:ext cx="4812079"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*Жалпы </a:t>
            </a:r>
            <a:r>
              <a:rPr lang="kk-KZ" altLang="ru-RU" sz="800" i="1" dirty="0">
                <a:solidFill>
                  <a:srgbClr val="000000"/>
                </a:solidFill>
                <a:latin typeface="Times New Roman" panose="02020603050405020304" pitchFamily="18" charset="0"/>
                <a:cs typeface="Times New Roman" panose="02020603050405020304" pitchFamily="18" charset="0"/>
              </a:rPr>
              <a:t>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r>
              <a:rPr lang="kk-KZ" altLang="ru-RU" sz="800" i="1" dirty="0" smtClean="0">
                <a:solidFill>
                  <a:srgbClr val="000000"/>
                </a:solidFill>
                <a:latin typeface="Times New Roman" panose="02020603050405020304" pitchFamily="18" charset="0"/>
                <a:cs typeface="Times New Roman" panose="02020603050405020304" pitchFamily="18" charset="0"/>
              </a:rPr>
              <a:t>.</a:t>
            </a:r>
          </a:p>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ҚР </a:t>
            </a:r>
            <a:r>
              <a:rPr lang="kk-KZ" altLang="ru-RU" sz="800" i="1" dirty="0">
                <a:solidFill>
                  <a:srgbClr val="000000"/>
                </a:solidFill>
                <a:latin typeface="Times New Roman" panose="02020603050405020304" pitchFamily="18" charset="0"/>
                <a:cs typeface="Times New Roman" panose="02020603050405020304" pitchFamily="18" charset="0"/>
              </a:rPr>
              <a:t>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39938" y="1984542"/>
            <a:ext cx="482159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a:t>
            </a:r>
            <a:r>
              <a:rPr lang="ru-RU" sz="1200" i="1" dirty="0" smtClean="0">
                <a:latin typeface="Times New Roman" panose="02020603050405020304" pitchFamily="18" charset="0"/>
                <a:cs typeface="Times New Roman" panose="02020603050405020304" pitchFamily="18" charset="0"/>
              </a:rPr>
              <a:t>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355798727"/>
              </p:ext>
            </p:extLst>
          </p:nvPr>
        </p:nvGraphicFramePr>
        <p:xfrm>
          <a:off x="5062135" y="2311490"/>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smtClean="0">
                          <a:solidFill>
                            <a:srgbClr val="000000"/>
                          </a:solidFill>
                          <a:latin typeface="Times New Roman" panose="02020603050405020304" pitchFamily="18" charset="0"/>
                        </a:rPr>
                        <a:t>ҚМЖ</a:t>
                      </a:r>
                    </a:p>
                    <a:p>
                      <a:pPr lvl="0" algn="ctr" eaLnBrk="1" fontAlgn="ctr" hangingPunct="1">
                        <a:buNone/>
                      </a:pPr>
                      <a:r>
                        <a:rPr lang="ru-RU" sz="1000" dirty="0" err="1" smtClean="0">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Ескерту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smtClean="0">
                          <a:solidFill>
                            <a:srgbClr val="000000"/>
                          </a:solidFill>
                          <a:latin typeface="Times New Roman" panose="02020603050405020304" pitchFamily="18" charset="0"/>
                          <a:ea typeface="+mn-ea"/>
                          <a:cs typeface="+mn-cs"/>
                        </a:rPr>
                        <a:t>1 </a:t>
                      </a:r>
                      <a:r>
                        <a:rPr lang="ru-RU" sz="1000" b="0" i="0" u="none" kern="1200" baseline="0" dirty="0" err="1" smtClean="0">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latin typeface="Times New Roman" panose="02020603050405020304" pitchFamily="18" charset="0"/>
                          <a:cs typeface="Times New Roman" panose="02020603050405020304" pitchFamily="18" charset="0"/>
                        </a:rPr>
                        <a:t>немесе </a:t>
                      </a:r>
                      <a:r>
                        <a:rPr lang="ru-RU" sz="1000" dirty="0" smtClean="0">
                          <a:latin typeface="Times New Roman" panose="02020603050405020304" pitchFamily="18" charset="0"/>
                          <a:cs typeface="Times New Roman" panose="02020603050405020304" pitchFamily="18" charset="0"/>
                        </a:rPr>
                        <a:t>СИ ≥ 3ПДКм.р. </a:t>
                      </a:r>
                      <a:r>
                        <a:rPr lang="kk-KZ" sz="1000" dirty="0" smtClean="0">
                          <a:solidFill>
                            <a:schemeClr val="tx1"/>
                          </a:solidFill>
                          <a:latin typeface="Times New Roman" panose="02020603050405020304" pitchFamily="18" charset="0"/>
                        </a:rPr>
                        <a:t>шарты орындалса;</a:t>
                      </a:r>
                      <a:endPar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a:t>
                      </a:r>
                      <a:r>
                        <a:rPr lang="en-US" altLang="en-US" sz="1000" b="0" i="0" u="none" kern="1200" baseline="0" dirty="0" smtClean="0">
                          <a:solidFill>
                            <a:schemeClr val="tx1"/>
                          </a:solidFill>
                          <a:latin typeface="Times New Roman" panose="02020603050405020304" pitchFamily="18" charset="0"/>
                          <a:ea typeface="+mn-ea"/>
                          <a:cs typeface="+mn-cs"/>
                        </a:rPr>
                        <a:t>P" </a:t>
                      </a:r>
                      <a:r>
                        <a:rPr lang="kk-KZ" altLang="en-US" sz="1000" b="0" i="0" u="none" kern="1200" baseline="0" dirty="0" smtClean="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smtClean="0">
                          <a:solidFill>
                            <a:srgbClr val="000000"/>
                          </a:solidFill>
                          <a:latin typeface="Times New Roman" panose="02020603050405020304" pitchFamily="18" charset="0"/>
                        </a:rPr>
                        <a:t>2 </a:t>
                      </a:r>
                      <a:r>
                        <a:rPr lang="ru-RU" sz="1000" dirty="0" err="1" smtClean="0">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smtClean="0">
                          <a:solidFill>
                            <a:srgbClr val="000000"/>
                          </a:solidFill>
                          <a:latin typeface="Times New Roman" panose="02020603050405020304" pitchFamily="18" charset="0"/>
                        </a:rPr>
                        <a:t>3</a:t>
                      </a:r>
                      <a:r>
                        <a:rPr lang="kk-KZ" sz="1000" baseline="0" dirty="0" smtClean="0">
                          <a:solidFill>
                            <a:srgbClr val="000000"/>
                          </a:solidFill>
                          <a:latin typeface="Times New Roman" panose="02020603050405020304" pitchFamily="18" charset="0"/>
                        </a:rPr>
                        <a:t> дәреже</a:t>
                      </a:r>
                      <a:endParaRPr lang="ru-RU" sz="1000" dirty="0" smtClean="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789" y="4375033"/>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1" name="Таблица 20"/>
          <p:cNvGraphicFramePr/>
          <p:nvPr>
            <p:extLst>
              <p:ext uri="{D42A27DB-BD31-4B8C-83A1-F6EECF244321}">
                <p14:modId xmlns:p14="http://schemas.microsoft.com/office/powerpoint/2010/main" val="2490694878"/>
              </p:ext>
            </p:extLst>
          </p:nvPr>
        </p:nvGraphicFramePr>
        <p:xfrm>
          <a:off x="5175120" y="5346448"/>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smtClean="0">
                          <a:latin typeface="Times New Roman" panose="02020603050405020304" pitchFamily="18" charset="0"/>
                          <a:ea typeface="Times New Roman" panose="02020603050405020304" pitchFamily="18" charset="0"/>
                        </a:rPr>
                        <a:t>Баспасөз</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a:t>
                      </a:r>
                      <a:r>
                        <a:rPr sz="800" dirty="0" smtClean="0">
                          <a:latin typeface="Times New Roman" panose="02020603050405020304" pitchFamily="18" charset="0"/>
                          <a:cs typeface="Times New Roman" panose="02020603050405020304" pitchFamily="18" charset="0"/>
                        </a:rPr>
                        <a:t>79-83-3</a:t>
                      </a:r>
                      <a:r>
                        <a:rPr lang="ru-RU" sz="800" dirty="0" smtClean="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smtClean="0">
                          <a:latin typeface="Times New Roman" panose="02020603050405020304" pitchFamily="18" charset="0"/>
                          <a:cs typeface="Times New Roman" panose="02020603050405020304" pitchFamily="18" charset="0"/>
                          <a:hlinkClick r:id=""/>
                        </a:rPr>
                        <a:t>info@meteo.kz</a:t>
                      </a:r>
                      <a:endParaRPr lang="en-US" altLang="x-none" sz="800" b="1" dirty="0" smtClean="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smtClean="0">
                          <a:latin typeface="Times New Roman" panose="02020603050405020304" pitchFamily="18" charset="0"/>
                          <a:ea typeface="Times New Roman" panose="02020603050405020304" pitchFamily="18" charset="0"/>
                        </a:rPr>
                        <a:t>Халықаралық</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ынтымақтастық</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a:t>
                      </a:r>
                      <a:r>
                        <a:rPr sz="800" dirty="0" smtClean="0">
                          <a:latin typeface="Times New Roman" panose="02020603050405020304" pitchFamily="18" charset="0"/>
                          <a:cs typeface="Times New Roman" panose="02020603050405020304" pitchFamily="18" charset="0"/>
                        </a:rPr>
                        <a:t>79-83-</a:t>
                      </a:r>
                      <a:r>
                        <a:rPr lang="ru-RU" sz="800" dirty="0" smtClean="0">
                          <a:latin typeface="Times New Roman" panose="02020603050405020304" pitchFamily="18" charset="0"/>
                          <a:cs typeface="Times New Roman" panose="02020603050405020304" pitchFamily="18" charset="0"/>
                        </a:rPr>
                        <a:t>7</a:t>
                      </a:r>
                      <a:r>
                        <a:rPr sz="800" dirty="0" smtClean="0">
                          <a:latin typeface="Times New Roman" panose="02020603050405020304" pitchFamily="18" charset="0"/>
                          <a:cs typeface="Times New Roman" panose="02020603050405020304" pitchFamily="18" charset="0"/>
                        </a:rPr>
                        <a:t>5</a:t>
                      </a:r>
                      <a:r>
                        <a:rPr sz="800" dirty="0">
                          <a:latin typeface="Times New Roman" panose="02020603050405020304" pitchFamily="18" charset="0"/>
                          <a:cs typeface="Times New Roman" panose="02020603050405020304" pitchFamily="18" charset="0"/>
                        </a:rPr>
                        <a:t>, </a:t>
                      </a:r>
                      <a:r>
                        <a:rPr sz="800" dirty="0" smtClean="0">
                          <a:latin typeface="Times New Roman" panose="02020603050405020304" pitchFamily="18" charset="0"/>
                          <a:cs typeface="Times New Roman" panose="02020603050405020304" pitchFamily="18" charset="0"/>
                        </a:rPr>
                        <a:t>79-83-</a:t>
                      </a:r>
                      <a:r>
                        <a:rPr lang="ru-RU" sz="800" dirty="0" smtClean="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Прямоугольник 23"/>
          <p:cNvSpPr/>
          <p:nvPr/>
        </p:nvSpPr>
        <p:spPr>
          <a:xfrm>
            <a:off x="266355" y="694826"/>
            <a:ext cx="4572318" cy="276999"/>
          </a:xfrm>
          <a:prstGeom prst="rect">
            <a:avLst/>
          </a:prstGeom>
        </p:spPr>
        <p:txBody>
          <a:bodyPr wrap="square">
            <a:spAutoFit/>
          </a:bodyPr>
          <a:lstStyle/>
          <a:p>
            <a:r>
              <a:rPr lang="kk-KZ" sz="1200" dirty="0" smtClean="0">
                <a:latin typeface="Times New Roman" panose="02020603050405020304" pitchFamily="18" charset="0"/>
                <a:cs typeface="Times New Roman" panose="02020603050405020304" pitchFamily="18" charset="0"/>
              </a:rPr>
              <a:t>Ұсыныссыз</a:t>
            </a:r>
            <a:endParaRPr lang="ru-RU"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13226</TotalTime>
  <Words>533</Words>
  <Application>Microsoft Office PowerPoint</Application>
  <PresentationFormat>Лист A4 (210x297 мм)</PresentationFormat>
  <Paragraphs>97</Paragraphs>
  <Slides>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vt:i4>
      </vt:variant>
    </vt:vector>
  </HeadingPairs>
  <TitlesOfParts>
    <vt:vector size="7" baseType="lpstr">
      <vt:lpstr>宋体</vt: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Мейирхан Нурмахамбет</cp:lastModifiedBy>
  <cp:revision>2007</cp:revision>
  <cp:lastPrinted>2021-07-01T03:56:27Z</cp:lastPrinted>
  <dcterms:created xsi:type="dcterms:W3CDTF">2018-03-27T06:03:00Z</dcterms:created>
  <dcterms:modified xsi:type="dcterms:W3CDTF">2022-01-04T08:11:20Z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