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853444590"/>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smtClean="0">
                          <a:solidFill>
                            <a:srgbClr val="002060"/>
                          </a:solidFill>
                          <a:latin typeface="Times New Roman" panose="02020603050405020304" pitchFamily="18" charset="0"/>
                          <a:cs typeface="Times New Roman" panose="02020603050405020304" pitchFamily="18" charset="0"/>
                        </a:rPr>
                        <a:t>Қостанай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321032160"/>
              </p:ext>
            </p:extLst>
          </p:nvPr>
        </p:nvGraphicFramePr>
        <p:xfrm>
          <a:off x="307975" y="2588895"/>
          <a:ext cx="4465638" cy="1992233"/>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smtClean="0">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smtClean="0">
                          <a:solidFill>
                            <a:srgbClr val="002060"/>
                          </a:solidFill>
                          <a:latin typeface="Times New Roman" panose="02020603050405020304" pitchFamily="18" charset="0"/>
                          <a:cs typeface="Times New Roman" panose="02020603050405020304" pitchFamily="18" charset="0"/>
                        </a:rPr>
                        <a:t> қ.</a:t>
                      </a:r>
                      <a:r>
                        <a:rPr lang="ru-RU" altLang="en-US" sz="1400" b="1" i="1" dirty="0" smtClean="0">
                          <a:solidFill>
                            <a:srgbClr val="002060"/>
                          </a:solidFill>
                          <a:latin typeface="Times New Roman" panose="02020603050405020304" pitchFamily="18" charset="0"/>
                          <a:cs typeface="Times New Roman" panose="02020603050405020304" pitchFamily="18" charset="0"/>
                        </a:rPr>
                        <a:t> </a:t>
                      </a: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smtClean="0">
                          <a:solidFill>
                            <a:schemeClr val="tx2">
                              <a:lumMod val="75000"/>
                            </a:schemeClr>
                          </a:solidFill>
                          <a:latin typeface="Times New Roman" panose="02020603050405020304" pitchFamily="18" charset="0"/>
                          <a:cs typeface="Times New Roman" panose="02020603050405020304" pitchFamily="18" charset="0"/>
                        </a:rPr>
                        <a:t>04</a:t>
                      </a:r>
                      <a:r>
                        <a:rPr lang="ru-RU" altLang="ru-RU" sz="1200" b="1" i="1" dirty="0" smtClean="0">
                          <a:solidFill>
                            <a:schemeClr val="tx2">
                              <a:lumMod val="75000"/>
                            </a:schemeClr>
                          </a:solidFill>
                          <a:latin typeface="Times New Roman" panose="02020603050405020304" pitchFamily="18" charset="0"/>
                          <a:cs typeface="Times New Roman" panose="02020603050405020304" pitchFamily="18" charset="0"/>
                        </a:rPr>
                        <a:t> </a:t>
                      </a:r>
                      <a:r>
                        <a:rPr lang="ru-RU" altLang="ru-RU" sz="1200" b="1" i="1" dirty="0" err="1" smtClean="0">
                          <a:solidFill>
                            <a:schemeClr val="tx2">
                              <a:lumMod val="75000"/>
                            </a:schemeClr>
                          </a:solidFill>
                          <a:latin typeface="Times New Roman" panose="02020603050405020304" pitchFamily="18" charset="0"/>
                          <a:cs typeface="Times New Roman" panose="02020603050405020304" pitchFamily="18" charset="0"/>
                        </a:rPr>
                        <a:t>қантар</a:t>
                      </a:r>
                      <a:endParaRPr lang="zh-CN" altLang="x-none" sz="1200" b="1" i="1" dirty="0" smtClean="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2999" y="114301"/>
            <a:ext cx="4824413" cy="1938992"/>
          </a:xfrm>
          <a:prstGeom prst="rect">
            <a:avLst/>
          </a:prstGeom>
        </p:spPr>
        <p:txBody>
          <a:bodyPr wrap="square">
            <a:spAutoFit/>
          </a:bodyPr>
          <a:lstStyle/>
          <a:p>
            <a:pPr lvl="0" algn="ctr"/>
            <a:r>
              <a:rPr lang="ru-RU" altLang="ru-RU" sz="1200" b="1" dirty="0" err="1" smtClean="0">
                <a:latin typeface="Times New Roman" panose="02020603050405020304" pitchFamily="18" charset="0"/>
                <a:cs typeface="Times New Roman" panose="02020603050405020304" pitchFamily="18" charset="0"/>
              </a:rPr>
              <a:t>Қостанай</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қаласы</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бойынша</a:t>
            </a:r>
            <a:endParaRPr lang="ru-RU" altLang="ru-RU" sz="1200" b="1" dirty="0" smtClean="0">
              <a:latin typeface="Times New Roman" panose="02020603050405020304" pitchFamily="18" charset="0"/>
              <a:cs typeface="Times New Roman" panose="02020603050405020304" pitchFamily="18" charset="0"/>
            </a:endParaRPr>
          </a:p>
          <a:p>
            <a:pPr lvl="0" algn="ctr"/>
            <a:r>
              <a:rPr lang="kk-KZ" altLang="ru-RU" sz="1200" b="1" dirty="0" smtClean="0">
                <a:latin typeface="Times New Roman" panose="02020603050405020304" pitchFamily="18" charset="0"/>
                <a:cs typeface="Times New Roman" panose="02020603050405020304" pitchFamily="18" charset="0"/>
              </a:rPr>
              <a:t>05 </a:t>
            </a:r>
            <a:r>
              <a:rPr lang="kk-KZ" altLang="ru-RU" sz="1200" b="1" dirty="0">
                <a:latin typeface="Times New Roman" panose="02020603050405020304" pitchFamily="18" charset="0"/>
                <a:cs typeface="Times New Roman" panose="02020603050405020304" pitchFamily="18" charset="0"/>
              </a:rPr>
              <a:t>қаңтарда</a:t>
            </a:r>
          </a:p>
          <a:p>
            <a:pPr lvl="0" algn="ctr"/>
            <a:r>
              <a:rPr lang="kk-KZ" altLang="ru-RU" sz="1200" b="1" dirty="0">
                <a:latin typeface="Times New Roman" panose="02020603050405020304" pitchFamily="18" charset="0"/>
                <a:cs typeface="Times New Roman" panose="02020603050405020304" pitchFamily="18" charset="0"/>
              </a:rPr>
              <a:t>   </a:t>
            </a:r>
            <a:r>
              <a:rPr lang="kk-KZ" altLang="ru-RU" sz="1200" b="1" dirty="0" smtClean="0">
                <a:latin typeface="Times New Roman" panose="02020603050405020304" pitchFamily="18" charset="0"/>
                <a:cs typeface="Times New Roman" panose="02020603050405020304" pitchFamily="18" charset="0"/>
              </a:rPr>
              <a:t>04 қантарына 21 </a:t>
            </a:r>
            <a:r>
              <a:rPr lang="kk-KZ" altLang="ru-RU" sz="1200" b="1" dirty="0">
                <a:latin typeface="Times New Roman" panose="02020603050405020304" pitchFamily="18" charset="0"/>
                <a:cs typeface="Times New Roman" panose="02020603050405020304" pitchFamily="18" charset="0"/>
              </a:rPr>
              <a:t>сағаттан 2021 жылдың </a:t>
            </a:r>
            <a:r>
              <a:rPr lang="kk-KZ" altLang="ru-RU" sz="1200" b="1" dirty="0" smtClean="0">
                <a:latin typeface="Times New Roman" panose="02020603050405020304" pitchFamily="18" charset="0"/>
                <a:cs typeface="Times New Roman" panose="02020603050405020304" pitchFamily="18" charset="0"/>
              </a:rPr>
              <a:t>05 қаңтарына </a:t>
            </a:r>
            <a:r>
              <a:rPr lang="kk-KZ" altLang="ru-RU" sz="1200" b="1" dirty="0">
                <a:latin typeface="Times New Roman" panose="02020603050405020304" pitchFamily="18" charset="0"/>
                <a:cs typeface="Times New Roman" panose="02020603050405020304" pitchFamily="18" charset="0"/>
              </a:rPr>
              <a:t>дейін 21 сағатқа дейін</a:t>
            </a:r>
          </a:p>
          <a:p>
            <a:pPr lvl="0" algn="ctr"/>
            <a:r>
              <a:rPr lang="ru-RU" sz="1200" dirty="0" err="1" smtClean="0">
                <a:latin typeface="Times New Roman" panose="02020603050405020304" pitchFamily="18" charset="0"/>
                <a:cs typeface="Times New Roman" panose="02020603050405020304" pitchFamily="18" charset="0"/>
              </a:rPr>
              <a:t>Кешке</a:t>
            </a:r>
            <a:r>
              <a:rPr lang="kk-KZ" altLang="ru-RU" sz="1200" dirty="0" smtClean="0">
                <a:latin typeface="Times New Roman" panose="02020603050405020304" pitchFamily="18" charset="0"/>
                <a:cs typeface="Times New Roman" panose="02020603050405020304" pitchFamily="18" charset="0"/>
              </a:rPr>
              <a:t> қар. </a:t>
            </a:r>
            <a:r>
              <a:rPr lang="kk-KZ" altLang="ru-RU" sz="1200" dirty="0">
                <a:latin typeface="Times New Roman" panose="02020603050405020304" pitchFamily="18" charset="0"/>
                <a:cs typeface="Times New Roman" panose="02020603050405020304" pitchFamily="18" charset="0"/>
              </a:rPr>
              <a:t>Оңтүстік-батыстан, </a:t>
            </a:r>
            <a:r>
              <a:rPr lang="kk-KZ" altLang="ru-RU" sz="1200" dirty="0" smtClean="0">
                <a:latin typeface="Times New Roman" panose="02020603050405020304" pitchFamily="18" charset="0"/>
                <a:cs typeface="Times New Roman" panose="02020603050405020304" pitchFamily="18" charset="0"/>
              </a:rPr>
              <a:t>оңтүстіктен соғатын </a:t>
            </a:r>
            <a:r>
              <a:rPr lang="kk-KZ" altLang="ru-RU" sz="1200" dirty="0">
                <a:latin typeface="Times New Roman" panose="02020603050405020304" pitchFamily="18" charset="0"/>
                <a:cs typeface="Times New Roman" panose="02020603050405020304" pitchFamily="18" charset="0"/>
              </a:rPr>
              <a:t>жел </a:t>
            </a:r>
            <a:r>
              <a:rPr lang="kk-KZ" altLang="ru-RU" sz="1200" dirty="0" smtClean="0">
                <a:latin typeface="Times New Roman" panose="02020603050405020304" pitchFamily="18" charset="0"/>
                <a:cs typeface="Times New Roman" panose="02020603050405020304" pitchFamily="18" charset="0"/>
              </a:rPr>
              <a:t>9-14 </a:t>
            </a:r>
            <a:r>
              <a:rPr lang="kk-KZ" altLang="ru-RU" sz="1200" dirty="0">
                <a:latin typeface="Times New Roman" panose="02020603050405020304" pitchFamily="18" charset="0"/>
                <a:cs typeface="Times New Roman" panose="02020603050405020304" pitchFamily="18" charset="0"/>
              </a:rPr>
              <a:t>м/с. Ауа температурасы түнде </a:t>
            </a:r>
            <a:r>
              <a:rPr lang="kk-KZ" altLang="ru-RU" sz="1200" dirty="0" smtClean="0">
                <a:latin typeface="Times New Roman" panose="02020603050405020304" pitchFamily="18" charset="0"/>
                <a:cs typeface="Times New Roman" panose="02020603050405020304" pitchFamily="18" charset="0"/>
              </a:rPr>
              <a:t>21-23, </a:t>
            </a:r>
            <a:r>
              <a:rPr lang="kk-KZ" altLang="ru-RU" sz="1200" dirty="0">
                <a:latin typeface="Times New Roman" panose="02020603050405020304" pitchFamily="18" charset="0"/>
                <a:cs typeface="Times New Roman" panose="02020603050405020304" pitchFamily="18" charset="0"/>
              </a:rPr>
              <a:t>күндіз </a:t>
            </a:r>
            <a:r>
              <a:rPr lang="kk-KZ" altLang="ru-RU" sz="1200" dirty="0" smtClean="0">
                <a:latin typeface="Times New Roman" panose="02020603050405020304" pitchFamily="18" charset="0"/>
                <a:cs typeface="Times New Roman" panose="02020603050405020304" pitchFamily="18" charset="0"/>
              </a:rPr>
              <a:t>13-15 градус </a:t>
            </a:r>
            <a:r>
              <a:rPr lang="kk-KZ" altLang="ru-RU" sz="1200" dirty="0">
                <a:latin typeface="Times New Roman" panose="02020603050405020304" pitchFamily="18" charset="0"/>
                <a:cs typeface="Times New Roman" panose="02020603050405020304" pitchFamily="18" charset="0"/>
              </a:rPr>
              <a:t>аяз болады.</a:t>
            </a:r>
          </a:p>
          <a:p>
            <a:pPr lvl="0" indent="182563" algn="ctr"/>
            <a:r>
              <a:rPr lang="kk-KZ" sz="1200" b="1" dirty="0" smtClean="0">
                <a:latin typeface="Times New Roman" panose="02020603050405020304" pitchFamily="18" charset="0"/>
                <a:cs typeface="Times New Roman" panose="02020603050405020304" pitchFamily="18" charset="0"/>
              </a:rPr>
              <a:t>06 қантарға</a:t>
            </a:r>
            <a:r>
              <a:rPr lang="ru-RU" sz="1200" b="1" dirty="0" smtClean="0">
                <a:latin typeface="Times New Roman" panose="02020603050405020304" pitchFamily="18" charset="0"/>
                <a:cs typeface="Times New Roman" panose="02020603050405020304" pitchFamily="18" charset="0"/>
              </a:rPr>
              <a:t> 2022 </a:t>
            </a:r>
            <a:r>
              <a:rPr lang="ru-RU" sz="1200" b="1" dirty="0" err="1" smtClean="0">
                <a:latin typeface="Times New Roman" panose="02020603050405020304" pitchFamily="18" charset="0"/>
                <a:cs typeface="Times New Roman" panose="02020603050405020304" pitchFamily="18" charset="0"/>
              </a:rPr>
              <a:t>жылғы</a:t>
            </a:r>
            <a:endParaRPr lang="ru-RU" sz="1200" b="1" dirty="0">
              <a:latin typeface="Times New Roman" panose="02020603050405020304" pitchFamily="18" charset="0"/>
              <a:cs typeface="Times New Roman" panose="02020603050405020304" pitchFamily="18" charset="0"/>
            </a:endParaRPr>
          </a:p>
          <a:p>
            <a:pPr lvl="0" indent="182563" algn="ctr"/>
            <a:r>
              <a:rPr lang="ru-RU" sz="1200" b="1" dirty="0" smtClean="0">
                <a:latin typeface="Times New Roman" panose="02020603050405020304" pitchFamily="18" charset="0"/>
                <a:cs typeface="Times New Roman" panose="02020603050405020304" pitchFamily="18" charset="0"/>
              </a:rPr>
              <a:t>05 </a:t>
            </a:r>
            <a:r>
              <a:rPr lang="ru-RU" sz="1200" b="1" dirty="0" err="1">
                <a:latin typeface="Times New Roman" panose="02020603050405020304" pitchFamily="18" charset="0"/>
                <a:cs typeface="Times New Roman" panose="02020603050405020304" pitchFamily="18" charset="0"/>
              </a:rPr>
              <a:t>қантарға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a:t>
            </a:r>
            <a:r>
              <a:rPr lang="ru-RU" sz="1200" b="1" dirty="0" smtClean="0">
                <a:latin typeface="Times New Roman" panose="02020603050405020304" pitchFamily="18" charset="0"/>
                <a:cs typeface="Times New Roman" panose="02020603050405020304" pitchFamily="18" charset="0"/>
              </a:rPr>
              <a:t>21-ден </a:t>
            </a:r>
            <a:r>
              <a:rPr lang="ru-RU" sz="1200" b="1" dirty="0" err="1" smtClean="0">
                <a:latin typeface="Times New Roman" panose="02020603050405020304" pitchFamily="18" charset="0"/>
                <a:cs typeface="Times New Roman" panose="02020603050405020304" pitchFamily="18" charset="0"/>
              </a:rPr>
              <a:t>бастап</a:t>
            </a:r>
            <a:r>
              <a:rPr lang="ru-RU" sz="1200" b="1" dirty="0" smtClean="0">
                <a:latin typeface="Times New Roman" panose="02020603050405020304" pitchFamily="18" charset="0"/>
                <a:cs typeface="Times New Roman" panose="02020603050405020304" pitchFamily="18" charset="0"/>
              </a:rPr>
              <a:t> 06 </a:t>
            </a:r>
            <a:r>
              <a:rPr lang="ru-RU" sz="1200" b="1" dirty="0" err="1" smtClean="0">
                <a:latin typeface="Times New Roman" panose="02020603050405020304" pitchFamily="18" charset="0"/>
                <a:cs typeface="Times New Roman" panose="02020603050405020304" pitchFamily="18" charset="0"/>
              </a:rPr>
              <a:t>қантар</a:t>
            </a:r>
            <a:r>
              <a:rPr lang="ru-RU" sz="1200" b="1" dirty="0" smtClean="0">
                <a:latin typeface="Times New Roman" panose="02020603050405020304" pitchFamily="18" charset="0"/>
                <a:cs typeface="Times New Roman" panose="02020603050405020304" pitchFamily="18" charset="0"/>
              </a:rPr>
              <a:t> </a:t>
            </a:r>
            <a:r>
              <a:rPr lang="ru-RU" sz="1200" b="1" dirty="0" err="1" smtClean="0">
                <a:latin typeface="Times New Roman" panose="02020603050405020304" pitchFamily="18" charset="0"/>
                <a:cs typeface="Times New Roman" panose="02020603050405020304" pitchFamily="18" charset="0"/>
              </a:rPr>
              <a:t>сағ</a:t>
            </a:r>
            <a:r>
              <a:rPr lang="ru-RU" sz="1200" b="1" dirty="0" smtClean="0">
                <a:latin typeface="Times New Roman" panose="02020603050405020304" pitchFamily="18" charset="0"/>
                <a:cs typeface="Times New Roman" panose="02020603050405020304" pitchFamily="18" charset="0"/>
              </a:rPr>
              <a:t>. 9-ға </a:t>
            </a:r>
            <a:r>
              <a:rPr lang="ru-RU" sz="1200" b="1" dirty="0" err="1" smtClean="0">
                <a:latin typeface="Times New Roman" panose="02020603050405020304" pitchFamily="18" charset="0"/>
                <a:cs typeface="Times New Roman" panose="02020603050405020304" pitchFamily="18" charset="0"/>
              </a:rPr>
              <a:t>дейін</a:t>
            </a:r>
            <a:endParaRPr lang="ru-RU" sz="1200" b="1" dirty="0" smtClean="0">
              <a:latin typeface="Times New Roman" panose="02020603050405020304" pitchFamily="18" charset="0"/>
              <a:cs typeface="Times New Roman" panose="02020603050405020304" pitchFamily="18" charset="0"/>
            </a:endParaRPr>
          </a:p>
          <a:p>
            <a:pPr lvl="0" indent="182563" algn="just"/>
            <a:r>
              <a:rPr lang="kk-KZ" sz="1200" dirty="0" smtClean="0">
                <a:solidFill>
                  <a:prstClr val="black"/>
                </a:solidFill>
                <a:latin typeface="Times New Roman" panose="02020603050405020304" pitchFamily="18" charset="0"/>
                <a:cs typeface="Times New Roman" panose="02020603050405020304" pitchFamily="18" charset="0"/>
              </a:rPr>
              <a:t> </a:t>
            </a:r>
            <a:r>
              <a:rPr lang="ru-RU" sz="1200" dirty="0" smtClean="0">
                <a:latin typeface="Times New Roman" panose="02020603050405020304" pitchFamily="18" charset="0"/>
                <a:cs typeface="Times New Roman" panose="02020603050405020304" pitchFamily="18" charset="0"/>
              </a:rPr>
              <a:t>Қар</a:t>
            </a:r>
            <a:r>
              <a:rPr lang="kk-KZ" sz="1200" dirty="0" smtClean="0">
                <a:solidFill>
                  <a:prstClr val="black"/>
                </a:solidFill>
                <a:latin typeface="Times New Roman" panose="02020603050405020304" pitchFamily="18" charset="0"/>
                <a:cs typeface="Times New Roman" panose="02020603050405020304" pitchFamily="18" charset="0"/>
              </a:rPr>
              <a:t>. Оңтүстік-батыстан жел </a:t>
            </a:r>
            <a:r>
              <a:rPr lang="kk-KZ" sz="1200" dirty="0">
                <a:solidFill>
                  <a:prstClr val="black"/>
                </a:solidFill>
                <a:latin typeface="Times New Roman" panose="02020603050405020304" pitchFamily="18" charset="0"/>
                <a:cs typeface="Times New Roman" panose="02020603050405020304" pitchFamily="18" charset="0"/>
              </a:rPr>
              <a:t>соғады, күші 9-14 м/с. </a:t>
            </a:r>
            <a:r>
              <a:rPr lang="ru-RU" sz="1200" dirty="0" err="1" smtClean="0">
                <a:latin typeface="Times New Roman" panose="02020603050405020304" pitchFamily="18" charset="0"/>
                <a:cs typeface="Times New Roman" panose="02020603050405020304" pitchFamily="18" charset="0"/>
              </a:rPr>
              <a:t>Ауа</a:t>
            </a:r>
            <a:r>
              <a:rPr lang="ru-RU" sz="1200" dirty="0" smtClean="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a:latin typeface="Times New Roman" panose="02020603050405020304" pitchFamily="18" charset="0"/>
                <a:cs typeface="Times New Roman" panose="02020603050405020304" pitchFamily="18" charset="0"/>
              </a:rPr>
              <a:t> </a:t>
            </a:r>
            <a:r>
              <a:rPr lang="ru-RU" sz="1200" smtClean="0">
                <a:latin typeface="Times New Roman" panose="02020603050405020304" pitchFamily="18" charset="0"/>
                <a:cs typeface="Times New Roman" panose="02020603050405020304" pitchFamily="18" charset="0"/>
              </a:rPr>
              <a:t>21-23 </a:t>
            </a:r>
            <a:r>
              <a:rPr lang="ru-RU" sz="1200" dirty="0" smtClean="0">
                <a:latin typeface="Times New Roman" panose="02020603050405020304" pitchFamily="18" charset="0"/>
                <a:cs typeface="Times New Roman" panose="02020603050405020304" pitchFamily="18" charset="0"/>
              </a:rPr>
              <a:t>градус</a:t>
            </a:r>
            <a:r>
              <a:rPr lang="kk-KZ" sz="1200" dirty="0" smtClean="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аяз</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болады</a:t>
            </a:r>
            <a:r>
              <a:rPr lang="ru-RU" sz="1200" dirty="0" smtClean="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0241461"/>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430713">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Нақты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шоғырлану</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ШЖШ асу</a:t>
                      </a:r>
                      <a:r>
                        <a:rPr lang="kk-KZ" sz="1000" baseline="0" dirty="0" smtClean="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РМ-2,5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89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smtClean="0">
                          <a:solidFill>
                            <a:schemeClr val="tx1"/>
                          </a:solidFill>
                          <a:latin typeface="Times New Roman" panose="02020603050405020304" pitchFamily="18" charset="0"/>
                          <a:cs typeface="Times New Roman" panose="02020603050405020304" pitchFamily="18" charset="0"/>
                        </a:rPr>
                        <a:t>РМ-10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89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151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Көміртегі</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о</a:t>
                      </a:r>
                      <a:r>
                        <a:rPr lang="ru-RU" sz="1000" dirty="0" err="1" smtClean="0">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531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47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о</a:t>
                      </a:r>
                      <a:r>
                        <a:rPr lang="ru-RU" sz="1000" dirty="0" err="1" smtClean="0">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smtClean="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smtClean="0">
                          <a:latin typeface="Times New Roman" panose="02020603050405020304" pitchFamily="18" charset="0"/>
                          <a:cs typeface="Times New Roman" panose="02020603050405020304" pitchFamily="18" charset="0"/>
                        </a:rPr>
                        <a:t>«</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0032" y="4104371"/>
            <a:ext cx="4797380"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04 </a:t>
            </a:r>
            <a:r>
              <a:rPr lang="ru-RU" altLang="ru-RU" sz="1200" b="1" dirty="0" err="1" smtClean="0">
                <a:latin typeface="Times New Roman" panose="02020603050405020304" pitchFamily="18" charset="0"/>
                <a:cs typeface="Times New Roman" panose="02020603050405020304" pitchFamily="18" charset="0"/>
              </a:rPr>
              <a:t>қантар</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Қостанай</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жай-күйі</a:t>
            </a:r>
            <a:endParaRPr lang="ru-RU" altLang="ru-RU" sz="1200" b="1" dirty="0" smtClean="0">
              <a:latin typeface="Times New Roman" panose="02020603050405020304" pitchFamily="18" charset="0"/>
              <a:cs typeface="Times New Roman" panose="02020603050405020304" pitchFamily="18" charset="0"/>
            </a:endParaRPr>
          </a:p>
        </p:txBody>
      </p:sp>
      <p:sp>
        <p:nvSpPr>
          <p:cNvPr id="15" name="TextBox 13"/>
          <p:cNvSpPr txBox="1"/>
          <p:nvPr/>
        </p:nvSpPr>
        <p:spPr>
          <a:xfrm>
            <a:off x="5025120" y="3438552"/>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14969" y="2495735"/>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smtClean="0">
                <a:solidFill>
                  <a:schemeClr val="tx1"/>
                </a:solidFill>
                <a:latin typeface="Times New Roman" panose="02020603050405020304" pitchFamily="18" charset="0"/>
                <a:cs typeface="Times New Roman" panose="02020603050405020304" pitchFamily="18" charset="0"/>
              </a:rPr>
              <a:t>05 </a:t>
            </a:r>
            <a:r>
              <a:rPr lang="ru-RU" sz="1200" dirty="0" err="1" smtClean="0">
                <a:solidFill>
                  <a:schemeClr val="tx1"/>
                </a:solidFill>
                <a:latin typeface="Times New Roman" panose="02020603050405020304" pitchFamily="18" charset="0"/>
                <a:cs typeface="Times New Roman" panose="02020603050405020304" pitchFamily="18" charset="0"/>
              </a:rPr>
              <a:t>қантарына</a:t>
            </a:r>
            <a:r>
              <a:rPr lang="ru-RU" sz="1200" dirty="0" smtClean="0">
                <a:solidFill>
                  <a:schemeClr val="tx1"/>
                </a:solidFill>
                <a:latin typeface="Times New Roman" panose="02020603050405020304" pitchFamily="18" charset="0"/>
                <a:cs typeface="Times New Roman" panose="02020603050405020304" pitchFamily="18" charset="0"/>
              </a:rPr>
              <a:t>, 06 </a:t>
            </a:r>
            <a:r>
              <a:rPr lang="ru-RU" sz="1200" dirty="0" err="1">
                <a:solidFill>
                  <a:schemeClr val="tx1"/>
                </a:solidFill>
                <a:latin typeface="Times New Roman" panose="02020603050405020304" pitchFamily="18" charset="0"/>
                <a:cs typeface="Times New Roman" panose="02020603050405020304" pitchFamily="18" charset="0"/>
              </a:rPr>
              <a:t>қаңтарына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метеорологиялық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таралуына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КЕЗІНДЕ </a:t>
            </a:r>
            <a:r>
              <a:rPr lang="ru-RU" sz="1400" b="1" dirty="0">
                <a:solidFill>
                  <a:srgbClr val="000000"/>
                </a:solidFill>
                <a:latin typeface="Times New Roman" pitchFamily="18" charset="0"/>
                <a:cs typeface="Times New Roman" pitchFamily="18" charset="0"/>
                <a:sym typeface="+mn-ea"/>
              </a:rPr>
              <a:t>ХАЛЫҚҚА АРНАЛҒАН ҰСЫНЫСТАР</a:t>
            </a:r>
            <a:endParaRPr lang="ru-RU" sz="1400" b="1" dirty="0"/>
          </a:p>
        </p:txBody>
      </p: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a:t>
            </a:r>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kk-KZ" sz="1200" dirty="0" smtClean="0">
                <a:latin typeface="Times New Roman" panose="02020603050405020304" pitchFamily="18" charset="0"/>
                <a:cs typeface="Times New Roman" panose="02020603050405020304" pitchFamily="18" charset="0"/>
              </a:rPr>
              <a:t>№ 1 бекет </a:t>
            </a:r>
            <a:r>
              <a:rPr lang="kk-KZ" sz="1200" dirty="0">
                <a:latin typeface="Times New Roman" panose="02020603050405020304" pitchFamily="18" charset="0"/>
                <a:cs typeface="Times New Roman" panose="02020603050405020304" pitchFamily="18" charset="0"/>
              </a:rPr>
              <a:t>– Қайырбеков көшесі, </a:t>
            </a:r>
            <a:r>
              <a:rPr lang="kk-KZ" sz="1200" dirty="0" smtClean="0">
                <a:latin typeface="Times New Roman" panose="02020603050405020304" pitchFamily="18" charset="0"/>
                <a:cs typeface="Times New Roman" panose="02020603050405020304" pitchFamily="18" charset="0"/>
              </a:rPr>
              <a:t>379;</a:t>
            </a: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3 </a:t>
            </a:r>
            <a:r>
              <a:rPr lang="kk-KZ" sz="1200" dirty="0">
                <a:latin typeface="Times New Roman" panose="02020603050405020304" pitchFamily="18" charset="0"/>
                <a:cs typeface="Times New Roman" panose="02020603050405020304" pitchFamily="18" charset="0"/>
              </a:rPr>
              <a:t>бекет – Дощанов көшесі, </a:t>
            </a:r>
            <a:r>
              <a:rPr lang="kk-KZ" sz="1200" dirty="0" smtClean="0">
                <a:latin typeface="Times New Roman" panose="02020603050405020304" pitchFamily="18" charset="0"/>
                <a:cs typeface="Times New Roman" panose="02020603050405020304" pitchFamily="18" charset="0"/>
              </a:rPr>
              <a:t>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2 </a:t>
            </a:r>
            <a:r>
              <a:rPr lang="kk-KZ" sz="1200" dirty="0">
                <a:latin typeface="Times New Roman" panose="02020603050405020304" pitchFamily="18" charset="0"/>
                <a:cs typeface="Times New Roman" panose="02020603050405020304" pitchFamily="18" charset="0"/>
              </a:rPr>
              <a:t>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ауданы</a:t>
            </a:r>
            <a:r>
              <a:rPr lang="ru-RU" sz="1200" dirty="0" smtClean="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4 </a:t>
            </a:r>
            <a:r>
              <a:rPr lang="kk-KZ" sz="1200" dirty="0">
                <a:latin typeface="Times New Roman" panose="02020603050405020304" pitchFamily="18" charset="0"/>
                <a:cs typeface="Times New Roman" panose="02020603050405020304" pitchFamily="18" charset="0"/>
              </a:rPr>
              <a:t>бекет – </a:t>
            </a:r>
            <a:r>
              <a:rPr lang="ru-RU" sz="1200" dirty="0">
                <a:latin typeface="Times New Roman" panose="02020603050405020304" pitchFamily="18" charset="0"/>
                <a:cs typeface="Times New Roman" panose="02020603050405020304" pitchFamily="18" charset="0"/>
              </a:rPr>
              <a:t>Маяковский </a:t>
            </a:r>
            <a:r>
              <a:rPr lang="ru-RU" sz="1200" dirty="0" err="1" smtClean="0">
                <a:latin typeface="Times New Roman" panose="02020603050405020304" pitchFamily="18" charset="0"/>
                <a:cs typeface="Times New Roman" panose="02020603050405020304" pitchFamily="18" charset="0"/>
              </a:rPr>
              <a:t>көшесі</a:t>
            </a:r>
            <a:r>
              <a:rPr lang="ru-RU" sz="1200" dirty="0" smtClean="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25922" y="4521817"/>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smtClean="0">
                          <a:latin typeface="Times New Roman" panose="02020603050405020304" pitchFamily="18" charset="0"/>
                          <a:cs typeface="Times New Roman" panose="02020603050405020304" pitchFamily="18" charset="0"/>
                        </a:endParaRPr>
                      </a:p>
                      <a:p>
                        <a:pPr lvl="0" eaLnBrk="1" hangingPunct="1">
                          <a:buNone/>
                        </a:pPr>
                        <a:r>
                          <a:rPr lang="ru-RU" sz="800" dirty="0" err="1" smtClean="0">
                            <a:latin typeface="Times New Roman" panose="02020603050405020304" pitchFamily="18" charset="0"/>
                            <a:cs typeface="Times New Roman" panose="02020603050405020304" pitchFamily="18" charset="0"/>
                          </a:rPr>
                          <a:t>Баспасөз</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smtClean="0">
                            <a:latin typeface="Times New Roman" panose="02020603050405020304" pitchFamily="18" charset="0"/>
                            <a:cs typeface="Times New Roman" panose="02020603050405020304" pitchFamily="18" charset="0"/>
                          </a:rPr>
                          <a:t>Халықаралық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ынтымақтастық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smtClean="0">
                  <a:latin typeface="Times New Roman" panose="02020603050405020304" pitchFamily="18" charset="0"/>
                  <a:cs typeface="Times New Roman" panose="02020603050405020304" pitchFamily="18" charset="0"/>
                </a:rPr>
                <a:t>Нұр-Сұлтан</a:t>
              </a:r>
              <a:r>
                <a:rPr lang="ru-RU" altLang="ru-RU" sz="1000" i="1" dirty="0" smtClean="0">
                  <a:latin typeface="Times New Roman" panose="02020603050405020304" pitchFamily="18" charset="0"/>
                  <a:cs typeface="Times New Roman" panose="02020603050405020304" pitchFamily="18" charset="0"/>
                </a:rPr>
                <a:t> қ.,  </a:t>
              </a:r>
              <a:r>
                <a:rPr lang="ru-RU" altLang="ru-RU" sz="1000" i="1" dirty="0" err="1" smtClean="0">
                  <a:latin typeface="Times New Roman" panose="02020603050405020304" pitchFamily="18" charset="0"/>
                  <a:cs typeface="Times New Roman" panose="02020603050405020304" pitchFamily="18" charset="0"/>
                </a:rPr>
                <a:t>Мәңгілік</a:t>
              </a:r>
              <a:r>
                <a:rPr lang="ru-RU" altLang="ru-RU" sz="1000" i="1" dirty="0" smtClean="0">
                  <a:latin typeface="Times New Roman" panose="02020603050405020304" pitchFamily="18" charset="0"/>
                  <a:cs typeface="Times New Roman" panose="02020603050405020304" pitchFamily="18" charset="0"/>
                </a:rPr>
                <a:t> ел </a:t>
              </a:r>
              <a:r>
                <a:rPr lang="ru-RU" altLang="ru-RU" sz="1000" i="1" dirty="0" err="1" smtClean="0">
                  <a:latin typeface="Times New Roman" panose="02020603050405020304" pitchFamily="18" charset="0"/>
                  <a:cs typeface="Times New Roman" panose="02020603050405020304" pitchFamily="18" charset="0"/>
                </a:rPr>
                <a:t>даңғылы</a:t>
              </a:r>
              <a:r>
                <a:rPr lang="ru-RU" altLang="ru-RU" sz="1000" i="1" dirty="0" smtClean="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3" y="627475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804672"/>
        </p:xfrm>
        <a:graphic>
          <a:graphicData uri="http://schemas.openxmlformats.org/drawingml/2006/table">
            <a:tbl>
              <a:tblPr/>
              <a:tblGrid>
                <a:gridCol w="1327730">
                  <a:extLst>
                    <a:ext uri="{9D8B030D-6E8A-4147-A177-3AD203B41FA5}">
                      <a16:colId xmlns:a16="http://schemas.microsoft.com/office/drawing/2014/main" val="20000"/>
                    </a:ext>
                  </a:extLst>
                </a:gridCol>
                <a:gridCol w="2839775">
                  <a:extLst>
                    <a:ext uri="{9D8B030D-6E8A-4147-A177-3AD203B41FA5}">
                      <a16:colId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smtClean="0">
                          <a:solidFill>
                            <a:srgbClr val="000000"/>
                          </a:solidFill>
                          <a:latin typeface="Times New Roman" panose="02020603050405020304" pitchFamily="18" charset="0"/>
                        </a:rPr>
                        <a:t>Ластану</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дәрежесін</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a:t>
                      </a:r>
                      <a:r>
                        <a:rPr lang="kk-KZ" sz="1000" baseline="0" dirty="0" smtClean="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13235</TotalTime>
  <Words>547</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2082</cp:revision>
  <cp:lastPrinted>2021-07-01T07:38:07Z</cp:lastPrinted>
  <dcterms:created xsi:type="dcterms:W3CDTF">2018-03-27T06:03:00Z</dcterms:created>
  <dcterms:modified xsi:type="dcterms:W3CDTF">2022-01-04T08:04:55Z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