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Тараз</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873232976"/>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04 қантар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5" y="4428973"/>
            <a:ext cx="4824412" cy="276999"/>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04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Тараз</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746793650"/>
              </p:ext>
            </p:extLst>
          </p:nvPr>
        </p:nvGraphicFramePr>
        <p:xfrm>
          <a:off x="5019674" y="4691515"/>
          <a:ext cx="4691064" cy="176784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10185">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kk-KZ" sz="1000" b="0" i="0" u="none" strike="noStrike" dirty="0" smtClean="0">
                          <a:solidFill>
                            <a:srgbClr val="000000"/>
                          </a:solidFill>
                          <a:effectLst/>
                          <a:latin typeface="Times New Roman" panose="02020603050405020304" pitchFamily="18" charset="0"/>
                        </a:rPr>
                        <a:t>0</a:t>
                      </a:r>
                      <a:endParaRPr lang="ru-RU"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bl>
          </a:graphicData>
        </a:graphic>
      </p:graphicFrame>
      <p:sp>
        <p:nvSpPr>
          <p:cNvPr id="20" name="Прямоугольник 19"/>
          <p:cNvSpPr/>
          <p:nvPr/>
        </p:nvSpPr>
        <p:spPr>
          <a:xfrm>
            <a:off x="4896639" y="58826"/>
            <a:ext cx="4808538" cy="2446824"/>
          </a:xfrm>
          <a:prstGeom prst="rect">
            <a:avLst/>
          </a:prstGeom>
        </p:spPr>
        <p:txBody>
          <a:bodyPr wrap="square">
            <a:spAutoFit/>
          </a:bodyPr>
          <a:lstStyle/>
          <a:p>
            <a:pPr lvl="0" algn="ctr"/>
            <a:endParaRPr lang="ru-RU" altLang="ru-RU" sz="1200" b="1" dirty="0" smtClean="0">
              <a:latin typeface="Times New Roman" panose="02020603050405020304" pitchFamily="18" charset="0"/>
              <a:cs typeface="Times New Roman" panose="02020603050405020304" pitchFamily="18" charset="0"/>
            </a:endParaRPr>
          </a:p>
          <a:p>
            <a:pPr lvl="0" algn="ctr"/>
            <a:r>
              <a:rPr lang="ru-RU" altLang="ru-RU" sz="1100" b="1" dirty="0" err="1" smtClean="0">
                <a:latin typeface="Times New Roman" panose="02020603050405020304" pitchFamily="18" charset="0"/>
                <a:cs typeface="Times New Roman" panose="02020603050405020304" pitchFamily="18" charset="0"/>
              </a:rPr>
              <a:t>Тараз</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err="1" smtClean="0">
                <a:latin typeface="Times New Roman" panose="02020603050405020304" pitchFamily="18" charset="0"/>
                <a:cs typeface="Times New Roman" panose="02020603050405020304" pitchFamily="18" charset="0"/>
              </a:rPr>
              <a:t>қаласы</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err="1" smtClean="0">
                <a:latin typeface="Times New Roman" panose="02020603050405020304" pitchFamily="18" charset="0"/>
                <a:cs typeface="Times New Roman" panose="02020603050405020304" pitchFamily="18" charset="0"/>
              </a:rPr>
              <a:t>бойынша</a:t>
            </a:r>
            <a:endParaRPr lang="ru-RU" altLang="ru-RU" sz="1100" b="1" dirty="0" smtClean="0">
              <a:latin typeface="Times New Roman" panose="02020603050405020304" pitchFamily="18" charset="0"/>
              <a:cs typeface="Times New Roman" panose="02020603050405020304" pitchFamily="18" charset="0"/>
            </a:endParaRPr>
          </a:p>
          <a:p>
            <a:pPr lvl="0" algn="ctr"/>
            <a:r>
              <a:rPr lang="ru-RU" sz="1100" b="1" dirty="0" smtClean="0">
                <a:latin typeface="Times New Roman" pitchFamily="18" charset="0"/>
                <a:cs typeface="Times New Roman" pitchFamily="18" charset="0"/>
              </a:rPr>
              <a:t>05 </a:t>
            </a:r>
            <a:r>
              <a:rPr lang="ru-RU" sz="1100" b="1" dirty="0" err="1" smtClean="0">
                <a:latin typeface="Times New Roman" pitchFamily="18" charset="0"/>
                <a:cs typeface="Times New Roman" pitchFamily="18" charset="0"/>
              </a:rPr>
              <a:t>қаңтарға</a:t>
            </a:r>
            <a:r>
              <a:rPr lang="ru-RU" sz="1100" b="1" dirty="0" smtClean="0">
                <a:latin typeface="Times New Roman" panose="02020603050405020304" pitchFamily="18" charset="0"/>
                <a:ea typeface="Times New Roman KZ" pitchFamily="18" charset="0"/>
                <a:cs typeface="Times New Roman" panose="02020603050405020304" pitchFamily="18" charset="0"/>
              </a:rPr>
              <a:t> </a:t>
            </a:r>
            <a:r>
              <a:rPr lang="kk-KZ" altLang="ru-RU" sz="1100" b="1" dirty="0" smtClean="0">
                <a:latin typeface="Times New Roman" panose="02020603050405020304" pitchFamily="18" charset="0"/>
                <a:cs typeface="Times New Roman" panose="02020603050405020304" pitchFamily="18" charset="0"/>
              </a:rPr>
              <a:t>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algn="ctr"/>
            <a:r>
              <a:rPr lang="ru-RU" sz="1100" b="1" dirty="0" smtClean="0">
                <a:latin typeface="Times New Roman" pitchFamily="18" charset="0"/>
                <a:cs typeface="Times New Roman" pitchFamily="18" charset="0"/>
              </a:rPr>
              <a:t>2022 ж. 04 </a:t>
            </a:r>
            <a:r>
              <a:rPr lang="ru-RU" sz="1100" b="1" dirty="0" err="1">
                <a:solidFill>
                  <a:prstClr val="black"/>
                </a:solidFill>
                <a:latin typeface="Times New Roman" pitchFamily="18" charset="0"/>
                <a:cs typeface="Times New Roman" pitchFamily="18" charset="0"/>
              </a:rPr>
              <a:t>қаңтар</a:t>
            </a:r>
            <a:r>
              <a:rPr lang="ru-RU" sz="1100" b="1" dirty="0" smtClean="0">
                <a:latin typeface="Times New Roman" pitchFamily="18" charset="0"/>
                <a:cs typeface="Times New Roman" pitchFamily="18" charset="0"/>
              </a:rPr>
              <a:t> с. </a:t>
            </a:r>
            <a:r>
              <a:rPr lang="ru-RU" sz="1100" b="1" dirty="0">
                <a:latin typeface="Times New Roman" pitchFamily="18" charset="0"/>
                <a:cs typeface="Times New Roman" pitchFamily="18" charset="0"/>
              </a:rPr>
              <a:t>21-ден </a:t>
            </a:r>
            <a:r>
              <a:rPr lang="ru-RU" sz="1100" b="1" dirty="0" err="1" smtClean="0">
                <a:latin typeface="Times New Roman" pitchFamily="18" charset="0"/>
                <a:cs typeface="Times New Roman" pitchFamily="18" charset="0"/>
              </a:rPr>
              <a:t>бастап</a:t>
            </a:r>
            <a:r>
              <a:rPr lang="ru-RU" sz="1100" b="1" dirty="0" smtClean="0">
                <a:latin typeface="Times New Roman" pitchFamily="18" charset="0"/>
                <a:cs typeface="Times New Roman" pitchFamily="18" charset="0"/>
              </a:rPr>
              <a:t> 05 </a:t>
            </a:r>
            <a:r>
              <a:rPr lang="ru-RU" sz="1100" b="1" dirty="0" err="1" smtClean="0">
                <a:latin typeface="Times New Roman" pitchFamily="18" charset="0"/>
                <a:cs typeface="Times New Roman" pitchFamily="18" charset="0"/>
              </a:rPr>
              <a:t>қаңтар</a:t>
            </a:r>
            <a:r>
              <a:rPr lang="ru-RU" sz="1100" b="1" dirty="0" smtClean="0">
                <a:latin typeface="Times New Roman" panose="02020603050405020304" pitchFamily="18" charset="0"/>
                <a:ea typeface="Times New Roman KZ" pitchFamily="18" charset="0"/>
                <a:cs typeface="Times New Roman" panose="02020603050405020304" pitchFamily="18" charset="0"/>
              </a:rPr>
              <a:t> </a:t>
            </a:r>
            <a:r>
              <a:rPr lang="ru-RU" sz="1100" b="1" dirty="0" smtClean="0">
                <a:latin typeface="Times New Roman" pitchFamily="18" charset="0"/>
                <a:cs typeface="Times New Roman" pitchFamily="18" charset="0"/>
              </a:rPr>
              <a:t>с. </a:t>
            </a:r>
            <a:r>
              <a:rPr lang="ru-RU" sz="1100" b="1" dirty="0">
                <a:latin typeface="Times New Roman" pitchFamily="18" charset="0"/>
                <a:cs typeface="Times New Roman" pitchFamily="18" charset="0"/>
              </a:rPr>
              <a:t>21-ге </a:t>
            </a:r>
            <a:r>
              <a:rPr lang="ru-RU" sz="1100" b="1" dirty="0" err="1" smtClean="0">
                <a:latin typeface="Times New Roman" pitchFamily="18" charset="0"/>
                <a:cs typeface="Times New Roman" pitchFamily="18" charset="0"/>
              </a:rPr>
              <a:t>дейін</a:t>
            </a:r>
            <a:endParaRPr lang="ru-RU" sz="1100" dirty="0">
              <a:solidFill>
                <a:srgbClr val="000000"/>
              </a:solidFill>
              <a:latin typeface="Times New Roman" panose="02020603050405020304" pitchFamily="18" charset="0"/>
              <a:sym typeface="+mn-ea"/>
            </a:endParaRPr>
          </a:p>
          <a:p>
            <a:r>
              <a:rPr lang="kk-KZ" sz="1200" dirty="0" smtClean="0">
                <a:solidFill>
                  <a:srgbClr val="000000"/>
                </a:solidFill>
                <a:latin typeface="Times New Roman" pitchFamily="18" charset="0"/>
                <a:cs typeface="Times New Roman" panose="02020603050405020304" pitchFamily="18" charset="0"/>
                <a:sym typeface="+mn-ea"/>
              </a:rPr>
              <a:t> </a:t>
            </a:r>
            <a:r>
              <a:rPr lang="kk-KZ" sz="1200" dirty="0" smtClean="0">
                <a:solidFill>
                  <a:prstClr val="black"/>
                </a:solidFill>
                <a:latin typeface="Times New Roman" pitchFamily="18" charset="0"/>
                <a:cs typeface="Times New Roman" pitchFamily="18" charset="0"/>
                <a:sym typeface="+mn-ea"/>
              </a:rPr>
              <a:t>Т</a:t>
            </a:r>
            <a:r>
              <a:rPr lang="kk-KZ" sz="1200" dirty="0" smtClean="0">
                <a:solidFill>
                  <a:prstClr val="black"/>
                </a:solidFill>
                <a:latin typeface="Times New Roman" pitchFamily="18" charset="0"/>
                <a:cs typeface="Times New Roman" pitchFamily="18" charset="0"/>
              </a:rPr>
              <a:t>үнде </a:t>
            </a:r>
            <a:r>
              <a:rPr lang="kk-KZ" sz="1200" dirty="0" smtClean="0">
                <a:latin typeface="Times New Roman" pitchFamily="18" charset="0"/>
                <a:cs typeface="Times New Roman" pitchFamily="18" charset="0"/>
              </a:rPr>
              <a:t>жауын-шашын </a:t>
            </a:r>
            <a:r>
              <a:rPr lang="kk-KZ" sz="1200" dirty="0">
                <a:latin typeface="Times New Roman" pitchFamily="18" charset="0"/>
                <a:cs typeface="Times New Roman" pitchFamily="18" charset="0"/>
              </a:rPr>
              <a:t>(жаңбыр, қар), </a:t>
            </a:r>
            <a:r>
              <a:rPr lang="kk-KZ" sz="1200" dirty="0" smtClean="0">
                <a:latin typeface="Times New Roman" pitchFamily="18" charset="0"/>
                <a:cs typeface="Times New Roman" pitchFamily="18" charset="0"/>
              </a:rPr>
              <a:t>тұман, </a:t>
            </a:r>
            <a:r>
              <a:rPr lang="kk-KZ" sz="1200" kern="1400" dirty="0" smtClean="0">
                <a:solidFill>
                  <a:srgbClr val="000000"/>
                </a:solidFill>
                <a:latin typeface="Times New Roman"/>
                <a:ea typeface="Times New Roman"/>
              </a:rPr>
              <a:t>көктайғақ</a:t>
            </a:r>
            <a:r>
              <a:rPr lang="kk-KZ" sz="1200" dirty="0" smtClean="0">
                <a:latin typeface="Times New Roman" pitchFamily="18" charset="0"/>
                <a:cs typeface="Times New Roman" pitchFamily="18" charset="0"/>
              </a:rPr>
              <a:t> </a:t>
            </a:r>
            <a:r>
              <a:rPr lang="kk-KZ" sz="1200" dirty="0">
                <a:latin typeface="Times New Roman" pitchFamily="18" charset="0"/>
                <a:cs typeface="Times New Roman" pitchFamily="18" charset="0"/>
              </a:rPr>
              <a:t>болады. </a:t>
            </a:r>
            <a:r>
              <a:rPr lang="kk-KZ" sz="1200" dirty="0" smtClean="0">
                <a:solidFill>
                  <a:prstClr val="black"/>
                </a:solidFill>
                <a:latin typeface="Times New Roman"/>
              </a:rPr>
              <a:t>С</a:t>
            </a:r>
            <a:r>
              <a:rPr lang="kk-KZ" sz="1200" dirty="0" smtClean="0">
                <a:solidFill>
                  <a:prstClr val="black"/>
                </a:solidFill>
                <a:latin typeface="Times New Roman"/>
                <a:ea typeface="Calibri"/>
              </a:rPr>
              <a:t>олтүстік-шығыс</a:t>
            </a:r>
            <a:r>
              <a:rPr lang="kk-KZ" sz="1200" dirty="0" smtClean="0">
                <a:latin typeface="Times New Roman" pitchFamily="18" charset="0"/>
                <a:cs typeface="Times New Roman" pitchFamily="18" charset="0"/>
              </a:rPr>
              <a:t>тан </a:t>
            </a:r>
            <a:r>
              <a:rPr lang="kk-KZ" sz="1200" dirty="0">
                <a:latin typeface="Times New Roman" pitchFamily="18" charset="0"/>
                <a:cs typeface="Times New Roman" pitchFamily="18" charset="0"/>
              </a:rPr>
              <a:t>жел соғады, күші </a:t>
            </a:r>
            <a:r>
              <a:rPr lang="kk-KZ" sz="1200" dirty="0" smtClean="0">
                <a:latin typeface="Times New Roman" pitchFamily="18" charset="0"/>
                <a:cs typeface="Times New Roman" pitchFamily="18" charset="0"/>
              </a:rPr>
              <a:t>5-10 </a:t>
            </a:r>
            <a:r>
              <a:rPr lang="kk-KZ" sz="1200" dirty="0">
                <a:latin typeface="Times New Roman" pitchFamily="18" charset="0"/>
                <a:cs typeface="Times New Roman" pitchFamily="18" charset="0"/>
              </a:rPr>
              <a:t>м/с. Ауа температурасы түнде </a:t>
            </a:r>
            <a:r>
              <a:rPr lang="kk-KZ" sz="1200" dirty="0" smtClean="0">
                <a:latin typeface="Times New Roman" pitchFamily="18" charset="0"/>
                <a:cs typeface="Times New Roman" pitchFamily="18" charset="0"/>
              </a:rPr>
              <a:t>0-2, </a:t>
            </a:r>
            <a:r>
              <a:rPr lang="kk-KZ" sz="1200" dirty="0">
                <a:latin typeface="Times New Roman" pitchFamily="18" charset="0"/>
                <a:cs typeface="Times New Roman" pitchFamily="18" charset="0"/>
              </a:rPr>
              <a:t>күндіз </a:t>
            </a:r>
            <a:r>
              <a:rPr lang="kk-KZ" sz="1200" dirty="0" smtClean="0">
                <a:latin typeface="Times New Roman" pitchFamily="18" charset="0"/>
                <a:cs typeface="Times New Roman" pitchFamily="18" charset="0"/>
              </a:rPr>
              <a:t>5-7 </a:t>
            </a:r>
            <a:r>
              <a:rPr lang="kk-KZ" sz="1200" dirty="0">
                <a:latin typeface="Times New Roman" pitchFamily="18" charset="0"/>
                <a:cs typeface="Times New Roman" pitchFamily="18" charset="0"/>
              </a:rPr>
              <a:t>градус жылы болады.</a:t>
            </a:r>
            <a:r>
              <a:rPr lang="kk-KZ" sz="1200" dirty="0" smtClean="0">
                <a:latin typeface="Times New Roman" pitchFamily="18" charset="0"/>
                <a:cs typeface="Times New Roman" pitchFamily="18" charset="0"/>
              </a:rPr>
              <a:t> </a:t>
            </a:r>
          </a:p>
          <a:p>
            <a:endParaRPr lang="ru-RU" sz="1200" b="1" dirty="0" smtClean="0">
              <a:solidFill>
                <a:srgbClr val="000000"/>
              </a:solidFill>
              <a:latin typeface="Times New Roman" pitchFamily="18" charset="0"/>
              <a:cs typeface="Times New Roman" pitchFamily="18" charset="0"/>
            </a:endParaRPr>
          </a:p>
          <a:p>
            <a:pPr indent="182563" algn="ctr"/>
            <a:r>
              <a:rPr lang="kk-KZ" sz="1200" b="1" dirty="0" smtClean="0">
                <a:latin typeface="Times New Roman" pitchFamily="18" charset="0"/>
                <a:cs typeface="Times New Roman" pitchFamily="18" charset="0"/>
              </a:rPr>
              <a:t>06 қаңтарға</a:t>
            </a:r>
            <a:endParaRPr lang="ru-RU" sz="1200" b="1" dirty="0" smtClean="0">
              <a:latin typeface="Times New Roman" pitchFamily="18" charset="0"/>
              <a:cs typeface="Times New Roman" pitchFamily="18" charset="0"/>
            </a:endParaRPr>
          </a:p>
          <a:p>
            <a:pPr indent="182563" algn="ctr"/>
            <a:r>
              <a:rPr lang="ru-RU" sz="1200" b="1" dirty="0" smtClean="0">
                <a:latin typeface="Times New Roman" pitchFamily="18" charset="0"/>
                <a:cs typeface="Times New Roman" pitchFamily="18" charset="0"/>
              </a:rPr>
              <a:t>2022 ж. 05 </a:t>
            </a:r>
            <a:r>
              <a:rPr lang="ru-RU" sz="1200" b="1" dirty="0" err="1" smtClean="0">
                <a:latin typeface="Times New Roman" pitchFamily="18" charset="0"/>
                <a:cs typeface="Times New Roman" pitchFamily="18" charset="0"/>
              </a:rPr>
              <a:t>қаңтар</a:t>
            </a:r>
            <a:r>
              <a:rPr lang="ru-RU" sz="1200" b="1" dirty="0" smtClean="0">
                <a:latin typeface="Times New Roman" panose="02020603050405020304" pitchFamily="18" charset="0"/>
                <a:ea typeface="Times New Roman KZ" pitchFamily="18" charset="0"/>
                <a:cs typeface="Times New Roman" panose="02020603050405020304" pitchFamily="18" charset="0"/>
              </a:rPr>
              <a:t> </a:t>
            </a:r>
            <a:r>
              <a:rPr lang="ru-RU" sz="1200" b="1" dirty="0" smtClean="0">
                <a:latin typeface="Times New Roman" pitchFamily="18" charset="0"/>
                <a:cs typeface="Times New Roman" pitchFamily="18" charset="0"/>
              </a:rPr>
              <a:t>с. </a:t>
            </a:r>
            <a:r>
              <a:rPr lang="ru-RU" sz="1200" b="1" dirty="0">
                <a:latin typeface="Times New Roman" pitchFamily="18" charset="0"/>
                <a:cs typeface="Times New Roman" pitchFamily="18" charset="0"/>
              </a:rPr>
              <a:t>21-ден </a:t>
            </a:r>
            <a:r>
              <a:rPr lang="ru-RU" sz="1200" b="1" dirty="0" err="1">
                <a:latin typeface="Times New Roman" pitchFamily="18" charset="0"/>
                <a:cs typeface="Times New Roman" pitchFamily="18" charset="0"/>
              </a:rPr>
              <a:t>бастап</a:t>
            </a:r>
            <a:r>
              <a:rPr lang="ru-RU" sz="1200" b="1" dirty="0">
                <a:latin typeface="Times New Roman" pitchFamily="18" charset="0"/>
                <a:cs typeface="Times New Roman" pitchFamily="18" charset="0"/>
              </a:rPr>
              <a:t> </a:t>
            </a:r>
            <a:r>
              <a:rPr lang="ru-RU" sz="1200" b="1" dirty="0" smtClean="0">
                <a:latin typeface="Times New Roman" pitchFamily="18" charset="0"/>
                <a:cs typeface="Times New Roman" pitchFamily="18" charset="0"/>
              </a:rPr>
              <a:t> 06 </a:t>
            </a:r>
            <a:r>
              <a:rPr lang="ru-RU" sz="1200" b="1" dirty="0" err="1" smtClean="0">
                <a:latin typeface="Times New Roman" pitchFamily="18" charset="0"/>
                <a:cs typeface="Times New Roman" pitchFamily="18" charset="0"/>
              </a:rPr>
              <a:t>қаңтар</a:t>
            </a:r>
            <a:r>
              <a:rPr lang="ru-RU" sz="1200" b="1" dirty="0" smtClean="0">
                <a:latin typeface="Times New Roman" panose="02020603050405020304" pitchFamily="18" charset="0"/>
                <a:ea typeface="Times New Roman KZ" pitchFamily="18" charset="0"/>
                <a:cs typeface="Times New Roman" panose="02020603050405020304" pitchFamily="18" charset="0"/>
              </a:rPr>
              <a:t> </a:t>
            </a:r>
            <a:r>
              <a:rPr lang="ru-RU" sz="1200" b="1" dirty="0" smtClean="0">
                <a:latin typeface="Times New Roman" pitchFamily="18" charset="0"/>
                <a:cs typeface="Times New Roman" pitchFamily="18" charset="0"/>
              </a:rPr>
              <a:t>с.09-ға </a:t>
            </a:r>
            <a:r>
              <a:rPr lang="ru-RU" sz="1200" b="1" dirty="0" err="1" smtClean="0">
                <a:latin typeface="Times New Roman" pitchFamily="18" charset="0"/>
                <a:cs typeface="Times New Roman" pitchFamily="18" charset="0"/>
              </a:rPr>
              <a:t>дейін</a:t>
            </a:r>
            <a:endParaRPr lang="ru-RU" sz="1200" b="1" dirty="0" smtClean="0">
              <a:latin typeface="Times New Roman" pitchFamily="18" charset="0"/>
              <a:cs typeface="Times New Roman" pitchFamily="18" charset="0"/>
            </a:endParaRPr>
          </a:p>
          <a:p>
            <a:pPr indent="182563"/>
            <a:r>
              <a:rPr lang="kk-KZ" sz="1200" smtClean="0">
                <a:solidFill>
                  <a:srgbClr val="000000"/>
                </a:solidFill>
                <a:latin typeface="Times New Roman" panose="02020603050405020304" pitchFamily="18" charset="0"/>
                <a:cs typeface="Times New Roman" panose="02020603050405020304" pitchFamily="18" charset="0"/>
                <a:sym typeface="+mn-ea"/>
              </a:rPr>
              <a:t>Жауын-шашынсыз</a:t>
            </a:r>
            <a:r>
              <a:rPr lang="kk-KZ" sz="1200" dirty="0" smtClean="0">
                <a:solidFill>
                  <a:srgbClr val="000000"/>
                </a:solidFill>
                <a:latin typeface="Times New Roman" panose="02020603050405020304" pitchFamily="18" charset="0"/>
                <a:cs typeface="Times New Roman" panose="02020603050405020304" pitchFamily="18" charset="0"/>
                <a:sym typeface="+mn-ea"/>
              </a:rPr>
              <a:t>. Кей уақытта </a:t>
            </a:r>
            <a:r>
              <a:rPr lang="kk-KZ" sz="1200" dirty="0" smtClean="0">
                <a:latin typeface="Times New Roman" pitchFamily="18" charset="0"/>
                <a:cs typeface="Times New Roman" pitchFamily="18" charset="0"/>
              </a:rPr>
              <a:t>тұман болады. </a:t>
            </a:r>
            <a:r>
              <a:rPr lang="kk-KZ" sz="1200" dirty="0">
                <a:solidFill>
                  <a:prstClr val="black"/>
                </a:solidFill>
                <a:latin typeface="Times New Roman"/>
              </a:rPr>
              <a:t>С</a:t>
            </a:r>
            <a:r>
              <a:rPr lang="kk-KZ" sz="1200" dirty="0">
                <a:solidFill>
                  <a:prstClr val="black"/>
                </a:solidFill>
                <a:latin typeface="Times New Roman"/>
                <a:ea typeface="Calibri"/>
              </a:rPr>
              <a:t>олтүстік-шығыс</a:t>
            </a:r>
            <a:r>
              <a:rPr lang="kk-KZ" sz="1200" dirty="0">
                <a:solidFill>
                  <a:prstClr val="black"/>
                </a:solidFill>
                <a:latin typeface="Times New Roman" pitchFamily="18" charset="0"/>
                <a:cs typeface="Times New Roman" pitchFamily="18" charset="0"/>
              </a:rPr>
              <a:t>тан жел соғады</a:t>
            </a:r>
            <a:r>
              <a:rPr lang="kk-KZ" sz="1200" dirty="0" smtClean="0">
                <a:latin typeface="Times New Roman" pitchFamily="18" charset="0"/>
                <a:cs typeface="Times New Roman" pitchFamily="18" charset="0"/>
              </a:rPr>
              <a:t>, </a:t>
            </a:r>
            <a:r>
              <a:rPr lang="kk-KZ" sz="1200" dirty="0">
                <a:latin typeface="Times New Roman" pitchFamily="18" charset="0"/>
                <a:cs typeface="Times New Roman" pitchFamily="18" charset="0"/>
              </a:rPr>
              <a:t>күші 9-14 </a:t>
            </a:r>
            <a:r>
              <a:rPr lang="kk-KZ" sz="1200" dirty="0" smtClean="0">
                <a:latin typeface="Times New Roman" pitchFamily="18" charset="0"/>
                <a:cs typeface="Times New Roman" pitchFamily="18" charset="0"/>
              </a:rPr>
              <a:t>м/с</a:t>
            </a:r>
            <a:r>
              <a:rPr lang="kk-KZ" sz="1200" dirty="0">
                <a:latin typeface="Times New Roman" pitchFamily="18" charset="0"/>
                <a:cs typeface="Times New Roman" pitchFamily="18" charset="0"/>
              </a:rPr>
              <a:t>.</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Ауа температурасы түнде 1 градус аяз-1 градус жылы</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болады</a:t>
            </a:r>
            <a:r>
              <a:rPr lang="ru-RU" sz="1200" dirty="0" smtClean="0">
                <a:latin typeface="Times New Roman" pitchFamily="18" charset="0"/>
                <a:cs typeface="Times New Roman" pitchFamily="18" charset="0"/>
              </a:rPr>
              <a:t>. </a:t>
            </a:r>
            <a:endParaRPr lang="ru-RU" sz="1200" dirty="0">
              <a:latin typeface="Times New Roman" pitchFamily="18" charset="0"/>
              <a:cs typeface="Times New Roman" pitchFamily="18" charset="0"/>
            </a:endParaRPr>
          </a:p>
        </p:txBody>
      </p:sp>
      <p:sp>
        <p:nvSpPr>
          <p:cNvPr id="22" name="TextBox 13"/>
          <p:cNvSpPr txBox="1"/>
          <p:nvPr/>
        </p:nvSpPr>
        <p:spPr>
          <a:xfrm>
            <a:off x="5025008" y="407707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24906" y="285293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        2022 </a:t>
            </a:r>
            <a:r>
              <a:rPr lang="ru-RU" sz="1200" dirty="0" err="1" smtClean="0">
                <a:solidFill>
                  <a:schemeClr val="tx1"/>
                </a:solidFill>
                <a:latin typeface="Times New Roman" panose="02020603050405020304" pitchFamily="18" charset="0"/>
                <a:cs typeface="Times New Roman" panose="02020603050405020304" pitchFamily="18" charset="0"/>
              </a:rPr>
              <a:t>жылдың</a:t>
            </a:r>
            <a:r>
              <a:rPr lang="ru-RU" sz="1200" dirty="0" smtClean="0">
                <a:solidFill>
                  <a:schemeClr val="tx1"/>
                </a:solidFill>
                <a:latin typeface="Times New Roman" panose="02020603050405020304" pitchFamily="18" charset="0"/>
                <a:cs typeface="Times New Roman" panose="02020603050405020304" pitchFamily="18" charset="0"/>
              </a:rPr>
              <a:t> 05, 06 </a:t>
            </a:r>
            <a:r>
              <a:rPr lang="ru-RU" sz="1200" dirty="0" err="1" smtClean="0">
                <a:solidFill>
                  <a:schemeClr val="tx1"/>
                </a:solidFill>
                <a:latin typeface="Times New Roman" panose="02020603050405020304" pitchFamily="18" charset="0"/>
                <a:cs typeface="Times New Roman" panose="02020603050405020304" pitchFamily="18" charset="0"/>
              </a:rPr>
              <a:t>қаңтарына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smtClean="0">
                <a:solidFill>
                  <a:schemeClr val="tx1"/>
                </a:solidFill>
                <a:latin typeface="Times New Roman" panose="02020603050405020304" pitchFamily="18" charset="0"/>
                <a:cs typeface="Times New Roman" panose="02020603050405020304" pitchFamily="18" charset="0"/>
              </a:rPr>
              <a:t>. </a:t>
            </a:r>
          </a:p>
          <a:p>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a:t>
            </a:r>
            <a:r>
              <a:rPr lang="ru-RU" sz="1200" dirty="0" err="1" smtClean="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smtClean="0">
                <a:solidFill>
                  <a:srgbClr val="000000"/>
                </a:solidFill>
                <a:latin typeface="Times New Roman" panose="02020603050405020304" pitchFamily="18" charset="0"/>
                <a:cs typeface="Times New Roman" panose="02020603050405020304" pitchFamily="18" charset="0"/>
              </a:rPr>
              <a:t>қиылысы</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smtClean="0">
                <a:solidFill>
                  <a:srgbClr val="000000"/>
                </a:solidFill>
                <a:latin typeface="Times New Roman" panose="02020603050405020304" pitchFamily="18" charset="0"/>
                <a:cs typeface="Times New Roman" panose="02020603050405020304" pitchFamily="18" charset="0"/>
              </a:rPr>
              <a:t>қиылысы</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162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400" b="1" i="1" smtClean="0">
                <a:solidFill>
                  <a:srgbClr val="000000"/>
                </a:solidFill>
                <a:latin typeface="Times New Roman" panose="02020603050405020304" pitchFamily="18" charset="0"/>
                <a:cs typeface="Times New Roman" panose="02020603050405020304" pitchFamily="18" charset="0"/>
              </a:rPr>
              <a:t>.</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804672"/>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13092</TotalTime>
  <Words>573</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vt:i4>
      </vt:variant>
    </vt:vector>
  </HeadingPairs>
  <TitlesOfParts>
    <vt:vector size="8" baseType="lpstr">
      <vt:lpstr>宋体</vt: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2074</cp:revision>
  <cp:lastPrinted>2022-01-03T07:01:17Z</cp:lastPrinted>
  <dcterms:created xsi:type="dcterms:W3CDTF">2018-03-27T06:03:00Z</dcterms:created>
  <dcterms:modified xsi:type="dcterms:W3CDTF">2022-01-04T08:15:53Z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