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smtClean="0">
                          <a:solidFill>
                            <a:srgbClr val="002060"/>
                          </a:solidFill>
                          <a:latin typeface="Times New Roman" panose="02020603050405020304" pitchFamily="18" charset="0"/>
                          <a:cs typeface="Times New Roman" panose="02020603050405020304" pitchFamily="18" charset="0"/>
                        </a:rPr>
                        <a:t> </a:t>
                      </a:r>
                      <a:r>
                        <a:rPr lang="ru-RU" altLang="x-none" sz="1200" b="1" i="1" dirty="0" err="1" smtClean="0">
                          <a:solidFill>
                            <a:srgbClr val="002060"/>
                          </a:solidFill>
                          <a:latin typeface="Times New Roman" panose="02020603050405020304" pitchFamily="18" charset="0"/>
                          <a:cs typeface="Times New Roman" panose="02020603050405020304" pitchFamily="18" charset="0"/>
                        </a:rPr>
                        <a:t>Ақтөбе</a:t>
                      </a:r>
                      <a:r>
                        <a:rPr lang="ru-RU" altLang="x-none" sz="1200" b="1" i="1" dirty="0" smtClean="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569985761"/>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smtClean="0">
                          <a:solidFill>
                            <a:srgbClr val="002060"/>
                          </a:solidFill>
                          <a:latin typeface="Times New Roman" panose="02020603050405020304" pitchFamily="18" charset="0"/>
                          <a:cs typeface="Times New Roman" panose="02020603050405020304" pitchFamily="18" charset="0"/>
                        </a:rPr>
                        <a:t>Ақтөбе</a:t>
                      </a:r>
                      <a:r>
                        <a:rPr lang="ru-RU" altLang="x-none" sz="1400" b="1" i="1" dirty="0" smtClean="0">
                          <a:solidFill>
                            <a:srgbClr val="002060"/>
                          </a:solidFill>
                          <a:latin typeface="Times New Roman" panose="02020603050405020304" pitchFamily="18" charset="0"/>
                          <a:cs typeface="Times New Roman" panose="02020603050405020304" pitchFamily="18" charset="0"/>
                        </a:rPr>
                        <a:t> қ.</a:t>
                      </a:r>
                      <a:r>
                        <a:rPr lang="ru-RU" altLang="en-US" sz="1400" b="1" i="1" dirty="0" smtClean="0">
                          <a:solidFill>
                            <a:srgbClr val="002060"/>
                          </a:solidFill>
                          <a:latin typeface="Times New Roman" panose="02020603050405020304" pitchFamily="18" charset="0"/>
                          <a:cs typeface="Times New Roman" panose="02020603050405020304" pitchFamily="18" charset="0"/>
                        </a:rPr>
                        <a:t> </a:t>
                      </a: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4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0"/>
            <a:ext cx="4808538" cy="2677656"/>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endParaRPr lang="ru-RU" altLang="ru-RU" sz="1200" b="1" dirty="0">
              <a:latin typeface="Times New Roman" panose="02020603050405020304" pitchFamily="18" charset="0"/>
              <a:cs typeface="Times New Roman" panose="02020603050405020304" pitchFamily="18" charset="0"/>
            </a:endParaRPr>
          </a:p>
          <a:p>
            <a:pPr lvl="0" algn="ctr"/>
            <a:r>
              <a:rPr lang="kk-KZ" altLang="ru-RU" sz="1200" b="1" dirty="0" smtClean="0">
                <a:latin typeface="Times New Roman" panose="02020603050405020304" pitchFamily="18" charset="0"/>
                <a:cs typeface="Times New Roman" panose="02020603050405020304" pitchFamily="18" charset="0"/>
              </a:rPr>
              <a:t>5 қаңтарға арналған </a:t>
            </a:r>
            <a:r>
              <a:rPr lang="kk-KZ" altLang="ru-RU" sz="1200" b="1" dirty="0">
                <a:latin typeface="Times New Roman" panose="02020603050405020304" pitchFamily="18" charset="0"/>
                <a:cs typeface="Times New Roman" panose="02020603050405020304" pitchFamily="18" charset="0"/>
              </a:rPr>
              <a:t>ауа-райы болжамы</a:t>
            </a: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smtClean="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4 </a:t>
            </a:r>
            <a:r>
              <a:rPr lang="kk-KZ" altLang="ru-RU" sz="1200" b="1" dirty="0" smtClean="0">
                <a:solidFill>
                  <a:srgbClr val="000000"/>
                </a:solidFill>
                <a:latin typeface="Times New Roman" panose="02020603050405020304" pitchFamily="18" charset="0"/>
                <a:cs typeface="Times New Roman" panose="02020603050405020304" pitchFamily="18" charset="0"/>
              </a:rPr>
              <a:t>қантар </a:t>
            </a:r>
            <a:r>
              <a:rPr lang="ru-RU" altLang="ru-RU" sz="1200" b="1" dirty="0" err="1" smtClean="0">
                <a:solidFill>
                  <a:srgbClr val="000000"/>
                </a:solidFill>
                <a:latin typeface="Times New Roman" panose="02020603050405020304" pitchFamily="18" charset="0"/>
                <a:cs typeface="Times New Roman" panose="02020603050405020304" pitchFamily="18" charset="0"/>
              </a:rPr>
              <a:t>сағ.</a:t>
            </a:r>
            <a:r>
              <a:rPr lang="ru-RU" altLang="ru-RU" sz="1200" b="1" dirty="0" smtClean="0">
                <a:solidFill>
                  <a:srgbClr val="000000"/>
                </a:solidFill>
                <a:latin typeface="Times New Roman" panose="02020603050405020304" pitchFamily="18" charset="0"/>
                <a:cs typeface="Times New Roman" panose="02020603050405020304" pitchFamily="18" charset="0"/>
              </a:rPr>
              <a:t> </a:t>
            </a:r>
            <a:r>
              <a:rPr lang="ru-RU" altLang="ru-RU" sz="1200" b="1" dirty="0">
                <a:solidFill>
                  <a:srgbClr val="000000"/>
                </a:solidFill>
                <a:latin typeface="Times New Roman" panose="02020603050405020304" pitchFamily="18" charset="0"/>
                <a:cs typeface="Times New Roman" panose="02020603050405020304" pitchFamily="18" charset="0"/>
              </a:rPr>
              <a:t>20-ден </a:t>
            </a:r>
            <a:r>
              <a:rPr lang="ru-RU" altLang="ru-RU" sz="1200" b="1" dirty="0" smtClean="0">
                <a:solidFill>
                  <a:srgbClr val="000000"/>
                </a:solidFill>
                <a:latin typeface="Times New Roman" panose="02020603050405020304" pitchFamily="18" charset="0"/>
                <a:cs typeface="Times New Roman" panose="02020603050405020304" pitchFamily="18" charset="0"/>
              </a:rPr>
              <a:t>2022 </a:t>
            </a:r>
            <a:r>
              <a:rPr lang="ru-RU" altLang="ru-RU" sz="1200" b="1" dirty="0" err="1" smtClean="0">
                <a:solidFill>
                  <a:srgbClr val="000000"/>
                </a:solidFill>
                <a:latin typeface="Times New Roman" panose="02020603050405020304" pitchFamily="18" charset="0"/>
                <a:cs typeface="Times New Roman" panose="02020603050405020304" pitchFamily="18" charset="0"/>
              </a:rPr>
              <a:t>жылғы </a:t>
            </a:r>
            <a:r>
              <a:rPr lang="ru-RU" altLang="ru-RU" sz="1200" b="1" dirty="0" smtClean="0">
                <a:solidFill>
                  <a:srgbClr val="000000"/>
                </a:solidFill>
                <a:latin typeface="Times New Roman" panose="02020603050405020304" pitchFamily="18" charset="0"/>
                <a:cs typeface="Times New Roman" panose="02020603050405020304" pitchFamily="18" charset="0"/>
              </a:rPr>
              <a:t>5 </a:t>
            </a:r>
            <a:r>
              <a:rPr lang="ru-RU" altLang="ru-RU" sz="1200" b="1" dirty="0" err="1" smtClean="0">
                <a:solidFill>
                  <a:srgbClr val="000000"/>
                </a:solidFill>
                <a:latin typeface="Times New Roman" panose="02020603050405020304" pitchFamily="18" charset="0"/>
                <a:cs typeface="Times New Roman" panose="02020603050405020304" pitchFamily="18" charset="0"/>
              </a:rPr>
              <a:t>қаңтар сағ</a:t>
            </a:r>
            <a:r>
              <a:rPr lang="ru-RU" altLang="ru-RU" sz="1200" b="1" dirty="0" smtClean="0">
                <a:solidFill>
                  <a:srgbClr val="000000"/>
                </a:solidFill>
                <a:latin typeface="Times New Roman" panose="02020603050405020304" pitchFamily="18" charset="0"/>
                <a:cs typeface="Times New Roman" panose="02020603050405020304" pitchFamily="18" charset="0"/>
              </a:rPr>
              <a:t>. </a:t>
            </a:r>
            <a:r>
              <a:rPr lang="ru-RU" altLang="ru-RU" sz="1200" b="1" dirty="0">
                <a:solidFill>
                  <a:srgbClr val="000000"/>
                </a:solidFill>
                <a:latin typeface="Times New Roman" panose="02020603050405020304" pitchFamily="18" charset="0"/>
                <a:cs typeface="Times New Roman" panose="02020603050405020304" pitchFamily="18" charset="0"/>
              </a:rPr>
              <a:t>20-ге </a:t>
            </a:r>
            <a:r>
              <a:rPr lang="ru-RU" altLang="ru-RU" sz="1200" b="1" dirty="0" err="1" smtClean="0">
                <a:solidFill>
                  <a:srgbClr val="000000"/>
                </a:solidFill>
                <a:latin typeface="Times New Roman" panose="02020603050405020304" pitchFamily="18" charset="0"/>
                <a:cs typeface="Times New Roman" panose="02020603050405020304" pitchFamily="18" charset="0"/>
              </a:rPr>
              <a:t>дейін</a:t>
            </a:r>
            <a:r>
              <a:rPr lang="ru-RU" altLang="ru-RU" sz="1200" b="1" dirty="0" smtClean="0">
                <a:solidFill>
                  <a:srgbClr val="000000"/>
                </a:solidFill>
                <a:latin typeface="Times New Roman" panose="02020603050405020304" pitchFamily="18" charset="0"/>
                <a:cs typeface="Times New Roman" panose="02020603050405020304" pitchFamily="18" charset="0"/>
              </a:rPr>
              <a:t>.</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endParaRPr lang="kk-KZ" sz="1200" dirty="0" smtClean="0">
              <a:latin typeface="Times New Roman" pitchFamily="18" charset="0"/>
              <a:cs typeface="Times New Roman" pitchFamily="18" charset="0"/>
            </a:endParaRPr>
          </a:p>
          <a:p>
            <a:pPr lvl="0" indent="182563" algn="just"/>
            <a:r>
              <a:rPr lang="kk-KZ" sz="1200" dirty="0" smtClean="0">
                <a:latin typeface="Times New Roman" pitchFamily="18" charset="0"/>
                <a:cs typeface="Times New Roman" pitchFamily="18" charset="0"/>
              </a:rPr>
              <a:t>Циклонның әсерінен қар жауады. Желдің бағыты оңтүстіктен батысқа ауысады, күші 5-10 </a:t>
            </a:r>
            <a:r>
              <a:rPr lang="kk-KZ" sz="1200" dirty="0" smtClean="0">
                <a:solidFill>
                  <a:srgbClr val="000000"/>
                </a:solidFill>
                <a:latin typeface="Times New Roman" panose="02020603050405020304" pitchFamily="18" charset="0"/>
                <a:cs typeface="Times New Roman" panose="02020603050405020304" pitchFamily="18" charset="0"/>
                <a:sym typeface="+mn-ea"/>
              </a:rPr>
              <a:t>м/с. Ауа температурасы түнде 10-12, күндіз 2-4 градус суық болады. </a:t>
            </a:r>
            <a:endParaRPr lang="ru-RU" sz="1200" b="1" dirty="0" smtClean="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smtClean="0">
                <a:solidFill>
                  <a:srgbClr val="000000"/>
                </a:solidFill>
                <a:latin typeface="Times New Roman" panose="02020603050405020304" pitchFamily="18" charset="0"/>
                <a:cs typeface="Times New Roman" panose="02020603050405020304" pitchFamily="18" charset="0"/>
              </a:rPr>
              <a:t>6 </a:t>
            </a:r>
            <a:r>
              <a:rPr lang="kk-KZ" sz="1200" b="1" dirty="0" smtClean="0">
                <a:solidFill>
                  <a:srgbClr val="000000"/>
                </a:solidFill>
                <a:latin typeface="Times New Roman" panose="02020603050405020304" pitchFamily="18" charset="0"/>
                <a:cs typeface="Times New Roman" panose="02020603050405020304" pitchFamily="18" charset="0"/>
              </a:rPr>
              <a:t>қаңтарға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smtClean="0">
                <a:solidFill>
                  <a:srgbClr val="000000"/>
                </a:solidFill>
                <a:latin typeface="Times New Roman" panose="02020603050405020304" pitchFamily="18" charset="0"/>
                <a:cs typeface="Times New Roman" panose="02020603050405020304" pitchFamily="18" charset="0"/>
              </a:rPr>
              <a:t>2022 ж. 5 </a:t>
            </a:r>
            <a:r>
              <a:rPr lang="ru-RU" sz="1200" b="1" dirty="0" err="1" smtClean="0">
                <a:solidFill>
                  <a:srgbClr val="000000"/>
                </a:solidFill>
                <a:latin typeface="Times New Roman" panose="02020603050405020304" pitchFamily="18" charset="0"/>
                <a:cs typeface="Times New Roman" panose="02020603050405020304" pitchFamily="18" charset="0"/>
              </a:rPr>
              <a:t>қаңтар сағ</a:t>
            </a:r>
            <a:r>
              <a:rPr lang="ru-RU" sz="1200" b="1" dirty="0">
                <a:solidFill>
                  <a:srgbClr val="000000"/>
                </a:solidFill>
                <a:latin typeface="Times New Roman" panose="02020603050405020304" pitchFamily="18" charset="0"/>
                <a:cs typeface="Times New Roman" panose="02020603050405020304" pitchFamily="18" charset="0"/>
              </a:rPr>
              <a:t>. 20-ден </a:t>
            </a:r>
            <a:r>
              <a:rPr lang="ru-RU" sz="1200" b="1" dirty="0" err="1" smtClean="0">
                <a:solidFill>
                  <a:srgbClr val="000000"/>
                </a:solidFill>
                <a:latin typeface="Times New Roman" panose="02020603050405020304" pitchFamily="18" charset="0"/>
                <a:cs typeface="Times New Roman" panose="02020603050405020304" pitchFamily="18" charset="0"/>
              </a:rPr>
              <a:t>бастап</a:t>
            </a:r>
            <a:r>
              <a:rPr lang="ru-RU" sz="1200" b="1" dirty="0" smtClean="0">
                <a:solidFill>
                  <a:srgbClr val="000000"/>
                </a:solidFill>
                <a:latin typeface="Times New Roman" panose="02020603050405020304" pitchFamily="18" charset="0"/>
                <a:cs typeface="Times New Roman" panose="02020603050405020304" pitchFamily="18" charset="0"/>
              </a:rPr>
              <a:t> 6 </a:t>
            </a:r>
            <a:r>
              <a:rPr lang="ru-RU" sz="1200" b="1" dirty="0" err="1" smtClean="0">
                <a:solidFill>
                  <a:srgbClr val="000000"/>
                </a:solidFill>
                <a:latin typeface="Times New Roman" panose="02020603050405020304" pitchFamily="18" charset="0"/>
                <a:cs typeface="Times New Roman" panose="02020603050405020304" pitchFamily="18" charset="0"/>
              </a:rPr>
              <a:t>қаңтар сағ</a:t>
            </a:r>
            <a:r>
              <a:rPr lang="ru-RU" sz="1200" b="1" dirty="0">
                <a:solidFill>
                  <a:srgbClr val="000000"/>
                </a:solidFill>
                <a:latin typeface="Times New Roman" panose="02020603050405020304" pitchFamily="18" charset="0"/>
                <a:cs typeface="Times New Roman" panose="02020603050405020304" pitchFamily="18" charset="0"/>
              </a:rPr>
              <a:t>. 08-ге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smtClean="0">
                <a:latin typeface="Times New Roman" pitchFamily="18" charset="0"/>
                <a:cs typeface="Times New Roman" pitchFamily="18" charset="0"/>
              </a:rPr>
              <a:t>Антициклон жотасының әсерінен жауын-шашын болмайды. Ауыспалы бағыттағы жел соғады, күші 0-5  </a:t>
            </a:r>
            <a:r>
              <a:rPr lang="kk-KZ" sz="1200" dirty="0" smtClean="0">
                <a:solidFill>
                  <a:srgbClr val="000000"/>
                </a:solidFill>
                <a:latin typeface="Times New Roman" panose="02020603050405020304" pitchFamily="18" charset="0"/>
                <a:cs typeface="Times New Roman" panose="02020603050405020304" pitchFamily="18" charset="0"/>
                <a:sym typeface="+mn-ea"/>
              </a:rPr>
              <a:t>м/с. Ауа температурасы 4-6 градус аяз болады. </a:t>
            </a:r>
          </a:p>
          <a:p>
            <a:pPr indent="450000"/>
            <a:endParaRPr lang="ru-RU" sz="1200" dirty="0">
              <a:latin typeface="Times New Roman" pitchFamily="18" charset="0"/>
              <a:cs typeface="Times New Roman" pitchFamily="18" charset="0"/>
              <a:sym typeface="+mn-ea"/>
            </a:endParaRPr>
          </a:p>
          <a:p>
            <a:pPr lvl="0" algn="ctr"/>
            <a:endParaRPr lang="kk-KZ" sz="1200" dirty="0">
              <a:solidFill>
                <a:srgbClr val="000000"/>
              </a:solidFill>
              <a:latin typeface="Times New Roman" panose="02020603050405020304" pitchFamily="18" charset="0"/>
              <a:cs typeface="Times New Roman" panose="02020603050405020304" pitchFamily="18" charset="0"/>
              <a:sym typeface="+mn-ea"/>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586688638"/>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Нақты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шоғырлану</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smtClean="0">
                          <a:solidFill>
                            <a:schemeClr val="tx1"/>
                          </a:solidFill>
                          <a:latin typeface="Times New Roman" panose="02020603050405020304" pitchFamily="18" charset="0"/>
                          <a:cs typeface="Times New Roman" panose="02020603050405020304" pitchFamily="18" charset="0"/>
                        </a:rPr>
                        <a:t>ШЖШ асу</a:t>
                      </a:r>
                      <a:r>
                        <a:rPr lang="kk-KZ" sz="1000" baseline="0" smtClean="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РМ-2,5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smtClean="0">
                          <a:solidFill>
                            <a:schemeClr val="tx1"/>
                          </a:solidFill>
                          <a:latin typeface="Times New Roman" panose="02020603050405020304" pitchFamily="18" charset="0"/>
                          <a:cs typeface="Times New Roman" panose="02020603050405020304" pitchFamily="18" charset="0"/>
                        </a:rPr>
                        <a:t>РМ-10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Көміртегі</a:t>
                      </a:r>
                      <a:r>
                        <a:rPr lang="ru-RU" sz="1000" baseline="0" dirty="0" smtClean="0">
                          <a:solidFill>
                            <a:schemeClr val="tx1"/>
                          </a:solidFill>
                          <a:latin typeface="Times New Roman" panose="02020603050405020304" pitchFamily="18" charset="0"/>
                          <a:cs typeface="Times New Roman" panose="02020603050405020304" pitchFamily="18" charset="0"/>
                        </a:rPr>
                        <a:t> о</a:t>
                      </a:r>
                      <a:r>
                        <a:rPr lang="ru-RU" sz="1000" dirty="0" smtClean="0">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572</a:t>
                      </a:r>
                      <a:endParaRPr lang="en-US" sz="1000" b="0" i="0" u="none" strike="noStrike" dirty="0" smtClean="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о</a:t>
                      </a:r>
                      <a:r>
                        <a:rPr lang="ru-RU" sz="1000" dirty="0" smtClean="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smtClean="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smtClean="0">
                          <a:latin typeface="Times New Roman" panose="02020603050405020304" pitchFamily="18" charset="0"/>
                          <a:cs typeface="Times New Roman" panose="02020603050405020304" pitchFamily="18" charset="0"/>
                        </a:rPr>
                        <a:t>«</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63692" y="3934792"/>
            <a:ext cx="4824412"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4 </a:t>
            </a:r>
            <a:r>
              <a:rPr lang="ru-RU" altLang="ru-RU" sz="1200" b="1" dirty="0" err="1" smtClean="0">
                <a:latin typeface="Times New Roman" panose="02020603050405020304" pitchFamily="18" charset="0"/>
                <a:cs typeface="Times New Roman" panose="02020603050405020304" pitchFamily="18" charset="0"/>
              </a:rPr>
              <a:t>қаңтар</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Ақтөбе</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smtClean="0">
              <a:latin typeface="Times New Roman" panose="02020603050405020304" pitchFamily="18" charset="0"/>
              <a:cs typeface="Times New Roman" panose="02020603050405020304" pitchFamily="18" charset="0"/>
            </a:endParaRPr>
          </a:p>
        </p:txBody>
      </p:sp>
      <p:sp>
        <p:nvSpPr>
          <p:cNvPr id="15" name="TextBox 13"/>
          <p:cNvSpPr txBox="1"/>
          <p:nvPr/>
        </p:nvSpPr>
        <p:spPr>
          <a:xfrm>
            <a:off x="5025122" y="3569254"/>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03238" y="2446699"/>
            <a:ext cx="4643470"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err="1">
                <a:solidFill>
                  <a:schemeClr val="tx1"/>
                </a:solidFill>
                <a:latin typeface="Times New Roman" panose="02020603050405020304" pitchFamily="18" charset="0"/>
                <a:cs typeface="Times New Roman" panose="02020603050405020304" pitchFamily="18" charset="0"/>
              </a:rPr>
              <a:t>Түнде</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5 </a:t>
            </a:r>
            <a:r>
              <a:rPr lang="ru-RU" sz="1200" dirty="0" err="1" smtClean="0">
                <a:solidFill>
                  <a:schemeClr val="tx1"/>
                </a:solidFill>
                <a:latin typeface="Times New Roman" panose="02020603050405020304" pitchFamily="18" charset="0"/>
                <a:cs typeface="Times New Roman" panose="02020603050405020304" pitchFamily="18" charset="0"/>
              </a:rPr>
              <a:t>қаңтар</a:t>
            </a:r>
            <a:r>
              <a:rPr lang="ru-RU" sz="1200" dirty="0" smtClean="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6 </a:t>
            </a:r>
            <a:r>
              <a:rPr lang="ru-RU" sz="1200" dirty="0" err="1" smtClean="0">
                <a:solidFill>
                  <a:schemeClr val="tx1"/>
                </a:solidFill>
                <a:latin typeface="Times New Roman" panose="02020603050405020304" pitchFamily="18" charset="0"/>
                <a:cs typeface="Times New Roman" panose="02020603050405020304" pitchFamily="18" charset="0"/>
              </a:rPr>
              <a:t>қаңтарға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қараған</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метеорологиялық</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жағдайлар</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қала атмосферасында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ластаушы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заттардың</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ыдырауына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ықпал</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етеді</a:t>
            </a:r>
            <a:r>
              <a:rPr lang="ru-RU" sz="1200" dirty="0" smtClean="0">
                <a:solidFill>
                  <a:schemeClr val="tx1"/>
                </a:solidFill>
                <a:latin typeface="Times New Roman" panose="02020603050405020304" pitchFamily="18" charset="0"/>
                <a:cs typeface="Times New Roman" panose="02020603050405020304" pitchFamily="18" charset="0"/>
              </a:rPr>
              <a:t>. </a:t>
            </a:r>
          </a:p>
          <a:p>
            <a:pPr indent="185738" algn="just"/>
            <a:r>
              <a:rPr lang="ru-RU" sz="1200" dirty="0" err="1" smtClean="0">
                <a:solidFill>
                  <a:schemeClr val="tx1"/>
                </a:solidFill>
                <a:latin typeface="Times New Roman" panose="02020603050405020304" pitchFamily="18" charset="0"/>
                <a:cs typeface="Times New Roman" panose="02020603050405020304" pitchFamily="18" charset="0"/>
              </a:rPr>
              <a:t>Жалпы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a:t>
            </a:r>
            <a:r>
              <a:rPr lang="ru-RU" sz="1200" dirty="0">
                <a:solidFill>
                  <a:schemeClr val="tx1"/>
                </a:solidFill>
                <a:latin typeface="Times New Roman" panose="02020603050405020304" pitchFamily="18" charset="0"/>
                <a:cs typeface="Times New Roman" panose="02020603050405020304" pitchFamily="18" charset="0"/>
              </a:rPr>
              <a:t>т</a:t>
            </a:r>
            <a:r>
              <a:rPr lang="kk-KZ" sz="1200" dirty="0" smtClean="0">
                <a:solidFill>
                  <a:schemeClr val="tx1"/>
                </a:solidFill>
                <a:latin typeface="Times New Roman" panose="02020603050405020304" pitchFamily="18" charset="0"/>
                <a:cs typeface="Times New Roman" panose="02020603050405020304" pitchFamily="18" charset="0"/>
              </a:rPr>
              <a:t>өмен</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КЕЗІНДЕ </a:t>
            </a:r>
            <a:r>
              <a:rPr lang="ru-RU" sz="1400" b="1" dirty="0">
                <a:solidFill>
                  <a:srgbClr val="000000"/>
                </a:solidFill>
                <a:latin typeface="Times New Roman" pitchFamily="18" charset="0"/>
                <a:cs typeface="Times New Roman" pitchFamily="18" charset="0"/>
                <a:sym typeface="+mn-ea"/>
              </a:rPr>
              <a:t>ХАЛЫҚҚА АРНАЛҒАН ҰСЫНЫСТАР</a:t>
            </a:r>
            <a:endParaRPr lang="ru-RU" sz="1400" b="1" dirty="0"/>
          </a:p>
        </p:txBody>
      </p: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smtClean="0">
                <a:solidFill>
                  <a:srgbClr val="000000"/>
                </a:solidFill>
                <a:latin typeface="Times New Roman" panose="02020603050405020304" pitchFamily="18" charset="0"/>
                <a:cs typeface="Times New Roman" panose="02020603050405020304" pitchFamily="18" charset="0"/>
              </a:rPr>
              <a:t>Ақтөбе</a:t>
            </a:r>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kk-KZ" sz="1200" dirty="0" smtClean="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smtClean="0">
                <a:latin typeface="Times New Roman" panose="02020603050405020304" pitchFamily="18" charset="0"/>
                <a:cs typeface="Times New Roman" panose="02020603050405020304" pitchFamily="18" charset="0"/>
              </a:rPr>
              <a:t>ауданы</a:t>
            </a:r>
            <a:r>
              <a:rPr lang="ru-RU" altLang="ru-RU" sz="1200" dirty="0" smtClean="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2 </a:t>
            </a:r>
            <a:r>
              <a:rPr lang="kk-KZ" sz="1200" dirty="0">
                <a:latin typeface="Times New Roman" panose="02020603050405020304" pitchFamily="18" charset="0"/>
                <a:cs typeface="Times New Roman" panose="02020603050405020304" pitchFamily="18" charset="0"/>
              </a:rPr>
              <a:t>бекет </a:t>
            </a:r>
            <a:r>
              <a:rPr lang="kk-KZ" sz="1200" dirty="0" smtClean="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smtClean="0">
                <a:latin typeface="Times New Roman" panose="02020603050405020304" pitchFamily="18" charset="0"/>
                <a:cs typeface="Times New Roman" panose="02020603050405020304" pitchFamily="18" charset="0"/>
              </a:rPr>
              <a:t>ауданы</a:t>
            </a:r>
            <a:r>
              <a:rPr lang="ru-RU" sz="1200" dirty="0" smtClean="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3 </a:t>
            </a:r>
            <a:r>
              <a:rPr lang="kk-KZ" sz="1200" dirty="0">
                <a:latin typeface="Times New Roman" panose="02020603050405020304" pitchFamily="18" charset="0"/>
                <a:cs typeface="Times New Roman" panose="02020603050405020304" pitchFamily="18" charset="0"/>
              </a:rPr>
              <a:t>бекет – Есет батыр к-сі, </a:t>
            </a:r>
            <a:r>
              <a:rPr lang="kk-KZ" sz="1200" dirty="0" smtClean="0">
                <a:latin typeface="Times New Roman" panose="02020603050405020304" pitchFamily="18" charset="0"/>
                <a:cs typeface="Times New Roman" panose="02020603050405020304" pitchFamily="18" charset="0"/>
              </a:rPr>
              <a:t>109;</a:t>
            </a: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4 </a:t>
            </a:r>
            <a:r>
              <a:rPr lang="kk-KZ" sz="1200" dirty="0">
                <a:latin typeface="Times New Roman" panose="02020603050405020304" pitchFamily="18" charset="0"/>
                <a:cs typeface="Times New Roman" panose="02020603050405020304" pitchFamily="18" charset="0"/>
              </a:rPr>
              <a:t>бекет – Белинский көшесі, 5 тұрғын қалашық </a:t>
            </a:r>
            <a:r>
              <a:rPr lang="kk-KZ" sz="1200" dirty="0" smtClean="0">
                <a:latin typeface="Times New Roman" panose="02020603050405020304" pitchFamily="18" charset="0"/>
                <a:cs typeface="Times New Roman" panose="02020603050405020304" pitchFamily="18" charset="0"/>
              </a:rPr>
              <a:t>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5 </a:t>
            </a:r>
            <a:r>
              <a:rPr lang="kk-KZ" sz="1200" dirty="0">
                <a:latin typeface="Times New Roman" panose="02020603050405020304" pitchFamily="18" charset="0"/>
                <a:cs typeface="Times New Roman" panose="02020603050405020304" pitchFamily="18" charset="0"/>
              </a:rPr>
              <a:t>бекет </a:t>
            </a:r>
            <a:r>
              <a:rPr lang="kk-KZ" sz="1200" dirty="0" smtClean="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smtClean="0">
                <a:latin typeface="Times New Roman" panose="02020603050405020304" pitchFamily="18" charset="0"/>
                <a:cs typeface="Times New Roman" panose="02020603050405020304" pitchFamily="18" charset="0"/>
              </a:rPr>
              <a:t>ауданы</a:t>
            </a:r>
            <a:r>
              <a:rPr lang="ru-RU"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6 </a:t>
            </a:r>
            <a:r>
              <a:rPr lang="kk-KZ" sz="1200" dirty="0">
                <a:latin typeface="Times New Roman" panose="02020603050405020304" pitchFamily="18" charset="0"/>
                <a:cs typeface="Times New Roman" panose="02020603050405020304" pitchFamily="18" charset="0"/>
              </a:rPr>
              <a:t>бекет </a:t>
            </a:r>
            <a:r>
              <a:rPr lang="kk-KZ" sz="1200" dirty="0" smtClean="0">
                <a:latin typeface="Times New Roman" panose="02020603050405020304" pitchFamily="18" charset="0"/>
                <a:cs typeface="Times New Roman" panose="02020603050405020304" pitchFamily="18" charset="0"/>
              </a:rPr>
              <a:t>–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smtClean="0">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smtClean="0">
                  <a:latin typeface="Times New Roman" panose="02020603050405020304" pitchFamily="18" charset="0"/>
                  <a:cs typeface="Times New Roman" panose="02020603050405020304" pitchFamily="18" charset="0"/>
                </a:rPr>
                <a:t>Нұр-Сұлтан</a:t>
              </a:r>
              <a:r>
                <a:rPr lang="ru-RU" altLang="ru-RU" sz="1000" i="1" dirty="0" smtClean="0">
                  <a:latin typeface="Times New Roman" panose="02020603050405020304" pitchFamily="18" charset="0"/>
                  <a:cs typeface="Times New Roman" panose="02020603050405020304" pitchFamily="18" charset="0"/>
                </a:rPr>
                <a:t> қ.,  </a:t>
              </a:r>
              <a:r>
                <a:rPr lang="ru-RU" altLang="ru-RU" sz="1000" i="1" dirty="0" err="1" smtClean="0">
                  <a:latin typeface="Times New Roman" panose="02020603050405020304" pitchFamily="18" charset="0"/>
                  <a:cs typeface="Times New Roman" panose="02020603050405020304" pitchFamily="18" charset="0"/>
                </a:rPr>
                <a:t>Мәңгілік</a:t>
              </a:r>
              <a:r>
                <a:rPr lang="ru-RU" altLang="ru-RU" sz="1000" i="1" dirty="0" smtClean="0">
                  <a:latin typeface="Times New Roman" panose="02020603050405020304" pitchFamily="18" charset="0"/>
                  <a:cs typeface="Times New Roman" panose="02020603050405020304" pitchFamily="18" charset="0"/>
                </a:rPr>
                <a:t> ел </a:t>
              </a:r>
              <a:r>
                <a:rPr lang="ru-RU" altLang="ru-RU" sz="1000" i="1" dirty="0" err="1" smtClean="0">
                  <a:latin typeface="Times New Roman" panose="02020603050405020304" pitchFamily="18" charset="0"/>
                  <a:cs typeface="Times New Roman" panose="02020603050405020304" pitchFamily="18" charset="0"/>
                </a:rPr>
                <a:t>даңғылы</a:t>
              </a:r>
              <a:r>
                <a:rPr lang="ru-RU" altLang="ru-RU" sz="1000" i="1" dirty="0" smtClean="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2920" y="625444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dirty="0"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smtClean="0">
                          <a:solidFill>
                            <a:srgbClr val="000000"/>
                          </a:solidFill>
                          <a:latin typeface="Times New Roman" panose="02020603050405020304" pitchFamily="18" charset="0"/>
                        </a:rPr>
                        <a:t>Ластану</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дәрежесін</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smtClean="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smtClean="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smtClean="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smtClean="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smtClean="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a:t>
                      </a:r>
                      <a:r>
                        <a:rPr lang="kk-KZ" sz="1000" baseline="0" dirty="0" smtClean="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ru-RU"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hlinkClick r:id=""/>
                        </a:rPr>
                        <a:t>info@meteo.kz</a:t>
                      </a:r>
                      <a:endParaRPr lang="en-US" altLang="x-none" sz="800" b="1" dirty="0" smtClean="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ru-RU" sz="800" dirty="0" smtClean="0">
                          <a:latin typeface="Times New Roman" panose="02020603050405020304" pitchFamily="18" charset="0"/>
                          <a:cs typeface="Times New Roman" panose="02020603050405020304" pitchFamily="18" charset="0"/>
                        </a:rPr>
                        <a:t>7</a:t>
                      </a:r>
                      <a:r>
                        <a:rPr sz="800" dirty="0" smtClean="0">
                          <a:latin typeface="Times New Roman" panose="02020603050405020304" pitchFamily="18" charset="0"/>
                          <a:cs typeface="Times New Roman" panose="02020603050405020304" pitchFamily="18" charset="0"/>
                        </a:rPr>
                        <a:t>5</a:t>
                      </a:r>
                      <a:r>
                        <a:rPr sz="800" dirty="0">
                          <a:latin typeface="Times New Roman" panose="02020603050405020304" pitchFamily="18" charset="0"/>
                          <a:cs typeface="Times New Roman" panose="02020603050405020304" pitchFamily="18" charset="0"/>
                        </a:rPr>
                        <a:t>, </a:t>
                      </a:r>
                      <a:r>
                        <a:rPr sz="800" dirty="0" smtClean="0">
                          <a:latin typeface="Times New Roman" panose="02020603050405020304" pitchFamily="18" charset="0"/>
                          <a:cs typeface="Times New Roman" panose="02020603050405020304" pitchFamily="18" charset="0"/>
                        </a:rPr>
                        <a:t>79-83-</a:t>
                      </a:r>
                      <a:r>
                        <a:rPr lang="ru-RU" sz="800" dirty="0" smtClean="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12926</TotalTime>
  <Words>543</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2034</cp:revision>
  <cp:lastPrinted>2021-07-01T07:38:07Z</cp:lastPrinted>
  <dcterms:created xsi:type="dcterms:W3CDTF">2018-03-27T06:03:00Z</dcterms:created>
  <dcterms:modified xsi:type="dcterms:W3CDTF">2022-01-04T07:53:35Z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