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40383013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64602108"/>
              </p:ext>
            </p:extLst>
          </p:nvPr>
        </p:nvGraphicFramePr>
        <p:xfrm>
          <a:off x="307975" y="2588895"/>
          <a:ext cx="4465638" cy="1992233"/>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a:solidFill>
                            <a:srgbClr val="002060"/>
                          </a:solidFill>
                          <a:latin typeface="Times New Roman" panose="02020603050405020304" pitchFamily="18" charset="0"/>
                          <a:cs typeface="Times New Roman" panose="02020603050405020304" pitchFamily="18" charset="0"/>
                        </a:rPr>
                        <a:t>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3 қаңтар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4" y="53738"/>
            <a:ext cx="4840289" cy="2492990"/>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kk-KZ" altLang="ru-RU" sz="1200" b="1" dirty="0" smtClean="0">
                <a:latin typeface="Times New Roman" panose="02020603050405020304" pitchFamily="18" charset="0"/>
                <a:cs typeface="Times New Roman" panose="02020603050405020304" pitchFamily="18" charset="0"/>
              </a:rPr>
              <a:t>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3 </a:t>
            </a:r>
            <a:r>
              <a:rPr lang="ru-RU" altLang="ru-RU" sz="1200" b="1" dirty="0" err="1" smtClean="0">
                <a:solidFill>
                  <a:srgbClr val="000000"/>
                </a:solidFill>
                <a:latin typeface="Times New Roman" panose="02020603050405020304" pitchFamily="18" charset="0"/>
                <a:cs typeface="Times New Roman" panose="02020603050405020304" pitchFamily="18" charset="0"/>
              </a:rPr>
              <a:t>қаңтарды</a:t>
            </a:r>
            <a:r>
              <a:rPr lang="kk-KZ" altLang="ru-RU" sz="1200" b="1" dirty="0" smtClean="0">
                <a:solidFill>
                  <a:srgbClr val="000000"/>
                </a:solidFill>
                <a:latin typeface="Times New Roman" panose="02020603050405020304" pitchFamily="18" charset="0"/>
                <a:cs typeface="Times New Roman" panose="02020603050405020304" pitchFamily="18" charset="0"/>
              </a:rPr>
              <a:t>ң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p>
          <a:p>
            <a:pPr lvl="0" indent="182563" algn="just"/>
            <a:r>
              <a:rPr lang="kk-KZ" sz="1200" dirty="0">
                <a:solidFill>
                  <a:prstClr val="black"/>
                </a:solidFill>
                <a:latin typeface="Times New Roman" pitchFamily="18" charset="0"/>
                <a:cs typeface="Times New Roman" pitchFamily="18" charset="0"/>
              </a:rPr>
              <a:t>Көшпелі бұлтты, </a:t>
            </a:r>
            <a:r>
              <a:rPr lang="kk-KZ" sz="1200" dirty="0" smtClean="0">
                <a:solidFill>
                  <a:prstClr val="black"/>
                </a:solidFill>
                <a:latin typeface="Times New Roman" pitchFamily="18" charset="0"/>
                <a:cs typeface="Times New Roman" pitchFamily="18" charset="0"/>
              </a:rPr>
              <a:t>кей уақыттарда жауын-шашын (көбінесе қар) жауады, тұман, көктайғақ күтіледі. </a:t>
            </a:r>
            <a:r>
              <a:rPr lang="kk-KZ" sz="1200" dirty="0">
                <a:solidFill>
                  <a:prstClr val="black"/>
                </a:solidFill>
                <a:latin typeface="Times New Roman" pitchFamily="18" charset="0"/>
                <a:cs typeface="Times New Roman" pitchFamily="18" charset="0"/>
              </a:rPr>
              <a:t>Жел </a:t>
            </a:r>
            <a:r>
              <a:rPr lang="kk-KZ" sz="1200" dirty="0" smtClean="0">
                <a:solidFill>
                  <a:prstClr val="black"/>
                </a:solidFill>
                <a:latin typeface="Times New Roman" pitchFamily="18" charset="0"/>
                <a:cs typeface="Times New Roman" pitchFamily="18" charset="0"/>
              </a:rPr>
              <a:t>9-14 м/с</a:t>
            </a:r>
            <a:r>
              <a:rPr lang="kk-KZ" sz="1200" dirty="0">
                <a:solidFill>
                  <a:prstClr val="black"/>
                </a:solidFill>
                <a:latin typeface="Times New Roman" pitchFamily="18" charset="0"/>
                <a:cs typeface="Times New Roman" pitchFamily="18" charset="0"/>
              </a:rPr>
              <a:t>. Ауаның температурасы түнде </a:t>
            </a:r>
            <a:r>
              <a:rPr lang="kk-KZ" sz="1200" dirty="0" smtClean="0">
                <a:solidFill>
                  <a:prstClr val="black"/>
                </a:solidFill>
                <a:latin typeface="Times New Roman" pitchFamily="18" charset="0"/>
                <a:cs typeface="Times New Roman" pitchFamily="18" charset="0"/>
              </a:rPr>
              <a:t>және күндіз 3-5 градус аяз болады, күндіз арықарай төмендеуі күтіледі</a:t>
            </a:r>
            <a:r>
              <a:rPr lang="kk-KZ" sz="1200" dirty="0" smtClean="0">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smtClean="0">
                <a:solidFill>
                  <a:srgbClr val="000000"/>
                </a:solidFill>
                <a:latin typeface="Times New Roman" panose="02020603050405020304" pitchFamily="18" charset="0"/>
                <a:cs typeface="Times New Roman" panose="02020603050405020304" pitchFamily="18" charset="0"/>
              </a:rPr>
              <a:t>5 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2022 </a:t>
            </a:r>
            <a:r>
              <a:rPr lang="ru-RU" sz="1200" b="1" dirty="0">
                <a:solidFill>
                  <a:srgbClr val="000000"/>
                </a:solidFill>
                <a:latin typeface="Times New Roman" panose="02020603050405020304" pitchFamily="18" charset="0"/>
                <a:cs typeface="Times New Roman" panose="02020603050405020304" pitchFamily="18" charset="0"/>
              </a:rPr>
              <a:t>ж. </a:t>
            </a:r>
            <a:r>
              <a:rPr lang="ru-RU" sz="1200" b="1" dirty="0" smtClean="0">
                <a:solidFill>
                  <a:srgbClr val="000000"/>
                </a:solidFill>
                <a:latin typeface="Times New Roman" panose="02020603050405020304" pitchFamily="18" charset="0"/>
                <a:cs typeface="Times New Roman" panose="02020603050405020304" pitchFamily="18" charset="0"/>
              </a:rPr>
              <a:t>4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smtClean="0">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5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a:t>
            </a:r>
            <a:r>
              <a:rPr lang="kk-KZ" sz="1200" dirty="0" smtClean="0">
                <a:solidFill>
                  <a:prstClr val="black"/>
                </a:solidFill>
                <a:latin typeface="Times New Roman" pitchFamily="18" charset="0"/>
                <a:cs typeface="Times New Roman" pitchFamily="18" charset="0"/>
              </a:rPr>
              <a:t>бұлтты, жауын-шашынсыз. Жел 7-12 м/с</a:t>
            </a:r>
            <a:r>
              <a:rPr lang="kk-KZ" sz="1200" dirty="0">
                <a:solidFill>
                  <a:prstClr val="black"/>
                </a:solidFill>
                <a:latin typeface="Times New Roman" pitchFamily="18" charset="0"/>
                <a:cs typeface="Times New Roman" pitchFamily="18" charset="0"/>
              </a:rPr>
              <a:t>. Ауаның температурасы түнде </a:t>
            </a:r>
            <a:r>
              <a:rPr lang="kk-KZ" sz="1200" dirty="0" smtClean="0">
                <a:solidFill>
                  <a:prstClr val="black"/>
                </a:solidFill>
                <a:latin typeface="Times New Roman" pitchFamily="18" charset="0"/>
                <a:cs typeface="Times New Roman" pitchFamily="18" charset="0"/>
              </a:rPr>
              <a:t>15-17 градус аяз болады.</a:t>
            </a:r>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82903907"/>
              </p:ext>
            </p:extLst>
          </p:nvPr>
        </p:nvGraphicFramePr>
        <p:xfrm>
          <a:off x="5033799" y="4585891"/>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94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543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2999" y="4153616"/>
            <a:ext cx="4808537"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3</a:t>
            </a:r>
            <a:r>
              <a:rPr lang="kk-KZ"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қантарда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33799" y="385903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2" y="2763288"/>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тәулік</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4, </a:t>
            </a:r>
            <a:r>
              <a:rPr lang="ru-RU" sz="1200" dirty="0" err="1" smtClean="0">
                <a:solidFill>
                  <a:schemeClr val="tx1"/>
                </a:solidFill>
                <a:latin typeface="Times New Roman" panose="02020603050405020304" pitchFamily="18" charset="0"/>
                <a:cs typeface="Times New Roman" panose="02020603050405020304" pitchFamily="18" charset="0"/>
              </a:rPr>
              <a:t>түнде</a:t>
            </a:r>
            <a:r>
              <a:rPr lang="ru-RU" sz="1200">
                <a:solidFill>
                  <a:schemeClr val="tx1"/>
                </a:solidFill>
                <a:latin typeface="Times New Roman" panose="02020603050405020304" pitchFamily="18" charset="0"/>
                <a:cs typeface="Times New Roman" panose="02020603050405020304" pitchFamily="18" charset="0"/>
              </a:rPr>
              <a:t> </a:t>
            </a:r>
            <a:r>
              <a:rPr lang="ru-RU" sz="1200" smtClean="0">
                <a:solidFill>
                  <a:schemeClr val="tx1"/>
                </a:solidFill>
                <a:latin typeface="Times New Roman" panose="02020603050405020304" pitchFamily="18" charset="0"/>
                <a:cs typeface="Times New Roman" panose="02020603050405020304" pitchFamily="18" charset="0"/>
              </a:rPr>
              <a:t>5 </a:t>
            </a:r>
            <a:r>
              <a:rPr lang="ru-RU" sz="1200" dirty="0" err="1" smtClean="0">
                <a:solidFill>
                  <a:schemeClr val="tx1"/>
                </a:solidFill>
                <a:latin typeface="Times New Roman" panose="02020603050405020304" pitchFamily="18" charset="0"/>
                <a:cs typeface="Times New Roman" panose="02020603050405020304" pitchFamily="18" charset="0"/>
              </a:rPr>
              <a:t>қаңтарда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төмен</a:t>
            </a:r>
            <a:r>
              <a:rPr lang="kk-KZ" sz="1200" dirty="0" smtClean="0">
                <a:solidFill>
                  <a:schemeClr val="tx1"/>
                </a:solidFill>
                <a:latin typeface="Times New Roman" panose="02020603050405020304" pitchFamily="18" charset="0"/>
                <a:cs typeface="Times New Roman" panose="02020603050405020304" pitchFamily="18" charset="0"/>
              </a:rPr>
              <a:t> болады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804672"/>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12929</TotalTime>
  <Words>559</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2000</cp:revision>
  <cp:lastPrinted>2021-07-01T07:38:07Z</cp:lastPrinted>
  <dcterms:created xsi:type="dcterms:W3CDTF">2018-03-27T06:03:00Z</dcterms:created>
  <dcterms:modified xsi:type="dcterms:W3CDTF">2022-01-03T07:54:01Z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