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5" d="100"/>
          <a:sy n="75" d="100"/>
        </p:scale>
        <p:origin x="66" y="76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42081654"/>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smtClean="0">
                          <a:solidFill>
                            <a:srgbClr val="002060"/>
                          </a:solidFill>
                          <a:latin typeface="Times New Roman" panose="02020603050405020304" pitchFamily="18" charset="0"/>
                          <a:cs typeface="Times New Roman" panose="02020603050405020304" pitchFamily="18" charset="0"/>
                        </a:rPr>
                        <a:t>Орал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smtClean="0">
                <a:solidFill>
                  <a:srgbClr val="0070C0"/>
                </a:solidFill>
                <a:latin typeface="Times New Roman" panose="02020603050405020304" pitchFamily="18" charset="0"/>
                <a:cs typeface="Times New Roman" panose="02020603050405020304" pitchFamily="18" charset="0"/>
              </a:rPr>
              <a:t>Қазақстан</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smtClean="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smtClean="0">
                <a:solidFill>
                  <a:srgbClr val="0070C0"/>
                </a:solidFill>
                <a:latin typeface="Times New Roman" panose="02020603050405020304" pitchFamily="18" charset="0"/>
                <a:cs typeface="Times New Roman" panose="02020603050405020304" pitchFamily="18" charset="0"/>
              </a:rPr>
              <a:t>және</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табиғи</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ресурстар</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smtClean="0">
                <a:solidFill>
                  <a:srgbClr val="0070C0"/>
                </a:solidFill>
                <a:latin typeface="Times New Roman" panose="02020603050405020304" pitchFamily="18" charset="0"/>
                <a:cs typeface="Times New Roman" panose="02020603050405020304" pitchFamily="18" charset="0"/>
              </a:rPr>
              <a:t> </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smtClean="0">
                <a:solidFill>
                  <a:srgbClr val="0070C0"/>
                </a:solidFill>
                <a:latin typeface="Times New Roman" panose="02020603050405020304" pitchFamily="18" charset="0"/>
                <a:cs typeface="Times New Roman" panose="02020603050405020304" pitchFamily="18" charset="0"/>
              </a:rPr>
              <a:t>«</a:t>
            </a:r>
            <a:r>
              <a:rPr lang="ru-RU" altLang="ru-RU" sz="1200" b="1" dirty="0">
                <a:solidFill>
                  <a:srgbClr val="0070C0"/>
                </a:solidFill>
                <a:latin typeface="Times New Roman" panose="02020603050405020304" pitchFamily="18" charset="0"/>
                <a:cs typeface="Times New Roman" panose="02020603050405020304" pitchFamily="18" charset="0"/>
              </a:rPr>
              <a:t>КАЗГИДРОМЕТ</a:t>
            </a:r>
            <a:r>
              <a:rPr lang="ru-RU" altLang="ru-RU" sz="1200" b="1" dirty="0" smtClean="0">
                <a:solidFill>
                  <a:srgbClr val="0070C0"/>
                </a:solidFill>
                <a:latin typeface="Times New Roman" panose="02020603050405020304" pitchFamily="18" charset="0"/>
                <a:cs typeface="Times New Roman" panose="02020603050405020304" pitchFamily="18" charset="0"/>
              </a:rPr>
              <a:t>»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253210136"/>
              </p:ext>
            </p:extLst>
          </p:nvPr>
        </p:nvGraphicFramePr>
        <p:xfrm>
          <a:off x="307975" y="2564904"/>
          <a:ext cx="4465638" cy="2304256"/>
        </p:xfrm>
        <a:graphic>
          <a:graphicData uri="http://schemas.openxmlformats.org/drawingml/2006/table">
            <a:tbl>
              <a:tblPr/>
              <a:tblGrid>
                <a:gridCol w="4465638">
                  <a:extLst>
                    <a:ext uri="{9D8B030D-6E8A-4147-A177-3AD203B41FA5}">
                      <a16:colId xmlns:a16="http://schemas.microsoft.com/office/drawing/2014/main" val="20000"/>
                    </a:ext>
                  </a:extLst>
                </a:gridCol>
              </a:tblGrid>
              <a:tr h="230425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smtClean="0">
                          <a:solidFill>
                            <a:srgbClr val="002060"/>
                          </a:solidFill>
                          <a:latin typeface="Times New Roman" panose="02020603050405020304" pitchFamily="18" charset="0"/>
                          <a:cs typeface="Times New Roman" panose="02020603050405020304" pitchFamily="18" charset="0"/>
                        </a:rPr>
                        <a:t>Орал </a:t>
                      </a:r>
                      <a:r>
                        <a:rPr lang="kk-KZ" altLang="x-none" sz="1600" b="1" i="1" dirty="0" smtClean="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smtClean="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smtClean="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smtClean="0">
                          <a:solidFill>
                            <a:srgbClr val="002060"/>
                          </a:solidFill>
                          <a:latin typeface="Times New Roman" panose="02020603050405020304" pitchFamily="18" charset="0"/>
                          <a:cs typeface="Times New Roman" panose="02020603050405020304" pitchFamily="18" charset="0"/>
                        </a:rPr>
                        <a:t>2022</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 жыл 3 қаңтар</a:t>
                      </a:r>
                      <a:endParaRPr lang="zh-CN" altLang="x-none" sz="1200" b="1" i="1" dirty="0" smtClean="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769644"/>
            <a:ext cx="4801640" cy="461665"/>
          </a:xfrm>
          <a:prstGeom prst="rect">
            <a:avLst/>
          </a:prstGeom>
          <a:noFill/>
          <a:ln w="9525">
            <a:noFill/>
          </a:ln>
        </p:spPr>
        <p:txBody>
          <a:bodyPr wrap="square">
            <a:spAutoFit/>
          </a:bodyPr>
          <a:lstStyle/>
          <a:p>
            <a:pPr algn="ctr"/>
            <a:r>
              <a:rPr lang="ru-RU" altLang="ru-RU" sz="1200" b="1" dirty="0" smtClean="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a:t>
            </a:r>
            <a:r>
              <a:rPr lang="ru-RU" altLang="ru-RU" sz="1200" b="1" smtClean="0">
                <a:latin typeface="Times New Roman" panose="02020603050405020304" pitchFamily="18" charset="0"/>
                <a:cs typeface="Times New Roman" panose="02020603050405020304" pitchFamily="18" charset="0"/>
              </a:rPr>
              <a:t>0</a:t>
            </a:r>
            <a:r>
              <a:rPr lang="ru-RU" altLang="ru-RU" sz="1200" b="1" dirty="0">
                <a:latin typeface="Times New Roman" panose="02020603050405020304" pitchFamily="18" charset="0"/>
                <a:cs typeface="Times New Roman" panose="02020603050405020304" pitchFamily="18" charset="0"/>
              </a:rPr>
              <a:t>3</a:t>
            </a:r>
            <a:r>
              <a:rPr lang="ru-RU" altLang="ru-RU" sz="1200" b="1"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қаңтар</a:t>
            </a:r>
            <a:r>
              <a:rPr lang="kk-KZ" altLang="ru-RU" sz="1200" b="1" dirty="0" smtClean="0">
                <a:latin typeface="Times New Roman" panose="02020603050405020304" pitchFamily="18" charset="0"/>
                <a:cs typeface="Times New Roman" panose="02020603050405020304" pitchFamily="18" charset="0"/>
              </a:rPr>
              <a:t> </a:t>
            </a:r>
            <a:r>
              <a:rPr lang="ru-RU" altLang="ru-RU" sz="1200" b="1" dirty="0" smtClean="0">
                <a:latin typeface="Times New Roman" panose="02020603050405020304" pitchFamily="18" charset="0"/>
                <a:cs typeface="Times New Roman" panose="02020603050405020304" pitchFamily="18" charset="0"/>
              </a:rPr>
              <a:t>Орал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ауасының</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жағдайы</a:t>
            </a:r>
            <a:endParaRPr lang="ru-RU" altLang="ru-RU" sz="1200" b="1" dirty="0" smtClean="0">
              <a:latin typeface="Times New Roman" panose="02020603050405020304" pitchFamily="18" charset="0"/>
              <a:cs typeface="Times New Roman" panose="02020603050405020304" pitchFamily="18" charset="0"/>
            </a:endParaRPr>
          </a:p>
          <a:p>
            <a:pPr algn="ctr"/>
            <a:endParaRPr lang="ru-RU" altLang="ru-RU" sz="1200" b="1" dirty="0" smtClean="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579368655"/>
              </p:ext>
            </p:extLst>
          </p:nvPr>
        </p:nvGraphicFramePr>
        <p:xfrm>
          <a:off x="5025120" y="4221088"/>
          <a:ext cx="4629556" cy="2499360"/>
        </p:xfrm>
        <a:graphic>
          <a:graphicData uri="http://schemas.openxmlformats.org/drawingml/2006/table">
            <a:tbl>
              <a:tblPr firstRow="1" bandRow="1">
                <a:tableStyleId>{5C22544A-7EE6-4342-B048-85BDC9FD1C3A}</a:tableStyleId>
              </a:tblPr>
              <a:tblGrid>
                <a:gridCol w="1781428">
                  <a:extLst>
                    <a:ext uri="{9D8B030D-6E8A-4147-A177-3AD203B41FA5}">
                      <a16:colId xmlns:a16="http://schemas.microsoft.com/office/drawing/2014/main" val="3583770891"/>
                    </a:ext>
                  </a:extLst>
                </a:gridCol>
                <a:gridCol w="1421277">
                  <a:extLst>
                    <a:ext uri="{9D8B030D-6E8A-4147-A177-3AD203B41FA5}">
                      <a16:colId xmlns:a16="http://schemas.microsoft.com/office/drawing/2014/main" val="1276116030"/>
                    </a:ext>
                  </a:extLst>
                </a:gridCol>
                <a:gridCol w="1426851">
                  <a:extLst>
                    <a:ext uri="{9D8B030D-6E8A-4147-A177-3AD203B41FA5}">
                      <a16:colId xmlns:a16="http://schemas.microsoft.com/office/drawing/2014/main" val="2096923049"/>
                    </a:ext>
                  </a:extLst>
                </a:gridCol>
              </a:tblGrid>
              <a:tr h="476632">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Факт </a:t>
                      </a:r>
                      <a:r>
                        <a:rPr lang="ru-RU" sz="1000" dirty="0" err="1" smtClean="0">
                          <a:solidFill>
                            <a:schemeClr val="tx1"/>
                          </a:solidFill>
                          <a:latin typeface="Times New Roman" panose="02020603050405020304" pitchFamily="18" charset="0"/>
                          <a:cs typeface="Times New Roman" panose="02020603050405020304" pitchFamily="18" charset="0"/>
                        </a:rPr>
                        <a:t>концентрациясы</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a:solidFill>
                            <a:schemeClr val="tx1"/>
                          </a:solidFill>
                          <a:latin typeface="Times New Roman" panose="02020603050405020304" pitchFamily="18" charset="0"/>
                          <a:cs typeface="Times New Roman" panose="02020603050405020304" pitchFamily="18" charset="0"/>
                        </a:rPr>
                        <a:t>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ШЖШ асу </a:t>
                      </a:r>
                      <a:r>
                        <a:rPr lang="ru-RU" sz="1000" dirty="0" err="1" smtClean="0">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9342">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бөшектер</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a:solidFill>
                            <a:schemeClr val="tx1"/>
                          </a:solidFill>
                          <a:latin typeface="Times New Roman" panose="02020603050405020304" pitchFamily="18" charset="0"/>
                          <a:cs typeface="Times New Roman" panose="02020603050405020304" pitchFamily="18" charset="0"/>
                        </a:rPr>
                        <a:t>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0,01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29342">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бөшектер</a:t>
                      </a:r>
                      <a:r>
                        <a:rPr lang="ru-RU" sz="1000" dirty="0" smtClean="0">
                          <a:solidFill>
                            <a:schemeClr val="tx1"/>
                          </a:solidFill>
                          <a:latin typeface="Times New Roman" panose="02020603050405020304" pitchFamily="18" charset="0"/>
                          <a:cs typeface="Times New Roman" panose="02020603050405020304" pitchFamily="18" charset="0"/>
                        </a:rPr>
                        <a:t> РМ-10</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0,004</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29342">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Күкірт</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16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0,03</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9342">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1359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0,3</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29342">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66</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0,3</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29342">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46</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29342">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5</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0,6</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10</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0,05</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30227" y="79926"/>
            <a:ext cx="4824413" cy="2333972"/>
          </a:xfrm>
          <a:prstGeom prst="rect">
            <a:avLst/>
          </a:prstGeom>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lvl="0" algn="ctr"/>
            <a:r>
              <a:rPr lang="kk-KZ" altLang="ru-RU" sz="1200" b="1" dirty="0" smtClean="0">
                <a:latin typeface="Times New Roman" panose="02020603050405020304" pitchFamily="18" charset="0"/>
                <a:cs typeface="Times New Roman" panose="02020603050405020304" pitchFamily="18" charset="0"/>
              </a:rPr>
              <a:t>Орал</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a:t>
            </a:r>
          </a:p>
          <a:p>
            <a:pPr lvl="0" algn="ctr"/>
            <a:r>
              <a:rPr lang="ru-RU" altLang="ru-RU" sz="1200" b="1" dirty="0" smtClean="0">
                <a:latin typeface="Times New Roman" panose="02020603050405020304" pitchFamily="18" charset="0"/>
                <a:cs typeface="Times New Roman" panose="02020603050405020304" pitchFamily="18" charset="0"/>
              </a:rPr>
              <a:t>    </a:t>
            </a:r>
            <a:r>
              <a:rPr lang="ru-RU" altLang="ru-RU" sz="1200" b="1" dirty="0">
                <a:latin typeface="Times New Roman" panose="02020603050405020304" pitchFamily="18" charset="0"/>
                <a:cs typeface="Times New Roman" panose="02020603050405020304" pitchFamily="18" charset="0"/>
              </a:rPr>
              <a:t>4</a:t>
            </a:r>
            <a:r>
              <a:rPr lang="ru-RU" altLang="ru-RU" sz="1200" b="1" dirty="0" smtClean="0">
                <a:latin typeface="Times New Roman" panose="02020603050405020304" pitchFamily="18" charset="0"/>
                <a:cs typeface="Times New Roman" panose="02020603050405020304" pitchFamily="18" charset="0"/>
              </a:rPr>
              <a:t> </a:t>
            </a:r>
            <a:r>
              <a:rPr lang="kk-KZ" altLang="ru-RU" sz="1200" b="1" dirty="0" smtClean="0">
                <a:latin typeface="Times New Roman" panose="02020603050405020304" pitchFamily="18" charset="0"/>
                <a:cs typeface="Times New Roman" panose="02020603050405020304" pitchFamily="18" charset="0"/>
              </a:rPr>
              <a:t>қаңтарға </a:t>
            </a:r>
            <a:r>
              <a:rPr lang="ru-RU" altLang="ru-RU" sz="1200" b="1" dirty="0" err="1">
                <a:latin typeface="Times New Roman" panose="02020603050405020304" pitchFamily="18" charset="0"/>
                <a:cs typeface="Times New Roman" panose="02020603050405020304" pitchFamily="18" charset="0"/>
              </a:rPr>
              <a:t>арналған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ауа-райы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болжамы</a:t>
            </a:r>
            <a:r>
              <a:rPr lang="ru-RU" altLang="ru-RU" sz="1200" b="1" dirty="0">
                <a:latin typeface="Times New Roman" panose="02020603050405020304" pitchFamily="18" charset="0"/>
                <a:cs typeface="Times New Roman" panose="02020603050405020304" pitchFamily="18" charset="0"/>
              </a:rPr>
              <a:t> </a:t>
            </a:r>
            <a:endParaRPr lang="ru-RU" altLang="ru-RU" sz="1200" b="1" dirty="0" smtClean="0">
              <a:latin typeface="Times New Roman" panose="02020603050405020304" pitchFamily="18" charset="0"/>
              <a:cs typeface="Times New Roman" panose="02020603050405020304" pitchFamily="18" charset="0"/>
            </a:endParaRPr>
          </a:p>
          <a:p>
            <a:pPr lvl="0" algn="ctr"/>
            <a:r>
              <a:rPr lang="ru-RU" altLang="ru-RU" sz="1200" b="1" dirty="0" smtClean="0">
                <a:latin typeface="Times New Roman" panose="02020603050405020304" pitchFamily="18" charset="0"/>
                <a:cs typeface="Times New Roman" panose="02020603050405020304" pitchFamily="18" charset="0"/>
              </a:rPr>
              <a:t>     2022 ж. 3 </a:t>
            </a:r>
            <a:r>
              <a:rPr lang="ru-RU" altLang="ru-RU" sz="1200" b="1" dirty="0" err="1" smtClean="0">
                <a:latin typeface="Times New Roman" panose="02020603050405020304" pitchFamily="18" charset="0"/>
                <a:cs typeface="Times New Roman" panose="02020603050405020304" pitchFamily="18" charset="0"/>
              </a:rPr>
              <a:t>қаңтар</a:t>
            </a:r>
            <a:r>
              <a:rPr lang="ru-RU" altLang="ru-RU" sz="1200" b="1" dirty="0" smtClean="0">
                <a:latin typeface="Times New Roman" panose="02020603050405020304" pitchFamily="18" charset="0"/>
                <a:cs typeface="Times New Roman" panose="02020603050405020304" pitchFamily="18" charset="0"/>
              </a:rPr>
              <a:t> 20 с. </a:t>
            </a:r>
            <a:r>
              <a:rPr lang="ru-RU" altLang="ru-RU" sz="1200" b="1" dirty="0" err="1" smtClean="0">
                <a:latin typeface="Times New Roman" panose="02020603050405020304" pitchFamily="18" charset="0"/>
                <a:cs typeface="Times New Roman" panose="02020603050405020304" pitchFamily="18" charset="0"/>
              </a:rPr>
              <a:t>Бастап</a:t>
            </a:r>
            <a:r>
              <a:rPr lang="ru-RU" altLang="ru-RU" sz="1200" b="1" dirty="0" smtClean="0">
                <a:latin typeface="Times New Roman" panose="02020603050405020304" pitchFamily="18" charset="0"/>
                <a:cs typeface="Times New Roman" panose="02020603050405020304" pitchFamily="18" charset="0"/>
              </a:rPr>
              <a:t> </a:t>
            </a:r>
            <a:r>
              <a:rPr lang="ru-RU" sz="1200" b="1" dirty="0">
                <a:solidFill>
                  <a:srgbClr val="000000"/>
                </a:solidFill>
                <a:latin typeface="Times New Roman" panose="02020603050405020304" pitchFamily="18" charset="0"/>
                <a:cs typeface="Times New Roman" panose="02020603050405020304" pitchFamily="18" charset="0"/>
                <a:sym typeface="+mn-ea"/>
              </a:rPr>
              <a:t>2022 ж.</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a:latin typeface="Times New Roman" panose="02020603050405020304" pitchFamily="18" charset="0"/>
                <a:cs typeface="Times New Roman" panose="02020603050405020304" pitchFamily="18" charset="0"/>
              </a:rPr>
              <a:t>4</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қаңтарға</a:t>
            </a:r>
            <a:r>
              <a:rPr lang="ru-RU" altLang="ru-RU" sz="1200" b="1" dirty="0" smtClean="0">
                <a:latin typeface="Times New Roman" panose="02020603050405020304" pitchFamily="18" charset="0"/>
                <a:cs typeface="Times New Roman" panose="02020603050405020304" pitchFamily="18" charset="0"/>
              </a:rPr>
              <a:t> 20 </a:t>
            </a:r>
            <a:r>
              <a:rPr lang="ru-RU" altLang="ru-RU" sz="1200" b="1" dirty="0">
                <a:latin typeface="Times New Roman" panose="02020603050405020304" pitchFamily="18" charset="0"/>
                <a:cs typeface="Times New Roman" panose="02020603050405020304" pitchFamily="18" charset="0"/>
              </a:rPr>
              <a:t>с. </a:t>
            </a:r>
            <a:r>
              <a:rPr lang="ru-RU" altLang="ru-RU" sz="1200" b="1" dirty="0" err="1" smtClean="0">
                <a:latin typeface="Times New Roman" panose="02020603050405020304" pitchFamily="18" charset="0"/>
                <a:cs typeface="Times New Roman" panose="02020603050405020304" pitchFamily="18" charset="0"/>
              </a:rPr>
              <a:t>дейін</a:t>
            </a:r>
            <a:r>
              <a:rPr lang="ru-RU" altLang="ru-RU" sz="1200" b="1" dirty="0" smtClean="0">
                <a:latin typeface="Times New Roman" panose="02020603050405020304" pitchFamily="18" charset="0"/>
                <a:cs typeface="Times New Roman" panose="02020603050405020304" pitchFamily="18" charset="0"/>
              </a:rPr>
              <a:t> </a:t>
            </a:r>
          </a:p>
          <a:p>
            <a:pPr lvl="0" algn="just"/>
            <a:r>
              <a:rPr lang="kk-KZ" sz="1200" dirty="0">
                <a:latin typeface="Times New Roman" pitchFamily="18" charset="0"/>
                <a:cs typeface="Times New Roman" pitchFamily="18" charset="0"/>
              </a:rPr>
              <a:t> </a:t>
            </a:r>
            <a:r>
              <a:rPr lang="kk-KZ" sz="1200" dirty="0" smtClean="0">
                <a:latin typeface="Times New Roman" pitchFamily="18" charset="0"/>
                <a:cs typeface="Times New Roman" pitchFamily="18" charset="0"/>
              </a:rPr>
              <a:t>    </a:t>
            </a:r>
            <a:r>
              <a:rPr lang="kk-KZ" sz="1200" dirty="0">
                <a:latin typeface="Times New Roman" pitchFamily="18" charset="0"/>
                <a:cs typeface="Times New Roman" pitchFamily="18" charset="0"/>
              </a:rPr>
              <a:t>Б</a:t>
            </a:r>
            <a:r>
              <a:rPr lang="kk-KZ" sz="1200" dirty="0" smtClean="0">
                <a:latin typeface="Times New Roman" pitchFamily="18" charset="0"/>
                <a:cs typeface="Times New Roman" pitchFamily="18" charset="0"/>
              </a:rPr>
              <a:t>ұлтты, күндіз қар, жаяу бұрқасын</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Жел</a:t>
            </a:r>
            <a:r>
              <a:rPr lang="ru-RU" sz="1200" dirty="0" smtClean="0">
                <a:latin typeface="Times New Roman" pitchFamily="18" charset="0"/>
                <a:cs typeface="Times New Roman" pitchFamily="18" charset="0"/>
              </a:rPr>
              <a:t> </a:t>
            </a:r>
            <a:r>
              <a:rPr lang="kk-KZ" sz="1200" dirty="0" smtClean="0">
                <a:latin typeface="Times New Roman" pitchFamily="18" charset="0"/>
                <a:cs typeface="Times New Roman" pitchFamily="18" charset="0"/>
              </a:rPr>
              <a:t>оңтүстік-батыстан оңтүстік-шығысқа ауысып соғады</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күші</a:t>
            </a:r>
            <a:r>
              <a:rPr lang="ru-RU" sz="1200" dirty="0" smtClean="0">
                <a:latin typeface="Times New Roman" pitchFamily="18" charset="0"/>
                <a:cs typeface="Times New Roman" pitchFamily="18" charset="0"/>
              </a:rPr>
              <a:t> 9-14 м/с. </a:t>
            </a:r>
            <a:r>
              <a:rPr lang="ru-RU" sz="1200" dirty="0" err="1" smtClean="0">
                <a:latin typeface="Times New Roman" pitchFamily="18" charset="0"/>
                <a:cs typeface="Times New Roman" pitchFamily="18" charset="0"/>
              </a:rPr>
              <a:t>Ауа</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температурасы</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түнде</a:t>
            </a:r>
            <a:r>
              <a:rPr lang="ru-RU" sz="1200" dirty="0">
                <a:latin typeface="Times New Roman" pitchFamily="18" charset="0"/>
                <a:cs typeface="Times New Roman" pitchFamily="18" charset="0"/>
              </a:rPr>
              <a:t> </a:t>
            </a:r>
            <a:r>
              <a:rPr lang="ru-RU" sz="1200" dirty="0" smtClean="0">
                <a:latin typeface="Times New Roman" pitchFamily="18" charset="0"/>
                <a:cs typeface="Times New Roman" pitchFamily="18" charset="0"/>
              </a:rPr>
              <a:t>17-19 </a:t>
            </a:r>
            <a:r>
              <a:rPr lang="ru-RU" sz="1200" dirty="0" err="1" smtClean="0">
                <a:latin typeface="Times New Roman" pitchFamily="18" charset="0"/>
                <a:cs typeface="Times New Roman" pitchFamily="18" charset="0"/>
              </a:rPr>
              <a:t>күндіз</a:t>
            </a:r>
            <a:r>
              <a:rPr lang="ru-RU" sz="1200" dirty="0" smtClean="0">
                <a:latin typeface="Times New Roman" pitchFamily="18" charset="0"/>
                <a:cs typeface="Times New Roman" pitchFamily="18" charset="0"/>
              </a:rPr>
              <a:t> 7-9 градус </a:t>
            </a:r>
            <a:r>
              <a:rPr lang="ru-RU" sz="1200" dirty="0" err="1" smtClean="0">
                <a:latin typeface="Times New Roman" pitchFamily="18" charset="0"/>
                <a:cs typeface="Times New Roman" pitchFamily="18" charset="0"/>
              </a:rPr>
              <a:t>аяз</a:t>
            </a:r>
            <a:r>
              <a:rPr lang="ru-RU" sz="1200" dirty="0" smtClean="0">
                <a:latin typeface="Times New Roman" pitchFamily="18" charset="0"/>
                <a:cs typeface="Times New Roman" pitchFamily="18" charset="0"/>
              </a:rPr>
              <a:t>. </a:t>
            </a:r>
          </a:p>
          <a:p>
            <a:pPr lvl="0" algn="just"/>
            <a:endParaRPr lang="ru-RU" sz="1200" dirty="0" smtClean="0">
              <a:latin typeface="Times New Roman" pitchFamily="18" charset="0"/>
              <a:cs typeface="Times New Roman" pitchFamily="18" charset="0"/>
            </a:endParaRPr>
          </a:p>
          <a:p>
            <a:pPr indent="182563" algn="ctr">
              <a:spcBef>
                <a:spcPts val="200"/>
              </a:spcBef>
            </a:pPr>
            <a:r>
              <a:rPr lang="ru-RU" sz="1200" b="1" dirty="0">
                <a:solidFill>
                  <a:srgbClr val="000000"/>
                </a:solidFill>
                <a:latin typeface="Times New Roman" panose="02020603050405020304" pitchFamily="18" charset="0"/>
                <a:cs typeface="Times New Roman" panose="02020603050405020304" pitchFamily="18" charset="0"/>
                <a:sym typeface="+mn-ea"/>
              </a:rPr>
              <a:t>5</a:t>
            </a:r>
            <a:r>
              <a:rPr lang="ru-RU" sz="1200" b="1" dirty="0" smtClean="0">
                <a:solidFill>
                  <a:srgbClr val="000000"/>
                </a:solidFill>
                <a:latin typeface="Times New Roman" panose="02020603050405020304" pitchFamily="18" charset="0"/>
                <a:cs typeface="Times New Roman" panose="02020603050405020304" pitchFamily="18" charset="0"/>
                <a:sym typeface="+mn-ea"/>
              </a:rPr>
              <a:t> </a:t>
            </a:r>
            <a:r>
              <a:rPr lang="kk-KZ" sz="1200" b="1" dirty="0" smtClean="0">
                <a:solidFill>
                  <a:srgbClr val="000000"/>
                </a:solidFill>
                <a:latin typeface="Times New Roman" panose="02020603050405020304" pitchFamily="18" charset="0"/>
                <a:cs typeface="Times New Roman" panose="02020603050405020304" pitchFamily="18" charset="0"/>
                <a:sym typeface="+mn-ea"/>
              </a:rPr>
              <a:t>қаңтар</a:t>
            </a:r>
            <a:r>
              <a:rPr lang="ru-RU" sz="1200" b="1" dirty="0" err="1" smtClean="0">
                <a:solidFill>
                  <a:srgbClr val="000000"/>
                </a:solidFill>
                <a:latin typeface="Times New Roman" panose="02020603050405020304" pitchFamily="18" charset="0"/>
                <a:cs typeface="Times New Roman" panose="02020603050405020304" pitchFamily="18" charset="0"/>
                <a:sym typeface="+mn-ea"/>
              </a:rPr>
              <a:t>ға</a:t>
            </a:r>
            <a:r>
              <a:rPr lang="ru-RU" sz="1200" b="1" dirty="0" smtClean="0">
                <a:solidFill>
                  <a:srgbClr val="000000"/>
                </a:solidFill>
                <a:latin typeface="Times New Roman" panose="02020603050405020304" pitchFamily="18" charset="0"/>
                <a:cs typeface="Times New Roman" panose="02020603050405020304" pitchFamily="18" charset="0"/>
                <a:sym typeface="+mn-ea"/>
              </a:rPr>
              <a:t> </a:t>
            </a:r>
            <a:r>
              <a:rPr lang="ru-RU" altLang="ru-RU" sz="1200" b="1" dirty="0" err="1">
                <a:latin typeface="Times New Roman" panose="02020603050405020304" pitchFamily="18" charset="0"/>
                <a:cs typeface="Times New Roman" panose="02020603050405020304" pitchFamily="18" charset="0"/>
              </a:rPr>
              <a:t>арналған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ауа-райы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болжамы</a:t>
            </a:r>
            <a:r>
              <a:rPr lang="ru-RU" altLang="ru-RU" sz="1200" b="1" dirty="0">
                <a:latin typeface="Times New Roman" panose="02020603050405020304" pitchFamily="18" charset="0"/>
                <a:cs typeface="Times New Roman" panose="02020603050405020304" pitchFamily="18" charset="0"/>
              </a:rPr>
              <a:t> </a:t>
            </a:r>
            <a:endParaRPr lang="ru-RU" sz="1200" b="1" dirty="0" smtClean="0">
              <a:solidFill>
                <a:srgbClr val="000000"/>
              </a:solidFill>
              <a:latin typeface="Times New Roman" panose="02020603050405020304" pitchFamily="18" charset="0"/>
              <a:cs typeface="Times New Roman" panose="02020603050405020304" pitchFamily="18" charset="0"/>
              <a:sym typeface="+mn-ea"/>
            </a:endParaRPr>
          </a:p>
          <a:p>
            <a:pPr indent="182563" algn="ctr"/>
            <a:r>
              <a:rPr lang="ru-RU" sz="1200" b="1" dirty="0" smtClean="0">
                <a:solidFill>
                  <a:srgbClr val="000000"/>
                </a:solidFill>
                <a:latin typeface="Times New Roman" panose="02020603050405020304" pitchFamily="18" charset="0"/>
                <a:cs typeface="Times New Roman" panose="02020603050405020304" pitchFamily="18" charset="0"/>
                <a:sym typeface="+mn-ea"/>
              </a:rPr>
              <a:t>2022 ж.</a:t>
            </a:r>
            <a:r>
              <a:rPr lang="kk-KZ" sz="1200" b="1" dirty="0" smtClean="0">
                <a:solidFill>
                  <a:srgbClr val="000000"/>
                </a:solidFill>
                <a:latin typeface="Times New Roman" panose="02020603050405020304" pitchFamily="18" charset="0"/>
                <a:cs typeface="Times New Roman" panose="02020603050405020304" pitchFamily="18" charset="0"/>
                <a:sym typeface="+mn-ea"/>
              </a:rPr>
              <a:t> </a:t>
            </a:r>
            <a:r>
              <a:rPr lang="kk-KZ" sz="1200" b="1" dirty="0">
                <a:solidFill>
                  <a:srgbClr val="000000"/>
                </a:solidFill>
                <a:latin typeface="Times New Roman" panose="02020603050405020304" pitchFamily="18" charset="0"/>
                <a:cs typeface="Times New Roman" panose="02020603050405020304" pitchFamily="18" charset="0"/>
                <a:sym typeface="+mn-ea"/>
              </a:rPr>
              <a:t>4</a:t>
            </a:r>
            <a:r>
              <a:rPr lang="kk-KZ" sz="1200" b="1" dirty="0" smtClean="0">
                <a:solidFill>
                  <a:srgbClr val="000000"/>
                </a:solidFill>
                <a:latin typeface="Times New Roman" panose="02020603050405020304" pitchFamily="18" charset="0"/>
                <a:cs typeface="Times New Roman" panose="02020603050405020304" pitchFamily="18" charset="0"/>
                <a:sym typeface="+mn-ea"/>
              </a:rPr>
              <a:t> қаңтар </a:t>
            </a:r>
            <a:r>
              <a:rPr lang="ru-RU" sz="1200" b="1" dirty="0" smtClean="0">
                <a:solidFill>
                  <a:srgbClr val="000000"/>
                </a:solidFill>
                <a:latin typeface="Times New Roman" panose="02020603050405020304" pitchFamily="18" charset="0"/>
                <a:cs typeface="Times New Roman" panose="02020603050405020304" pitchFamily="18" charset="0"/>
              </a:rPr>
              <a:t>20 с. </a:t>
            </a:r>
            <a:r>
              <a:rPr lang="ru-RU" sz="1200" b="1" dirty="0" err="1" smtClean="0">
                <a:solidFill>
                  <a:srgbClr val="000000"/>
                </a:solidFill>
                <a:latin typeface="Times New Roman" panose="02020603050405020304" pitchFamily="18" charset="0"/>
                <a:cs typeface="Times New Roman" panose="02020603050405020304" pitchFamily="18" charset="0"/>
                <a:sym typeface="+mn-ea"/>
              </a:rPr>
              <a:t>бастап</a:t>
            </a:r>
            <a:r>
              <a:rPr lang="ru-RU" sz="1200" b="1" dirty="0" smtClean="0">
                <a:solidFill>
                  <a:srgbClr val="000000"/>
                </a:solidFill>
                <a:latin typeface="Times New Roman" panose="02020603050405020304" pitchFamily="18" charset="0"/>
                <a:cs typeface="Times New Roman" panose="02020603050405020304" pitchFamily="18" charset="0"/>
                <a:sym typeface="+mn-ea"/>
              </a:rPr>
              <a:t> 2022 ж. 5 </a:t>
            </a:r>
            <a:r>
              <a:rPr lang="ru-RU" sz="1200" b="1" dirty="0" err="1" smtClean="0">
                <a:solidFill>
                  <a:srgbClr val="000000"/>
                </a:solidFill>
                <a:latin typeface="Times New Roman" panose="02020603050405020304" pitchFamily="18" charset="0"/>
                <a:cs typeface="Times New Roman" panose="02020603050405020304" pitchFamily="18" charset="0"/>
                <a:sym typeface="+mn-ea"/>
              </a:rPr>
              <a:t>қаңтарға</a:t>
            </a:r>
            <a:r>
              <a:rPr lang="ru-RU" sz="1200" b="1" dirty="0" smtClean="0">
                <a:solidFill>
                  <a:srgbClr val="000000"/>
                </a:solidFill>
                <a:latin typeface="Times New Roman" panose="02020603050405020304" pitchFamily="18" charset="0"/>
                <a:cs typeface="Times New Roman" panose="02020603050405020304" pitchFamily="18" charset="0"/>
                <a:sym typeface="+mn-ea"/>
              </a:rPr>
              <a:t> 08 с. </a:t>
            </a:r>
            <a:r>
              <a:rPr lang="ru-RU" sz="1200" b="1" dirty="0" err="1" smtClean="0">
                <a:solidFill>
                  <a:srgbClr val="000000"/>
                </a:solidFill>
                <a:latin typeface="Times New Roman" panose="02020603050405020304" pitchFamily="18" charset="0"/>
                <a:cs typeface="Times New Roman" panose="02020603050405020304" pitchFamily="18" charset="0"/>
                <a:sym typeface="+mn-ea"/>
              </a:rPr>
              <a:t>дейін</a:t>
            </a:r>
            <a:r>
              <a:rPr lang="ru-RU" sz="1200" b="1" dirty="0" smtClean="0">
                <a:solidFill>
                  <a:srgbClr val="000000"/>
                </a:solidFill>
                <a:latin typeface="Times New Roman" panose="02020603050405020304" pitchFamily="18" charset="0"/>
                <a:cs typeface="Times New Roman" panose="02020603050405020304" pitchFamily="18" charset="0"/>
                <a:sym typeface="+mn-ea"/>
              </a:rPr>
              <a:t> </a:t>
            </a:r>
          </a:p>
          <a:p>
            <a:pPr indent="182563" algn="just"/>
            <a:r>
              <a:rPr lang="kk-KZ" sz="1200" dirty="0" smtClean="0">
                <a:latin typeface="Times New Roman" pitchFamily="18" charset="0"/>
                <a:cs typeface="Times New Roman" pitchFamily="18" charset="0"/>
              </a:rPr>
              <a:t>Көшпелі бұлтты, қар</a:t>
            </a:r>
            <a:r>
              <a:rPr lang="kk-KZ" sz="1200" dirty="0">
                <a:latin typeface="Times New Roman" pitchFamily="18" charset="0"/>
                <a:cs typeface="Times New Roman" pitchFamily="18" charset="0"/>
              </a:rPr>
              <a:t>, жаяу </a:t>
            </a:r>
            <a:r>
              <a:rPr lang="kk-KZ" sz="1200" dirty="0" smtClean="0">
                <a:latin typeface="Times New Roman" pitchFamily="18" charset="0"/>
                <a:cs typeface="Times New Roman" pitchFamily="18" charset="0"/>
              </a:rPr>
              <a:t>бұрқасын</a:t>
            </a:r>
            <a:r>
              <a:rPr lang="ru-RU" sz="1200" dirty="0" smtClean="0">
                <a:solidFill>
                  <a:prstClr val="black"/>
                </a:solidFill>
                <a:latin typeface="Times New Roman" pitchFamily="18" charset="0"/>
                <a:cs typeface="Times New Roman" pitchFamily="18" charset="0"/>
              </a:rPr>
              <a:t>.</a:t>
            </a:r>
            <a:r>
              <a:rPr lang="kk-KZ"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Жел</a:t>
            </a:r>
            <a:r>
              <a:rPr lang="ru-RU" sz="1200" dirty="0" smtClean="0">
                <a:latin typeface="Times New Roman" pitchFamily="18" charset="0"/>
                <a:cs typeface="Times New Roman" pitchFamily="18" charset="0"/>
              </a:rPr>
              <a:t> </a:t>
            </a:r>
            <a:r>
              <a:rPr lang="kk-KZ" sz="1200" dirty="0" smtClean="0">
                <a:latin typeface="Times New Roman" pitchFamily="18" charset="0"/>
                <a:cs typeface="Times New Roman" pitchFamily="18" charset="0"/>
              </a:rPr>
              <a:t>оңтүстік-батыстан</a:t>
            </a:r>
            <a:r>
              <a:rPr lang="ru-RU" sz="1200" dirty="0" smtClean="0">
                <a:latin typeface="Times New Roman" pitchFamily="18" charset="0"/>
                <a:cs typeface="Times New Roman" pitchFamily="18" charset="0"/>
              </a:rPr>
              <a:t> </a:t>
            </a:r>
            <a:r>
              <a:rPr lang="kk-KZ" sz="1200" dirty="0" smtClean="0">
                <a:latin typeface="Times New Roman" pitchFamily="18" charset="0"/>
                <a:cs typeface="Times New Roman" pitchFamily="18" charset="0"/>
              </a:rPr>
              <a:t>соғады,</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күші</a:t>
            </a:r>
            <a:r>
              <a:rPr lang="ru-RU" sz="1200" dirty="0" smtClean="0">
                <a:latin typeface="Times New Roman" pitchFamily="18" charset="0"/>
                <a:cs typeface="Times New Roman" pitchFamily="18" charset="0"/>
              </a:rPr>
              <a:t>  9-14 м/с. </a:t>
            </a:r>
            <a:r>
              <a:rPr lang="ru-RU" sz="1200" dirty="0" err="1" smtClean="0">
                <a:latin typeface="Times New Roman" pitchFamily="18" charset="0"/>
                <a:cs typeface="Times New Roman" pitchFamily="18" charset="0"/>
              </a:rPr>
              <a:t>Ауа</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температурасы</a:t>
            </a:r>
            <a:r>
              <a:rPr lang="ru-RU" sz="1200" dirty="0" smtClean="0">
                <a:latin typeface="Times New Roman" pitchFamily="18" charset="0"/>
                <a:cs typeface="Times New Roman" pitchFamily="18" charset="0"/>
              </a:rPr>
              <a:t> 18-20 градус </a:t>
            </a:r>
            <a:r>
              <a:rPr lang="ru-RU" sz="1200" dirty="0" err="1" smtClean="0">
                <a:latin typeface="Times New Roman" pitchFamily="18" charset="0"/>
                <a:cs typeface="Times New Roman" pitchFamily="18" charset="0"/>
              </a:rPr>
              <a:t>аяз</a:t>
            </a:r>
            <a:r>
              <a:rPr lang="ru-RU" sz="1200" dirty="0" smtClean="0">
                <a:latin typeface="Times New Roman" pitchFamily="18" charset="0"/>
                <a:cs typeface="Times New Roman" pitchFamily="18" charset="0"/>
              </a:rPr>
              <a:t>.</a:t>
            </a:r>
          </a:p>
          <a:p>
            <a:pPr indent="182563"/>
            <a:endParaRPr lang="ru-RU" sz="1200" dirty="0" smtClean="0">
              <a:latin typeface="Times New Roman" pitchFamily="18" charset="0"/>
              <a:cs typeface="Times New Roman" pitchFamily="18" charset="0"/>
            </a:endParaRPr>
          </a:p>
        </p:txBody>
      </p:sp>
      <p:sp>
        <p:nvSpPr>
          <p:cNvPr id="22" name="TextBox 13"/>
          <p:cNvSpPr txBox="1"/>
          <p:nvPr/>
        </p:nvSpPr>
        <p:spPr>
          <a:xfrm>
            <a:off x="5025120" y="3415404"/>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5025121" y="2503128"/>
            <a:ext cx="4680168"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smtClean="0">
                <a:solidFill>
                  <a:schemeClr val="tx1"/>
                </a:solidFill>
                <a:latin typeface="Times New Roman" panose="02020603050405020304" pitchFamily="18" charset="0"/>
                <a:cs typeface="Times New Roman" panose="02020603050405020304" pitchFamily="18" charset="0"/>
              </a:rPr>
              <a:t>2022 </a:t>
            </a:r>
            <a:r>
              <a:rPr lang="ru-RU" sz="1100" dirty="0" err="1" smtClean="0">
                <a:solidFill>
                  <a:schemeClr val="tx1"/>
                </a:solidFill>
                <a:latin typeface="Times New Roman" panose="02020603050405020304" pitchFamily="18" charset="0"/>
                <a:cs typeface="Times New Roman" panose="02020603050405020304" pitchFamily="18" charset="0"/>
              </a:rPr>
              <a:t>жыл</a:t>
            </a:r>
            <a:r>
              <a:rPr lang="ru-RU" sz="1100" dirty="0" smtClean="0">
                <a:solidFill>
                  <a:schemeClr val="tx1"/>
                </a:solidFill>
                <a:latin typeface="Times New Roman" panose="02020603050405020304" pitchFamily="18" charset="0"/>
                <a:cs typeface="Times New Roman" panose="02020603050405020304" pitchFamily="18" charset="0"/>
              </a:rPr>
              <a:t> </a:t>
            </a:r>
            <a:r>
              <a:rPr lang="ru-RU" sz="1100" b="1" dirty="0">
                <a:solidFill>
                  <a:schemeClr val="tx1"/>
                </a:solidFill>
                <a:latin typeface="Times New Roman" panose="02020603050405020304" pitchFamily="18" charset="0"/>
                <a:cs typeface="Times New Roman" panose="02020603050405020304" pitchFamily="18" charset="0"/>
              </a:rPr>
              <a:t>4</a:t>
            </a:r>
            <a:r>
              <a:rPr lang="ru-RU" sz="1100" b="1" dirty="0" smtClean="0">
                <a:solidFill>
                  <a:schemeClr val="tx1"/>
                </a:solidFill>
                <a:latin typeface="Times New Roman" panose="02020603050405020304" pitchFamily="18" charset="0"/>
                <a:cs typeface="Times New Roman" panose="02020603050405020304" pitchFamily="18" charset="0"/>
              </a:rPr>
              <a:t> </a:t>
            </a:r>
            <a:r>
              <a:rPr lang="kk-KZ" sz="1100" b="1" dirty="0" smtClean="0">
                <a:solidFill>
                  <a:schemeClr val="tx1"/>
                </a:solidFill>
                <a:latin typeface="Times New Roman" panose="02020603050405020304" pitchFamily="18" charset="0"/>
                <a:cs typeface="Times New Roman" panose="02020603050405020304" pitchFamily="18" charset="0"/>
              </a:rPr>
              <a:t>қаңтар</a:t>
            </a:r>
            <a:r>
              <a:rPr lang="ru-RU" sz="1100" dirty="0" smtClean="0">
                <a:solidFill>
                  <a:schemeClr val="tx1"/>
                </a:solidFill>
                <a:latin typeface="Times New Roman" panose="02020603050405020304" pitchFamily="18" charset="0"/>
                <a:cs typeface="Times New Roman" panose="02020603050405020304" pitchFamily="18" charset="0"/>
              </a:rPr>
              <a:t>, </a:t>
            </a:r>
            <a:r>
              <a:rPr lang="ru-RU" sz="1100" b="1" dirty="0">
                <a:solidFill>
                  <a:schemeClr val="tx1"/>
                </a:solidFill>
                <a:latin typeface="Times New Roman" panose="02020603050405020304" pitchFamily="18" charset="0"/>
                <a:cs typeface="Times New Roman" panose="02020603050405020304" pitchFamily="18" charset="0"/>
              </a:rPr>
              <a:t>5</a:t>
            </a:r>
            <a:r>
              <a:rPr lang="ru-RU" sz="1100" b="1" dirty="0" smtClean="0">
                <a:solidFill>
                  <a:schemeClr val="tx1"/>
                </a:solidFill>
                <a:latin typeface="Times New Roman" panose="02020603050405020304" pitchFamily="18" charset="0"/>
                <a:cs typeface="Times New Roman" panose="02020603050405020304" pitchFamily="18" charset="0"/>
              </a:rPr>
              <a:t> </a:t>
            </a:r>
            <a:r>
              <a:rPr lang="kk-KZ" sz="1100" dirty="0" smtClean="0">
                <a:solidFill>
                  <a:schemeClr val="tx1"/>
                </a:solidFill>
                <a:latin typeface="Times New Roman" panose="02020603050405020304" pitchFamily="18" charset="0"/>
                <a:cs typeface="Times New Roman" panose="02020603050405020304" pitchFamily="18" charset="0"/>
              </a:rPr>
              <a:t>қаңтар</a:t>
            </a:r>
            <a:r>
              <a:rPr lang="ru-RU" sz="1100" b="1" dirty="0" smtClean="0">
                <a:solidFill>
                  <a:schemeClr val="tx1"/>
                </a:solidFill>
                <a:latin typeface="Times New Roman" panose="02020603050405020304" pitchFamily="18" charset="0"/>
                <a:cs typeface="Times New Roman" panose="02020603050405020304" pitchFamily="18" charset="0"/>
              </a:rPr>
              <a:t> </a:t>
            </a:r>
            <a:r>
              <a:rPr lang="ru-RU" sz="1100" b="1" dirty="0" err="1" smtClean="0">
                <a:solidFill>
                  <a:schemeClr val="tx1"/>
                </a:solidFill>
                <a:latin typeface="Times New Roman" panose="02020603050405020304" pitchFamily="18" charset="0"/>
                <a:cs typeface="Times New Roman" panose="02020603050405020304" pitchFamily="18" charset="0"/>
              </a:rPr>
              <a:t>түнде</a:t>
            </a:r>
            <a:r>
              <a:rPr lang="ru-RU" sz="1100" dirty="0" smtClean="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err="1" smtClean="0">
                <a:solidFill>
                  <a:schemeClr val="tx1"/>
                </a:solidFill>
                <a:latin typeface="Times New Roman" panose="02020603050405020304" pitchFamily="18" charset="0"/>
                <a:cs typeface="Times New Roman" panose="02020603050405020304" pitchFamily="18" charset="0"/>
              </a:rPr>
              <a:t>ыдырауына</a:t>
            </a:r>
            <a:r>
              <a:rPr lang="ru-RU" sz="1100" dirty="0" smtClean="0">
                <a:solidFill>
                  <a:schemeClr val="tx1"/>
                </a:solidFill>
                <a:latin typeface="Times New Roman" panose="02020603050405020304" pitchFamily="18" charset="0"/>
                <a:cs typeface="Times New Roman" panose="02020603050405020304" pitchFamily="18" charset="0"/>
              </a:rPr>
              <a:t> </a:t>
            </a:r>
            <a:r>
              <a:rPr lang="ru-RU" sz="1100" dirty="0" err="1" smtClean="0">
                <a:solidFill>
                  <a:schemeClr val="tx1"/>
                </a:solidFill>
                <a:latin typeface="Times New Roman" panose="02020603050405020304" pitchFamily="18" charset="0"/>
                <a:cs typeface="Times New Roman" panose="02020603050405020304" pitchFamily="18" charset="0"/>
              </a:rPr>
              <a:t>ықпал</a:t>
            </a:r>
            <a:r>
              <a:rPr lang="ru-RU" sz="1100" dirty="0" smtClean="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smtClean="0">
                <a:solidFill>
                  <a:schemeClr val="tx1"/>
                </a:solidFill>
                <a:latin typeface="Times New Roman" panose="02020603050405020304" pitchFamily="18" charset="0"/>
                <a:cs typeface="Times New Roman" panose="02020603050405020304" pitchFamily="18" charset="0"/>
              </a:rPr>
              <a:t>. </a:t>
            </a:r>
          </a:p>
          <a:p>
            <a:pPr algn="just"/>
            <a:r>
              <a:rPr lang="ru-RU" sz="1100" dirty="0" err="1" smtClean="0">
                <a:solidFill>
                  <a:schemeClr val="tx1"/>
                </a:solidFill>
                <a:latin typeface="Times New Roman" panose="02020603050405020304" pitchFamily="18" charset="0"/>
                <a:cs typeface="Times New Roman" panose="02020603050405020304" pitchFamily="18" charset="0"/>
              </a:rPr>
              <a:t>Жалпы</a:t>
            </a:r>
            <a:r>
              <a:rPr lang="ru-RU" sz="1100" dirty="0" smtClean="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err="1" smtClean="0">
                <a:solidFill>
                  <a:schemeClr val="tx1"/>
                </a:solidFill>
                <a:latin typeface="Times New Roman" panose="02020603050405020304" pitchFamily="18" charset="0"/>
                <a:cs typeface="Times New Roman" panose="02020603050405020304" pitchFamily="18" charset="0"/>
              </a:rPr>
              <a:t>төмен</a:t>
            </a:r>
            <a:r>
              <a:rPr lang="ru-RU" sz="1100" dirty="0" smtClean="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болады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күтілуде</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smtClean="0">
                <a:solidFill>
                  <a:srgbClr val="000000"/>
                </a:solidFill>
                <a:latin typeface="Times New Roman" pitchFamily="18" charset="0"/>
                <a:cs typeface="Times New Roman" pitchFamily="18" charset="0"/>
                <a:sym typeface="+mn-ea"/>
              </a:rPr>
              <a:t>ҚМЖ КЗІНДЕГІ ХАЛЫҚҚА </a:t>
            </a:r>
            <a:r>
              <a:rPr lang="ru-RU" sz="1400" b="1" dirty="0">
                <a:solidFill>
                  <a:srgbClr val="000000"/>
                </a:solidFill>
                <a:latin typeface="Times New Roman" pitchFamily="18" charset="0"/>
                <a:cs typeface="Times New Roman" pitchFamily="18" charset="0"/>
                <a:sym typeface="+mn-ea"/>
              </a:rPr>
              <a:t>АРНАЛҒАН ҰСЫНЫСТАР</a:t>
            </a:r>
            <a:endParaRPr lang="ru-RU" sz="1400" b="1" dirty="0"/>
          </a:p>
        </p:txBody>
      </p:sp>
      <p:sp>
        <p:nvSpPr>
          <p:cNvPr id="22" name="Прямоугольник 26"/>
          <p:cNvSpPr/>
          <p:nvPr/>
        </p:nvSpPr>
        <p:spPr>
          <a:xfrm>
            <a:off x="232211" y="4587619"/>
            <a:ext cx="4661089" cy="1384995"/>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Орал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 1 </a:t>
            </a:r>
            <a:r>
              <a:rPr lang="ru-RU" altLang="ru-RU" sz="1200" dirty="0" err="1">
                <a:solidFill>
                  <a:srgbClr val="000000"/>
                </a:solidFill>
                <a:latin typeface="Times New Roman" panose="02020603050405020304" pitchFamily="18" charset="0"/>
                <a:cs typeface="Times New Roman" panose="02020603050405020304" pitchFamily="18" charset="0"/>
              </a:rPr>
              <a:t>өрт</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сөндіру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бөлімінің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жанында</a:t>
            </a:r>
            <a:r>
              <a:rPr lang="ru-RU" altLang="ru-RU" sz="1200" dirty="0">
                <a:solidFill>
                  <a:srgbClr val="000000"/>
                </a:solidFill>
                <a:latin typeface="Times New Roman" panose="02020603050405020304" pitchFamily="18" charset="0"/>
                <a:cs typeface="Times New Roman" panose="02020603050405020304" pitchFamily="18" charset="0"/>
              </a:rPr>
              <a:t> (Гагарин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 25 </a:t>
            </a:r>
            <a:r>
              <a:rPr lang="ru-RU" altLang="ru-RU" sz="1200" dirty="0" err="1">
                <a:solidFill>
                  <a:srgbClr val="000000"/>
                </a:solidFill>
                <a:latin typeface="Times New Roman" panose="02020603050405020304" pitchFamily="18" charset="0"/>
                <a:cs typeface="Times New Roman" panose="02020603050405020304" pitchFamily="18" charset="0"/>
              </a:rPr>
              <a:t>үй</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3 пост-</a:t>
            </a:r>
            <a:r>
              <a:rPr lang="ru-RU" altLang="ru-RU" sz="1200" dirty="0" err="1">
                <a:solidFill>
                  <a:srgbClr val="000000"/>
                </a:solidFill>
                <a:latin typeface="Times New Roman" panose="02020603050405020304" pitchFamily="18" charset="0"/>
                <a:cs typeface="Times New Roman" panose="02020603050405020304" pitchFamily="18" charset="0"/>
              </a:rPr>
              <a:t>саябақтың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жанында</a:t>
            </a:r>
            <a:r>
              <a:rPr lang="ru-RU" altLang="ru-RU" sz="1200" dirty="0">
                <a:solidFill>
                  <a:srgbClr val="000000"/>
                </a:solidFill>
                <a:latin typeface="Times New Roman" panose="02020603050405020304" pitchFamily="18" charset="0"/>
                <a:cs typeface="Times New Roman" panose="02020603050405020304" pitchFamily="18" charset="0"/>
              </a:rPr>
              <a:t>. Киров (</a:t>
            </a:r>
            <a:r>
              <a:rPr lang="ru-RU" altLang="ru-RU" sz="1200" dirty="0" err="1">
                <a:solidFill>
                  <a:srgbClr val="000000"/>
                </a:solidFill>
                <a:latin typeface="Times New Roman" panose="02020603050405020304" pitchFamily="18" charset="0"/>
                <a:cs typeface="Times New Roman" panose="02020603050405020304" pitchFamily="18" charset="0"/>
              </a:rPr>
              <a:t>Даумов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бекет-Мұхит</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Мирлан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базарының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бекет-Жәңгір</a:t>
            </a:r>
            <a:r>
              <a:rPr lang="ru-RU" altLang="ru-RU" sz="1200" dirty="0">
                <a:solidFill>
                  <a:srgbClr val="000000"/>
                </a:solidFill>
                <a:latin typeface="Times New Roman" panose="02020603050405020304" pitchFamily="18" charset="0"/>
                <a:cs typeface="Times New Roman" panose="02020603050405020304" pitchFamily="18" charset="0"/>
              </a:rPr>
              <a:t> хан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75 В</a:t>
            </a:r>
            <a:r>
              <a:rPr lang="ru-RU" altLang="ru-RU" sz="1200" dirty="0"/>
              <a:t> </a:t>
            </a:r>
          </a:p>
        </p:txBody>
      </p:sp>
      <p:sp>
        <p:nvSpPr>
          <p:cNvPr id="23" name="Прямоугольник 13"/>
          <p:cNvSpPr/>
          <p:nvPr/>
        </p:nvSpPr>
        <p:spPr>
          <a:xfrm>
            <a:off x="4937125" y="76029"/>
            <a:ext cx="4851126" cy="461963"/>
          </a:xfrm>
          <a:prstGeom prst="rect">
            <a:avLst/>
          </a:prstGeom>
          <a:noFill/>
          <a:ln w="9525">
            <a:noFill/>
          </a:ln>
        </p:spPr>
        <p:txBody>
          <a:bodyPr wrap="square">
            <a:spAutoFit/>
          </a:bodyPr>
          <a:lstStyle/>
          <a:p>
            <a:pPr algn="ctr" eaLnBrk="0" hangingPunct="0"/>
            <a:r>
              <a:rPr lang="ru-RU" altLang="ru-RU" sz="1200" i="1" dirty="0" smtClean="0">
                <a:latin typeface="Times New Roman" panose="02020603050405020304" pitchFamily="18" charset="0"/>
                <a:cs typeface="Times New Roman" panose="02020603050405020304" pitchFamily="18" charset="0"/>
              </a:rPr>
              <a:t>«</a:t>
            </a:r>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38289" y="4389693"/>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smtClean="0">
                            <a:latin typeface="Times New Roman" panose="02020603050405020304" pitchFamily="18" charset="0"/>
                            <a:ea typeface="Times New Roman" panose="02020603050405020304" pitchFamily="18" charset="0"/>
                          </a:rPr>
                          <a:t>Баспасөз</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smtClean="0">
                            <a:latin typeface="Times New Roman" panose="02020603050405020304" pitchFamily="18" charset="0"/>
                            <a:ea typeface="Times New Roman" panose="02020603050405020304" pitchFamily="18" charset="0"/>
                          </a:rPr>
                          <a:t>Халықаралық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ынтымақтастық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a:t>
              </a:r>
              <a:r>
                <a:rPr lang="ru-RU" altLang="ru-RU" sz="1000" i="1" dirty="0" smtClean="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62086" y="6494305"/>
            <a:ext cx="49057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4980789" y="6242430"/>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smtClean="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smtClean="0">
                <a:solidFill>
                  <a:srgbClr val="000000"/>
                </a:solidFill>
                <a:latin typeface="Times New Roman" panose="02020603050405020304" pitchFamily="18" charset="0"/>
                <a:cs typeface="Times New Roman" panose="02020603050405020304" pitchFamily="18" charset="0"/>
              </a:rPr>
              <a:t>:</a:t>
            </a:r>
            <a:r>
              <a:rPr lang="ru-RU" altLang="ru-RU" sz="1200" b="1" i="1" dirty="0" smtClean="0">
                <a:solidFill>
                  <a:srgbClr val="000000"/>
                </a:solidFill>
                <a:latin typeface="Times New Roman" panose="02020603050405020304" pitchFamily="18" charset="0"/>
                <a:cs typeface="Times New Roman" panose="02020603050405020304" pitchFamily="18" charset="0"/>
              </a:rPr>
              <a:t> </a:t>
            </a:r>
            <a:r>
              <a:rPr lang="ru-RU" altLang="ru-RU" sz="1200" b="1" i="1" dirty="0" err="1" smtClean="0">
                <a:solidFill>
                  <a:srgbClr val="000000"/>
                </a:solidFill>
                <a:latin typeface="Times New Roman" panose="02020603050405020304" pitchFamily="18" charset="0"/>
                <a:cs typeface="Times New Roman" panose="02020603050405020304" pitchFamily="18" charset="0"/>
              </a:rPr>
              <a:t>Тулепов</a:t>
            </a:r>
            <a:r>
              <a:rPr lang="ru-RU" altLang="ru-RU" sz="1200" b="1" i="1" dirty="0" smtClean="0">
                <a:solidFill>
                  <a:srgbClr val="000000"/>
                </a:solidFill>
                <a:latin typeface="Times New Roman" panose="02020603050405020304" pitchFamily="18" charset="0"/>
                <a:cs typeface="Times New Roman" panose="02020603050405020304" pitchFamily="18" charset="0"/>
              </a:rPr>
              <a:t> Л.</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630603361"/>
              </p:ext>
            </p:extLst>
          </p:nvPr>
        </p:nvGraphicFramePr>
        <p:xfrm>
          <a:off x="5268001" y="537992"/>
          <a:ext cx="4167505" cy="804672"/>
        </p:xfrm>
        <a:graphic>
          <a:graphicData uri="http://schemas.openxmlformats.org/drawingml/2006/table">
            <a:tbl>
              <a:tblPr/>
              <a:tblGrid>
                <a:gridCol w="1053151">
                  <a:extLst>
                    <a:ext uri="{9D8B030D-6E8A-4147-A177-3AD203B41FA5}">
                      <a16:colId xmlns:a16="http://schemas.microsoft.com/office/drawing/2014/main" val="20000"/>
                    </a:ext>
                  </a:extLst>
                </a:gridCol>
                <a:gridCol w="3114354">
                  <a:extLst>
                    <a:ext uri="{9D8B030D-6E8A-4147-A177-3AD203B41FA5}">
                      <a16:colId xmlns:a16="http://schemas.microsoft.com/office/drawing/2014/main" val="20001"/>
                    </a:ext>
                  </a:extLst>
                </a:gridCol>
              </a:tblGrid>
              <a:tr h="6574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Ластану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дәрежесін</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19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smtClean="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686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0,14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smtClean="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716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smtClean="0">
                          <a:solidFill>
                            <a:srgbClr val="000000"/>
                          </a:solidFill>
                          <a:latin typeface="Times New Roman" panose="02020603050405020304" pitchFamily="18" charset="0"/>
                        </a:rPr>
                        <a:t>жоғары</a:t>
                      </a:r>
                      <a:endParaRPr lang="ru-RU" sz="1000" dirty="0" smtClean="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682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smtClean="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285769"/>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*Жалпы </a:t>
            </a:r>
            <a:r>
              <a:rPr lang="kk-KZ" altLang="ru-RU" sz="800" i="1" dirty="0">
                <a:solidFill>
                  <a:srgbClr val="000000"/>
                </a:solidFill>
                <a:latin typeface="Times New Roman" panose="02020603050405020304" pitchFamily="18" charset="0"/>
                <a:cs typeface="Times New Roman" panose="02020603050405020304" pitchFamily="18" charset="0"/>
              </a:rPr>
              <a:t>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r>
              <a:rPr lang="kk-KZ" altLang="ru-RU" sz="800" i="1" dirty="0" smtClean="0">
                <a:solidFill>
                  <a:srgbClr val="000000"/>
                </a:solidFill>
                <a:latin typeface="Times New Roman" panose="02020603050405020304" pitchFamily="18" charset="0"/>
                <a:cs typeface="Times New Roman" panose="02020603050405020304" pitchFamily="18" charset="0"/>
              </a:rPr>
              <a:t>.</a:t>
            </a:r>
          </a:p>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ҚР </a:t>
            </a:r>
            <a:r>
              <a:rPr lang="kk-KZ" altLang="ru-RU" sz="800" i="1" dirty="0">
                <a:solidFill>
                  <a:srgbClr val="000000"/>
                </a:solidFill>
                <a:latin typeface="Times New Roman" panose="02020603050405020304" pitchFamily="18" charset="0"/>
                <a:cs typeface="Times New Roman" panose="02020603050405020304" pitchFamily="18" charset="0"/>
              </a:rPr>
              <a:t>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2087" y="2057655"/>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a:t>
            </a:r>
            <a:r>
              <a:rPr lang="ru-RU" sz="1200" i="1" dirty="0" smtClean="0">
                <a:latin typeface="Times New Roman" panose="02020603050405020304" pitchFamily="18" charset="0"/>
                <a:cs typeface="Times New Roman" panose="02020603050405020304" pitchFamily="18" charset="0"/>
              </a:rPr>
              <a:t>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998893944"/>
              </p:ext>
            </p:extLst>
          </p:nvPr>
        </p:nvGraphicFramePr>
        <p:xfrm>
          <a:off x="5048030" y="239516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smtClean="0">
                          <a:solidFill>
                            <a:srgbClr val="000000"/>
                          </a:solidFill>
                          <a:latin typeface="Times New Roman" panose="02020603050405020304" pitchFamily="18" charset="0"/>
                        </a:rPr>
                        <a:t>ҚМЖ</a:t>
                      </a:r>
                    </a:p>
                    <a:p>
                      <a:pPr lvl="0" algn="ctr" eaLnBrk="1" fontAlgn="ctr" hangingPunct="1">
                        <a:buNone/>
                      </a:pPr>
                      <a:r>
                        <a:rPr lang="ru-RU" sz="1000" dirty="0" err="1" smtClean="0">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Ескерту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smtClean="0">
                          <a:solidFill>
                            <a:srgbClr val="000000"/>
                          </a:solidFill>
                          <a:latin typeface="Times New Roman" panose="02020603050405020304" pitchFamily="18" charset="0"/>
                          <a:ea typeface="+mn-ea"/>
                          <a:cs typeface="+mn-cs"/>
                        </a:rPr>
                        <a:t>1 </a:t>
                      </a:r>
                      <a:r>
                        <a:rPr lang="ru-RU" sz="1000" b="0" i="0" u="none" kern="1200" baseline="0" dirty="0" err="1" smtClean="0">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latin typeface="Times New Roman" panose="02020603050405020304" pitchFamily="18" charset="0"/>
                          <a:cs typeface="Times New Roman" panose="02020603050405020304" pitchFamily="18" charset="0"/>
                        </a:rPr>
                        <a:t>немесе </a:t>
                      </a:r>
                      <a:r>
                        <a:rPr lang="ru-RU" sz="1000" dirty="0" smtClean="0">
                          <a:latin typeface="Times New Roman" panose="02020603050405020304" pitchFamily="18" charset="0"/>
                          <a:cs typeface="Times New Roman" panose="02020603050405020304" pitchFamily="18" charset="0"/>
                        </a:rPr>
                        <a:t>СИ ≥ 3ПДКм.р. </a:t>
                      </a:r>
                      <a:r>
                        <a:rPr lang="kk-KZ" sz="1000" dirty="0" smtClean="0">
                          <a:solidFill>
                            <a:schemeClr val="tx1"/>
                          </a:solidFill>
                          <a:latin typeface="Times New Roman" panose="02020603050405020304" pitchFamily="18" charset="0"/>
                        </a:rPr>
                        <a:t>шарты орындалса;</a:t>
                      </a:r>
                      <a:endPar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a:t>
                      </a:r>
                      <a:r>
                        <a:rPr lang="en-US" altLang="en-US" sz="1000" b="0" i="0" u="none" kern="1200" baseline="0" dirty="0" smtClean="0">
                          <a:solidFill>
                            <a:schemeClr val="tx1"/>
                          </a:solidFill>
                          <a:latin typeface="Times New Roman" panose="02020603050405020304" pitchFamily="18" charset="0"/>
                          <a:ea typeface="+mn-ea"/>
                          <a:cs typeface="+mn-cs"/>
                        </a:rPr>
                        <a:t>P" </a:t>
                      </a:r>
                      <a:r>
                        <a:rPr lang="kk-KZ" altLang="en-US" sz="1000" b="0" i="0" u="none" kern="1200" baseline="0" dirty="0" smtClean="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smtClean="0">
                          <a:solidFill>
                            <a:srgbClr val="000000"/>
                          </a:solidFill>
                          <a:latin typeface="Times New Roman" panose="02020603050405020304" pitchFamily="18" charset="0"/>
                        </a:rPr>
                        <a:t>2 </a:t>
                      </a:r>
                      <a:r>
                        <a:rPr lang="ru-RU" sz="1000" dirty="0" err="1" smtClean="0">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3</a:t>
                      </a:r>
                      <a:r>
                        <a:rPr lang="kk-KZ" sz="1000" baseline="0" dirty="0" smtClean="0">
                          <a:solidFill>
                            <a:srgbClr val="000000"/>
                          </a:solidFill>
                          <a:latin typeface="Times New Roman" panose="02020603050405020304" pitchFamily="18" charset="0"/>
                        </a:rPr>
                        <a:t> дәреже</a:t>
                      </a:r>
                      <a:endParaRPr lang="ru-RU" sz="1000" dirty="0" smtClean="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7545" y="449924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13012</TotalTime>
  <Words>595</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宋体</vt: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Мейирхан Нурмахамбет</cp:lastModifiedBy>
  <cp:revision>2109</cp:revision>
  <cp:lastPrinted>2021-07-01T03:56:27Z</cp:lastPrinted>
  <dcterms:created xsi:type="dcterms:W3CDTF">2018-03-27T06:03:00Z</dcterms:created>
  <dcterms:modified xsi:type="dcterms:W3CDTF">2022-01-03T08:17:56Z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