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smtClean="0">
                          <a:solidFill>
                            <a:srgbClr val="002060"/>
                          </a:solidFill>
                          <a:latin typeface="Times New Roman" panose="02020603050405020304" pitchFamily="18" charset="0"/>
                          <a:cs typeface="Times New Roman" panose="02020603050405020304" pitchFamily="18" charset="0"/>
                        </a:rPr>
                        <a:t>Өскемен</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smtClean="0">
                <a:solidFill>
                  <a:srgbClr val="0070C0"/>
                </a:solidFill>
                <a:latin typeface="Times New Roman" panose="02020603050405020304" pitchFamily="18" charset="0"/>
                <a:cs typeface="Times New Roman" panose="02020603050405020304" pitchFamily="18" charset="0"/>
              </a:rPr>
              <a:t> </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a:t>
            </a:r>
            <a:r>
              <a:rPr lang="ru-RU" altLang="ru-RU" sz="1200" b="1" dirty="0">
                <a:solidFill>
                  <a:srgbClr val="0070C0"/>
                </a:solidFill>
                <a:latin typeface="Times New Roman" panose="02020603050405020304" pitchFamily="18" charset="0"/>
                <a:cs typeface="Times New Roman" panose="02020603050405020304" pitchFamily="18" charset="0"/>
              </a:rPr>
              <a:t>КАЗГИДРОМЕТ</a:t>
            </a:r>
            <a:r>
              <a:rPr lang="ru-RU" altLang="ru-RU" sz="1200" b="1" dirty="0" smtClean="0">
                <a:solidFill>
                  <a:srgbClr val="0070C0"/>
                </a:solidFill>
                <a:latin typeface="Times New Roman" panose="02020603050405020304" pitchFamily="18" charset="0"/>
                <a:cs typeface="Times New Roman" panose="02020603050405020304" pitchFamily="18" charset="0"/>
              </a:rPr>
              <a:t>»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662009547"/>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smtClean="0">
                          <a:solidFill>
                            <a:srgbClr val="002060"/>
                          </a:solidFill>
                          <a:latin typeface="Times New Roman" panose="02020603050405020304" pitchFamily="18" charset="0"/>
                          <a:cs typeface="Times New Roman" panose="02020603050405020304" pitchFamily="18" charset="0"/>
                        </a:rPr>
                        <a:t>Өскемен</a:t>
                      </a:r>
                      <a:r>
                        <a:rPr lang="ru-RU" altLang="x-none" sz="1600" b="1" i="1" dirty="0" smtClean="0">
                          <a:solidFill>
                            <a:srgbClr val="002060"/>
                          </a:solidFill>
                          <a:latin typeface="Times New Roman" panose="02020603050405020304" pitchFamily="18" charset="0"/>
                          <a:cs typeface="Times New Roman" panose="02020603050405020304" pitchFamily="18" charset="0"/>
                        </a:rPr>
                        <a:t>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3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3 </a:t>
            </a:r>
            <a:r>
              <a:rPr lang="ru-RU" altLang="ru-RU" sz="1200" b="1" dirty="0" err="1" smtClean="0">
                <a:latin typeface="Times New Roman" panose="02020603050405020304" pitchFamily="18" charset="0"/>
                <a:cs typeface="Times New Roman" panose="02020603050405020304" pitchFamily="18" charset="0"/>
              </a:rPr>
              <a:t>қаңтар</a:t>
            </a:r>
            <a:r>
              <a:rPr lang="kk-KZ"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Өскемен</a:t>
            </a:r>
            <a:r>
              <a:rPr lang="ru-RU" altLang="ru-RU" sz="1200" b="1" dirty="0" smtClean="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endParaRPr lang="ru-RU" altLang="ru-RU" sz="1200" b="1" dirty="0" smtClean="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44531602"/>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386550">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530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644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2,1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381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12955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2,6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114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1938992"/>
          </a:xfrm>
          <a:prstGeom prst="rect">
            <a:avLst/>
          </a:prstGeom>
        </p:spPr>
        <p:txBody>
          <a:bodyPr wrap="square">
            <a:spAutoFit/>
          </a:bodyPr>
          <a:lstStyle/>
          <a:p>
            <a:pPr lvl="0" algn="ctr"/>
            <a:r>
              <a:rPr lang="kk-KZ" altLang="ru-RU" sz="1200" b="1" dirty="0" smtClean="0">
                <a:latin typeface="Times New Roman" panose="02020603050405020304" pitchFamily="18" charset="0"/>
                <a:cs typeface="Times New Roman" panose="02020603050405020304" pitchFamily="18" charset="0"/>
              </a:rPr>
              <a:t>Өскемен</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04 </a:t>
            </a:r>
            <a:r>
              <a:rPr lang="kk-KZ" altLang="ru-RU" sz="1200" b="1" dirty="0" smtClean="0">
                <a:latin typeface="Times New Roman" panose="02020603050405020304" pitchFamily="18" charset="0"/>
                <a:cs typeface="Times New Roman" panose="02020603050405020304" pitchFamily="18" charset="0"/>
              </a:rPr>
              <a:t>қаңтарға</a:t>
            </a:r>
            <a:r>
              <a:rPr lang="kk-KZ" altLang="ru-RU" sz="1200" b="1" dirty="0" smtClean="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smtClean="0">
                <a:solidFill>
                  <a:prstClr val="black"/>
                </a:solidFill>
                <a:latin typeface="Times New Roman" panose="02020603050405020304" pitchFamily="18" charset="0"/>
                <a:cs typeface="Times New Roman" panose="02020603050405020304" pitchFamily="18" charset="0"/>
              </a:rPr>
              <a:t>2022 </a:t>
            </a:r>
            <a:r>
              <a:rPr lang="ru-RU" altLang="ru-RU" sz="1200" b="1" dirty="0">
                <a:solidFill>
                  <a:prstClr val="black"/>
                </a:solidFill>
                <a:latin typeface="Times New Roman" panose="02020603050405020304" pitchFamily="18" charset="0"/>
                <a:cs typeface="Times New Roman" panose="02020603050405020304" pitchFamily="18" charset="0"/>
              </a:rPr>
              <a:t>ж. </a:t>
            </a:r>
            <a:r>
              <a:rPr lang="en-US" altLang="ru-RU" sz="1200" b="1" dirty="0" smtClean="0">
                <a:solidFill>
                  <a:prstClr val="black"/>
                </a:solidFill>
                <a:latin typeface="Times New Roman" panose="02020603050405020304" pitchFamily="18" charset="0"/>
                <a:cs typeface="Times New Roman" panose="02020603050405020304" pitchFamily="18" charset="0"/>
              </a:rPr>
              <a:t>0</a:t>
            </a:r>
            <a:r>
              <a:rPr lang="ru-RU" altLang="ru-RU" sz="1200" b="1" dirty="0">
                <a:solidFill>
                  <a:prstClr val="black"/>
                </a:solidFill>
                <a:latin typeface="Times New Roman" panose="02020603050405020304" pitchFamily="18" charset="0"/>
                <a:cs typeface="Times New Roman" panose="02020603050405020304" pitchFamily="18" charset="0"/>
              </a:rPr>
              <a:t>3</a:t>
            </a:r>
            <a:r>
              <a:rPr lang="ru-RU" altLang="ru-RU" sz="1200" b="1" dirty="0" smtClean="0">
                <a:solidFill>
                  <a:prstClr val="black"/>
                </a:solidFill>
                <a:latin typeface="Times New Roman" panose="02020603050405020304" pitchFamily="18" charset="0"/>
                <a:cs typeface="Times New Roman" panose="02020603050405020304" pitchFamily="18" charset="0"/>
              </a:rPr>
              <a:t> </a:t>
            </a:r>
            <a:r>
              <a:rPr lang="kk-KZ" altLang="ru-RU" sz="1200" b="1" dirty="0" smtClean="0">
                <a:solidFill>
                  <a:prstClr val="black"/>
                </a:solidFill>
                <a:latin typeface="Times New Roman" panose="02020603050405020304" pitchFamily="18" charset="0"/>
                <a:cs typeface="Times New Roman" panose="02020603050405020304" pitchFamily="18" charset="0"/>
              </a:rPr>
              <a:t>қаңтар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smtClean="0">
                <a:solidFill>
                  <a:prstClr val="black"/>
                </a:solidFill>
                <a:latin typeface="Times New Roman" panose="02020603050405020304" pitchFamily="18" charset="0"/>
                <a:cs typeface="Times New Roman" panose="02020603050405020304" pitchFamily="18" charset="0"/>
              </a:rPr>
              <a:t>0</a:t>
            </a:r>
            <a:r>
              <a:rPr lang="kk-KZ" altLang="ru-RU" sz="1200" b="1" dirty="0">
                <a:solidFill>
                  <a:prstClr val="black"/>
                </a:solidFill>
                <a:latin typeface="Times New Roman" panose="02020603050405020304" pitchFamily="18" charset="0"/>
                <a:cs typeface="Times New Roman" panose="02020603050405020304" pitchFamily="18" charset="0"/>
              </a:rPr>
              <a:t>4</a:t>
            </a:r>
            <a:r>
              <a:rPr lang="ru-RU" altLang="ru-RU" sz="1200" b="1" dirty="0" smtClean="0">
                <a:solidFill>
                  <a:prstClr val="black"/>
                </a:solidFill>
                <a:latin typeface="Times New Roman" panose="02020603050405020304" pitchFamily="18" charset="0"/>
                <a:cs typeface="Times New Roman" panose="02020603050405020304" pitchFamily="18" charset="0"/>
              </a:rPr>
              <a:t> </a:t>
            </a:r>
            <a:r>
              <a:rPr lang="kk-KZ" altLang="ru-RU" sz="1200" b="1" dirty="0" smtClean="0">
                <a:solidFill>
                  <a:prstClr val="black"/>
                </a:solidFill>
                <a:latin typeface="Times New Roman" panose="02020603050405020304" pitchFamily="18" charset="0"/>
                <a:cs typeface="Times New Roman" panose="02020603050405020304" pitchFamily="18" charset="0"/>
              </a:rPr>
              <a:t>қаңтар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lvl="0" indent="185738" algn="just"/>
            <a:r>
              <a:rPr lang="kk-KZ" sz="1200" dirty="0" smtClean="0">
                <a:solidFill>
                  <a:prstClr val="black"/>
                </a:solidFill>
                <a:latin typeface="Times New Roman" pitchFamily="18" charset="0"/>
                <a:cs typeface="Times New Roman" pitchFamily="18" charset="0"/>
              </a:rPr>
              <a:t>Жауын-шашынсыз</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Жел</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оңтүстік-батыстан</a:t>
            </a:r>
            <a:r>
              <a:rPr lang="ru-RU" sz="1200" dirty="0" smtClean="0">
                <a:solidFill>
                  <a:prstClr val="black"/>
                </a:solidFill>
                <a:latin typeface="Times New Roman" pitchFamily="18" charset="0"/>
                <a:cs typeface="Times New Roman" pitchFamily="18" charset="0"/>
              </a:rPr>
              <a:t> 3-8 м/с.</a:t>
            </a:r>
            <a:r>
              <a:rPr lang="kk-KZ" sz="1200" dirty="0" smtClean="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температурасы</a:t>
            </a:r>
            <a:r>
              <a:rPr lang="ru-RU" sz="1200" dirty="0" smtClean="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a:t>
            </a:r>
            <a:r>
              <a:rPr lang="ru-RU" sz="1200" dirty="0" smtClean="0">
                <a:solidFill>
                  <a:prstClr val="black"/>
                </a:solidFill>
                <a:latin typeface="Times New Roman" pitchFamily="18" charset="0"/>
                <a:cs typeface="Times New Roman" pitchFamily="18" charset="0"/>
              </a:rPr>
              <a:t>8-10°, </a:t>
            </a:r>
            <a:r>
              <a:rPr lang="ru-RU" sz="1200" dirty="0" err="1">
                <a:solidFill>
                  <a:prstClr val="black"/>
                </a:solidFill>
                <a:latin typeface="Times New Roman" pitchFamily="18" charset="0"/>
                <a:cs typeface="Times New Roman" pitchFamily="18" charset="0"/>
              </a:rPr>
              <a:t>күндіз</a:t>
            </a:r>
            <a:r>
              <a:rPr lang="ru-RU" sz="1200" dirty="0">
                <a:solidFill>
                  <a:prstClr val="black"/>
                </a:solidFill>
                <a:latin typeface="Times New Roman" pitchFamily="18" charset="0"/>
                <a:cs typeface="Times New Roman" pitchFamily="18" charset="0"/>
              </a:rPr>
              <a:t> </a:t>
            </a:r>
            <a:r>
              <a:rPr lang="ru-RU" sz="1200" dirty="0" smtClean="0">
                <a:solidFill>
                  <a:prstClr val="black"/>
                </a:solidFill>
                <a:latin typeface="Times New Roman" pitchFamily="18" charset="0"/>
                <a:cs typeface="Times New Roman" pitchFamily="18" charset="0"/>
              </a:rPr>
              <a:t>1-3° </a:t>
            </a:r>
            <a:r>
              <a:rPr lang="ru-RU" sz="1200" dirty="0" err="1" smtClean="0">
                <a:solidFill>
                  <a:prstClr val="black"/>
                </a:solidFill>
                <a:latin typeface="Times New Roman" pitchFamily="18" charset="0"/>
                <a:cs typeface="Times New Roman" pitchFamily="18" charset="0"/>
              </a:rPr>
              <a:t>аяз</a:t>
            </a:r>
            <a:r>
              <a:rPr lang="ru-RU" sz="1200" dirty="0" smtClean="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smtClean="0">
                <a:solidFill>
                  <a:srgbClr val="000000"/>
                </a:solidFill>
                <a:latin typeface="Times New Roman" panose="02020603050405020304" pitchFamily="18" charset="0"/>
                <a:cs typeface="Times New Roman" panose="02020603050405020304" pitchFamily="18" charset="0"/>
                <a:sym typeface="+mn-ea"/>
              </a:rPr>
              <a:t>0</a:t>
            </a:r>
            <a:r>
              <a:rPr lang="kk-KZ" sz="1200" b="1" dirty="0">
                <a:solidFill>
                  <a:srgbClr val="000000"/>
                </a:solidFill>
                <a:latin typeface="Times New Roman" panose="02020603050405020304" pitchFamily="18" charset="0"/>
                <a:cs typeface="Times New Roman" panose="02020603050405020304" pitchFamily="18" charset="0"/>
                <a:sym typeface="+mn-ea"/>
              </a:rPr>
              <a:t>5</a:t>
            </a:r>
            <a:r>
              <a:rPr lang="kk-KZ" sz="1200" b="1" dirty="0" smtClean="0">
                <a:solidFill>
                  <a:srgbClr val="000000"/>
                </a:solidFill>
                <a:latin typeface="Times New Roman" panose="02020603050405020304" pitchFamily="18" charset="0"/>
                <a:cs typeface="Times New Roman" panose="02020603050405020304" pitchFamily="18" charset="0"/>
                <a:sym typeface="+mn-ea"/>
              </a:rPr>
              <a:t> қаңтарға </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ru-RU" sz="1200" b="1" dirty="0" smtClean="0">
                <a:solidFill>
                  <a:srgbClr val="000000"/>
                </a:solidFill>
                <a:latin typeface="Times New Roman" panose="02020603050405020304" pitchFamily="18" charset="0"/>
                <a:cs typeface="Times New Roman" panose="02020603050405020304" pitchFamily="18" charset="0"/>
                <a:sym typeface="+mn-ea"/>
              </a:rPr>
              <a:t>2022 </a:t>
            </a:r>
            <a:r>
              <a:rPr lang="ru-RU" sz="1200" b="1" dirty="0">
                <a:solidFill>
                  <a:srgbClr val="000000"/>
                </a:solidFill>
                <a:latin typeface="Times New Roman" panose="02020603050405020304" pitchFamily="18" charset="0"/>
                <a:cs typeface="Times New Roman" panose="02020603050405020304" pitchFamily="18" charset="0"/>
                <a:sym typeface="+mn-ea"/>
              </a:rPr>
              <a:t>ж. </a:t>
            </a:r>
            <a:r>
              <a:rPr lang="ru-RU" sz="1200" b="1" dirty="0" smtClean="0">
                <a:solidFill>
                  <a:srgbClr val="000000"/>
                </a:solidFill>
                <a:latin typeface="Times New Roman" panose="02020603050405020304" pitchFamily="18" charset="0"/>
                <a:cs typeface="Times New Roman" panose="02020603050405020304" pitchFamily="18" charset="0"/>
                <a:sym typeface="+mn-ea"/>
              </a:rPr>
              <a:t>0</a:t>
            </a:r>
            <a:r>
              <a:rPr lang="kk-KZ" sz="1200" b="1" dirty="0">
                <a:solidFill>
                  <a:srgbClr val="000000"/>
                </a:solidFill>
                <a:latin typeface="Times New Roman" panose="02020603050405020304" pitchFamily="18" charset="0"/>
                <a:cs typeface="Times New Roman" panose="02020603050405020304" pitchFamily="18" charset="0"/>
                <a:sym typeface="+mn-ea"/>
              </a:rPr>
              <a:t>4</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қаңтардың</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smtClean="0">
                <a:solidFill>
                  <a:srgbClr val="000000"/>
                </a:solidFill>
                <a:latin typeface="Times New Roman" panose="02020603050405020304" pitchFamily="18" charset="0"/>
                <a:cs typeface="Times New Roman" panose="02020603050405020304" pitchFamily="18" charset="0"/>
                <a:sym typeface="+mn-ea"/>
              </a:rPr>
              <a:t>0</a:t>
            </a:r>
            <a:r>
              <a:rPr lang="kk-KZ" sz="1200" b="1" dirty="0">
                <a:solidFill>
                  <a:srgbClr val="000000"/>
                </a:solidFill>
                <a:latin typeface="Times New Roman" panose="02020603050405020304" pitchFamily="18" charset="0"/>
                <a:cs typeface="Times New Roman" panose="02020603050405020304" pitchFamily="18" charset="0"/>
                <a:sym typeface="+mn-ea"/>
              </a:rPr>
              <a:t>5</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қаңтар</a:t>
            </a:r>
            <a:r>
              <a:rPr lang="kk-KZ" sz="1200" b="1" dirty="0" smtClean="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sym typeface="+mn-ea"/>
              </a:rPr>
              <a:t>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smtClean="0">
                <a:solidFill>
                  <a:prstClr val="black"/>
                </a:solidFill>
                <a:latin typeface="Times New Roman" pitchFamily="18" charset="0"/>
                <a:cs typeface="Times New Roman" pitchFamily="18" charset="0"/>
              </a:rPr>
              <a:t>Қар</a:t>
            </a:r>
            <a:r>
              <a:rPr lang="ru-RU" sz="120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Жел</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оңтүстік-батыстан</a:t>
            </a:r>
            <a:r>
              <a:rPr lang="ru-RU" sz="1200" dirty="0" smtClean="0">
                <a:solidFill>
                  <a:prstClr val="black"/>
                </a:solidFill>
                <a:latin typeface="Times New Roman" pitchFamily="18" charset="0"/>
                <a:cs typeface="Times New Roman" pitchFamily="18" charset="0"/>
              </a:rPr>
              <a:t> 5-10 м/с</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a:t>
            </a:r>
            <a:r>
              <a:rPr lang="ru-RU" sz="1200" dirty="0" smtClean="0">
                <a:solidFill>
                  <a:prstClr val="black"/>
                </a:solidFill>
                <a:latin typeface="Times New Roman" pitchFamily="18" charset="0"/>
                <a:cs typeface="Times New Roman" pitchFamily="18" charset="0"/>
              </a:rPr>
              <a:t>6-8°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 </a:t>
            </a:r>
          </a:p>
        </p:txBody>
      </p:sp>
      <p:sp>
        <p:nvSpPr>
          <p:cNvPr id="20" name="TextBox 13"/>
          <p:cNvSpPr txBox="1"/>
          <p:nvPr/>
        </p:nvSpPr>
        <p:spPr>
          <a:xfrm>
            <a:off x="5009244" y="3317205"/>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жок</a:t>
            </a:r>
            <a:endParaRPr lang="ru-RU" sz="1200" dirty="0">
              <a:solidFill>
                <a:prstClr val="black"/>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15620" y="223954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smtClean="0">
                <a:solidFill>
                  <a:prstClr val="black"/>
                </a:solidFill>
                <a:latin typeface="Times New Roman" panose="02020603050405020304" pitchFamily="18" charset="0"/>
                <a:cs typeface="Times New Roman" panose="02020603050405020304" pitchFamily="18" charset="0"/>
              </a:rPr>
              <a:t>4</a:t>
            </a:r>
            <a:r>
              <a:rPr lang="kk-KZ" sz="1200" dirty="0" smtClean="0">
                <a:solidFill>
                  <a:prstClr val="black"/>
                </a:solidFill>
                <a:latin typeface="Times New Roman" panose="02020603050405020304" pitchFamily="18" charset="0"/>
                <a:cs typeface="Times New Roman" panose="02020603050405020304" pitchFamily="18" charset="0"/>
              </a:rPr>
              <a:t> </a:t>
            </a:r>
            <a:r>
              <a:rPr lang="kk-KZ" sz="1200" dirty="0">
                <a:solidFill>
                  <a:prstClr val="black"/>
                </a:solidFill>
                <a:latin typeface="Times New Roman" panose="02020603050405020304" pitchFamily="18" charset="0"/>
                <a:cs typeface="Times New Roman" panose="02020603050405020304" pitchFamily="18" charset="0"/>
              </a:rPr>
              <a:t>қаңтар</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smtClean="0">
                <a:solidFill>
                  <a:prstClr val="black"/>
                </a:solidFill>
                <a:latin typeface="Times New Roman" panose="02020603050405020304" pitchFamily="18" charset="0"/>
                <a:cs typeface="Times New Roman" panose="02020603050405020304" pitchFamily="18" charset="0"/>
              </a:rPr>
              <a:t>5 </a:t>
            </a:r>
            <a:r>
              <a:rPr lang="ru-RU" sz="1200" dirty="0" err="1">
                <a:solidFill>
                  <a:prstClr val="black"/>
                </a:solidFill>
                <a:latin typeface="Times New Roman" panose="02020603050405020304" pitchFamily="18" charset="0"/>
                <a:cs typeface="Times New Roman" panose="02020603050405020304" pitchFamily="18" charset="0"/>
              </a:rPr>
              <a:t>қаңтарға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КЗІНДЕГІ ХАЛЫҚҚА </a:t>
            </a:r>
            <a:r>
              <a:rPr lang="ru-RU" sz="1400" b="1" dirty="0">
                <a:solidFill>
                  <a:srgbClr val="000000"/>
                </a:solidFill>
                <a:latin typeface="Times New Roman" pitchFamily="18" charset="0"/>
                <a:cs typeface="Times New Roman" pitchFamily="18" charset="0"/>
                <a:sym typeface="+mn-ea"/>
              </a:rPr>
              <a:t>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6</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30</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126</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6</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12</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18</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348979"/>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en-US"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en-US" sz="800" dirty="0" smtClean="0">
                            <a:latin typeface="Times New Roman" panose="02020603050405020304" pitchFamily="18" charset="0"/>
                            <a:cs typeface="Times New Roman" panose="02020603050405020304" pitchFamily="18" charset="0"/>
                          </a:rPr>
                          <a:t>26</a:t>
                        </a:r>
                        <a:r>
                          <a:rPr sz="800" dirty="0" smtClean="0">
                            <a:latin typeface="Times New Roman" panose="02020603050405020304" pitchFamily="18" charset="0"/>
                            <a:cs typeface="Times New Roman" panose="02020603050405020304" pitchFamily="18" charset="0"/>
                          </a:rPr>
                          <a:t>, 79-83-</a:t>
                        </a:r>
                        <a:r>
                          <a:rPr lang="en-US" sz="800" dirty="0" smtClean="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smtClean="0">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a:t>
              </a:r>
              <a:r>
                <a:rPr lang="ru-RU" altLang="ru-RU" sz="1000" i="1" dirty="0" smtClean="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804672"/>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13870</TotalTime>
  <Words>580</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2047</cp:revision>
  <cp:lastPrinted>2021-07-01T03:56:27Z</cp:lastPrinted>
  <dcterms:created xsi:type="dcterms:W3CDTF">2018-03-27T06:03:00Z</dcterms:created>
  <dcterms:modified xsi:type="dcterms:W3CDTF">2022-01-03T08:13:00Z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