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r>
                        <a:rPr lang="kk-KZ" altLang="en-US" sz="1200" b="1" i="1" dirty="0" smtClean="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5210802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2022 жыл </a:t>
                      </a:r>
                      <a:r>
                        <a:rPr lang="kk-KZ" sz="1200" b="1" i="1" dirty="0" smtClean="0">
                          <a:solidFill>
                            <a:srgbClr val="000000"/>
                          </a:solidFill>
                          <a:latin typeface="Times New Roman" pitchFamily="18" charset="0"/>
                          <a:cs typeface="Times New Roman" pitchFamily="18" charset="0"/>
                        </a:rPr>
                        <a:t>03 </a:t>
                      </a:r>
                      <a:r>
                        <a:rPr lang="kk-KZ" sz="1200" b="1" i="1" u="none" kern="1200" baseline="0" dirty="0" smtClean="0">
                          <a:solidFill>
                            <a:schemeClr val="tx1"/>
                          </a:solidFill>
                          <a:latin typeface="Times New Roman" pitchFamily="18" charset="0"/>
                          <a:ea typeface="+mn-ea"/>
                          <a:cs typeface="Times New Roman" pitchFamily="18" charset="0"/>
                        </a:rPr>
                        <a:t>қаңтардан</a:t>
                      </a:r>
                      <a:r>
                        <a:rPr lang="kk-KZ" sz="1200" b="1" i="1" dirty="0" smtClean="0">
                          <a:solidFill>
                            <a:srgbClr val="000000"/>
                          </a:solidFill>
                          <a:latin typeface="Times New Roman" pitchFamily="18" charset="0"/>
                          <a:cs typeface="Times New Roman" pitchFamily="18" charset="0"/>
                        </a:rPr>
                        <a:t> </a:t>
                      </a:r>
                      <a:endParaRPr lang="zh-CN" altLang="x-none" sz="1200" b="1" i="1" dirty="0" smtClean="0">
                        <a:solidFill>
                          <a:schemeClr val="tx2">
                            <a:lumMod val="75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smtClean="0">
                <a:latin typeface="Times New Roman" panose="02020603050405020304" pitchFamily="18" charset="0"/>
                <a:cs typeface="Times New Roman" panose="02020603050405020304" pitchFamily="18" charset="0"/>
              </a:rPr>
              <a:t>03 </a:t>
            </a:r>
            <a:r>
              <a:rPr lang="kk-KZ" sz="1200" b="1" dirty="0" smtClean="0">
                <a:latin typeface="Times New Roman" pitchFamily="18" charset="0"/>
                <a:cs typeface="Times New Roman" pitchFamily="18" charset="0"/>
              </a:rPr>
              <a:t>қаңтардан</a:t>
            </a:r>
            <a:r>
              <a:rPr lang="kk-KZ" sz="1200" b="1" dirty="0" smtClean="0">
                <a:solidFill>
                  <a:srgbClr val="000000"/>
                </a:solidFill>
                <a:latin typeface="Times New Roman" pitchFamily="18" charset="0"/>
                <a:cs typeface="Times New Roman" pitchFamily="18" charset="0"/>
              </a:rPr>
              <a:t> </a:t>
            </a:r>
            <a:r>
              <a:rPr lang="ru-RU" altLang="ru-RU" sz="1200" b="1" dirty="0" err="1" smtClean="0">
                <a:latin typeface="Times New Roman" panose="02020603050405020304" pitchFamily="18" charset="0"/>
                <a:cs typeface="Times New Roman" panose="02020603050405020304" pitchFamily="18" charset="0"/>
              </a:rPr>
              <a:t>Петропавл</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28435382"/>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33065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4</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6</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430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18</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38</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5</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188640"/>
            <a:ext cx="4680520" cy="1954381"/>
          </a:xfrm>
          <a:prstGeom prst="rect">
            <a:avLst/>
          </a:prstGeom>
        </p:spPr>
        <p:txBody>
          <a:bodyPr wrap="square">
            <a:spAutoFit/>
          </a:bodyPr>
          <a:lstStyle/>
          <a:p>
            <a:pPr lvl="0" algn="ctr"/>
            <a:r>
              <a:rPr lang="ru-RU" altLang="ru-RU" sz="1100" b="1" dirty="0" err="1" smtClean="0">
                <a:latin typeface="Times New Roman" pitchFamily="18" charset="0"/>
                <a:cs typeface="Times New Roman" pitchFamily="18" charset="0"/>
              </a:rPr>
              <a:t>Петропавл</a:t>
            </a:r>
            <a:r>
              <a:rPr lang="ru-RU" altLang="ru-RU" sz="1100" b="1" dirty="0" smtClean="0">
                <a:latin typeface="Times New Roman" pitchFamily="18" charset="0"/>
                <a:cs typeface="Times New Roman" pitchFamily="18" charset="0"/>
              </a:rPr>
              <a:t> </a:t>
            </a:r>
            <a:r>
              <a:rPr lang="ru-RU" altLang="ru-RU" sz="1100" b="1" dirty="0" err="1">
                <a:latin typeface="Times New Roman" pitchFamily="18" charset="0"/>
                <a:cs typeface="Times New Roman" pitchFamily="18" charset="0"/>
              </a:rPr>
              <a:t>қ</a:t>
            </a:r>
            <a:r>
              <a:rPr lang="ru-RU" altLang="ru-RU" sz="1100" b="1" dirty="0" err="1" smtClean="0">
                <a:latin typeface="Times New Roman" pitchFamily="18" charset="0"/>
                <a:cs typeface="Times New Roman" pitchFamily="18" charset="0"/>
              </a:rPr>
              <a:t>аласы бойынша</a:t>
            </a:r>
            <a:endParaRPr lang="ru-RU" altLang="ru-RU" sz="1100" b="1" dirty="0">
              <a:latin typeface="Times New Roman" pitchFamily="18" charset="0"/>
              <a:cs typeface="Times New Roman" pitchFamily="18" charset="0"/>
            </a:endParaRPr>
          </a:p>
          <a:p>
            <a:pPr algn="ctr"/>
            <a:r>
              <a:rPr lang="kk-KZ" sz="1100" b="1" dirty="0" smtClean="0">
                <a:solidFill>
                  <a:srgbClr val="000000"/>
                </a:solidFill>
                <a:latin typeface="Times New Roman" pitchFamily="18" charset="0"/>
                <a:cs typeface="Times New Roman" pitchFamily="18" charset="0"/>
              </a:rPr>
              <a:t>04 </a:t>
            </a:r>
            <a:r>
              <a:rPr lang="ru-RU" altLang="ru-RU" sz="1100" b="1" dirty="0" err="1" smtClean="0">
                <a:solidFill>
                  <a:srgbClr val="000000"/>
                </a:solidFill>
                <a:latin typeface="Times New Roman" pitchFamily="18" charset="0"/>
                <a:cs typeface="Times New Roman" pitchFamily="18" charset="0"/>
              </a:rPr>
              <a:t>қаңтарға ауа-райы</a:t>
            </a:r>
            <a:r>
              <a:rPr lang="ru-RU" altLang="ru-RU" sz="1100" b="1" dirty="0" smtClean="0">
                <a:solidFill>
                  <a:srgbClr val="000000"/>
                </a:solidFill>
                <a:latin typeface="Times New Roman" pitchFamily="18" charset="0"/>
                <a:cs typeface="Times New Roman" pitchFamily="18" charset="0"/>
              </a:rPr>
              <a:t> 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2022 </a:t>
            </a:r>
            <a:r>
              <a:rPr lang="ru-RU" altLang="ru-RU" sz="1100" b="1" dirty="0" smtClean="0">
                <a:solidFill>
                  <a:srgbClr val="000000"/>
                </a:solidFill>
                <a:latin typeface="Times New Roman" pitchFamily="18" charset="0"/>
                <a:cs typeface="Times New Roman" pitchFamily="18" charset="0"/>
              </a:rPr>
              <a:t>ж. </a:t>
            </a:r>
            <a:r>
              <a:rPr lang="kk-KZ" sz="1100" b="1" dirty="0" smtClean="0">
                <a:solidFill>
                  <a:srgbClr val="000000"/>
                </a:solidFill>
                <a:latin typeface="Times New Roman" pitchFamily="18" charset="0"/>
                <a:cs typeface="Times New Roman" pitchFamily="18" charset="0"/>
              </a:rPr>
              <a:t>03 қаңтар </a:t>
            </a:r>
            <a:r>
              <a:rPr lang="ru-RU" alt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2022 ж. 04 </a:t>
            </a:r>
            <a:r>
              <a:rPr lang="ru-RU" altLang="ru-RU" sz="1100" b="1" dirty="0" err="1" smtClean="0">
                <a:solidFill>
                  <a:srgbClr val="000000"/>
                </a:solidFill>
                <a:latin typeface="Times New Roman" pitchFamily="18" charset="0"/>
                <a:cs typeface="Times New Roman" pitchFamily="18" charset="0"/>
              </a:rPr>
              <a:t>қаңтарға </a:t>
            </a:r>
            <a:r>
              <a:rPr lang="ru-RU" altLang="ru-RU" sz="1100" b="1" dirty="0" smtClean="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a:t>
            </a:r>
            <a:r>
              <a:rPr lang="ru-RU" altLang="ru-RU" sz="1100" b="1" dirty="0" err="1" smtClean="0">
                <a:solidFill>
                  <a:srgbClr val="000000"/>
                </a:solidFill>
                <a:latin typeface="Times New Roman" pitchFamily="18" charset="0"/>
                <a:cs typeface="Times New Roman" pitchFamily="18" charset="0"/>
              </a:rPr>
              <a:t>дейін</a:t>
            </a:r>
            <a:r>
              <a:rPr lang="ru-RU" altLang="ru-RU" sz="1100" b="1" dirty="0" smtClean="0">
                <a:solidFill>
                  <a:srgbClr val="000000"/>
                </a:solidFill>
                <a:latin typeface="Times New Roman" pitchFamily="18" charset="0"/>
                <a:cs typeface="Times New Roman" pitchFamily="18" charset="0"/>
              </a:rPr>
              <a:t>   </a:t>
            </a:r>
            <a:endParaRPr lang="ru-RU" sz="1100" dirty="0" smtClean="0">
              <a:latin typeface="Times New Roman" pitchFamily="18" charset="0"/>
              <a:cs typeface="Times New Roman" pitchFamily="18" charset="0"/>
            </a:endParaRPr>
          </a:p>
          <a:p>
            <a:pPr indent="182563" algn="just"/>
            <a:r>
              <a:rPr lang="kk-KZ" sz="1100" dirty="0" smtClean="0">
                <a:latin typeface="Times New Roman" pitchFamily="18" charset="0"/>
                <a:cs typeface="Times New Roman" pitchFamily="18" charset="0"/>
              </a:rPr>
              <a:t>Түнде жауын-шашын (көбінесе қар). Оңтүстік-батыстан, батыстан жел соғады, күші </a:t>
            </a:r>
            <a:r>
              <a:rPr lang="ru-RU" sz="1100" dirty="0" smtClean="0">
                <a:latin typeface="Times New Roman" pitchFamily="18" charset="0"/>
                <a:cs typeface="Times New Roman" pitchFamily="18" charset="0"/>
              </a:rPr>
              <a:t>9-14, </a:t>
            </a:r>
            <a:r>
              <a:rPr lang="ru-RU" sz="1100" dirty="0" err="1" smtClean="0">
                <a:latin typeface="Times New Roman" pitchFamily="18" charset="0"/>
                <a:cs typeface="Times New Roman" pitchFamily="18" charset="0"/>
              </a:rPr>
              <a:t>екпіні</a:t>
            </a:r>
            <a:r>
              <a:rPr lang="ru-RU" sz="1100" dirty="0" smtClean="0">
                <a:latin typeface="Times New Roman" pitchFamily="18" charset="0"/>
                <a:cs typeface="Times New Roman" pitchFamily="18" charset="0"/>
              </a:rPr>
              <a:t> 15-20 </a:t>
            </a:r>
            <a:r>
              <a:rPr lang="kk-KZ" sz="1100" dirty="0" smtClean="0">
                <a:latin typeface="Times New Roman" pitchFamily="18" charset="0"/>
                <a:cs typeface="Times New Roman" pitchFamily="18" charset="0"/>
              </a:rPr>
              <a:t>м/с. Ауа температурасы түнде және күндіз 7-9 градус аяз ары қарай төмендеуімен.</a:t>
            </a:r>
          </a:p>
          <a:p>
            <a:pPr indent="182563" algn="just"/>
            <a:endParaRPr lang="kk-KZ" sz="1100" dirty="0" smtClean="0">
              <a:latin typeface="Times New Roman" pitchFamily="18" charset="0"/>
              <a:cs typeface="Times New Roman" pitchFamily="18" charset="0"/>
            </a:endParaRPr>
          </a:p>
          <a:p>
            <a:pPr indent="182563" algn="ctr"/>
            <a:r>
              <a:rPr lang="kk-KZ" sz="1100" b="1" dirty="0" smtClean="0">
                <a:solidFill>
                  <a:srgbClr val="000000"/>
                </a:solidFill>
                <a:latin typeface="Times New Roman" pitchFamily="18" charset="0"/>
                <a:cs typeface="Times New Roman" pitchFamily="18" charset="0"/>
              </a:rPr>
              <a:t>05 қаңтарға</a:t>
            </a:r>
            <a:r>
              <a:rPr lang="ru-RU" altLang="ru-RU" sz="1100" b="1" dirty="0" smtClean="0">
                <a:solidFill>
                  <a:srgbClr val="000000"/>
                </a:solidFill>
                <a:latin typeface="Times New Roman" pitchFamily="18" charset="0"/>
                <a:cs typeface="Times New Roman" pitchFamily="18" charset="0"/>
              </a:rPr>
              <a:t> ауа-райы болжамы</a:t>
            </a:r>
            <a:endParaRPr lang="ru-RU" sz="1100" b="1" dirty="0" smtClean="0">
              <a:solidFill>
                <a:srgbClr val="000000"/>
              </a:solidFill>
              <a:latin typeface="Times New Roman" pitchFamily="18" charset="0"/>
              <a:cs typeface="Times New Roman" pitchFamily="18" charset="0"/>
            </a:endParaRPr>
          </a:p>
          <a:p>
            <a:pPr indent="182563" algn="ctr"/>
            <a:r>
              <a:rPr lang="ru-RU" sz="1100" b="1" dirty="0" smtClean="0">
                <a:solidFill>
                  <a:srgbClr val="000000"/>
                </a:solidFill>
                <a:latin typeface="Times New Roman" pitchFamily="18" charset="0"/>
                <a:cs typeface="Times New Roman" pitchFamily="18" charset="0"/>
              </a:rPr>
              <a:t>2022 </a:t>
            </a:r>
            <a:r>
              <a:rPr lang="ru-RU" sz="1100" b="1" dirty="0">
                <a:solidFill>
                  <a:srgbClr val="000000"/>
                </a:solidFill>
                <a:latin typeface="Times New Roman" pitchFamily="18" charset="0"/>
                <a:cs typeface="Times New Roman" pitchFamily="18" charset="0"/>
              </a:rPr>
              <a:t>ж. </a:t>
            </a:r>
            <a:r>
              <a:rPr lang="kk-KZ" sz="1100" b="1" dirty="0" smtClean="0">
                <a:solidFill>
                  <a:srgbClr val="000000"/>
                </a:solidFill>
                <a:latin typeface="Times New Roman" pitchFamily="18" charset="0"/>
                <a:cs typeface="Times New Roman" pitchFamily="18" charset="0"/>
              </a:rPr>
              <a:t>04 қаңтар </a:t>
            </a:r>
            <a:r>
              <a:rPr 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05 </a:t>
            </a:r>
            <a:r>
              <a:rPr lang="ru-RU" altLang="ru-RU" sz="1100" b="1" dirty="0" err="1" smtClean="0">
                <a:solidFill>
                  <a:srgbClr val="000000"/>
                </a:solidFill>
                <a:latin typeface="Times New Roman" pitchFamily="18" charset="0"/>
                <a:cs typeface="Times New Roman" pitchFamily="18" charset="0"/>
              </a:rPr>
              <a:t>қаңтарға </a:t>
            </a:r>
            <a:r>
              <a:rPr lang="ru-RU" sz="1100" b="1" dirty="0" smtClean="0">
                <a:solidFill>
                  <a:srgbClr val="000000"/>
                </a:solidFill>
                <a:latin typeface="Times New Roman" pitchFamily="18" charset="0"/>
                <a:cs typeface="Times New Roman" pitchFamily="18" charset="0"/>
              </a:rPr>
              <a:t>09 </a:t>
            </a:r>
            <a:r>
              <a:rPr lang="ru-RU" altLang="ru-RU" sz="1100" b="1" dirty="0" err="1">
                <a:solidFill>
                  <a:srgbClr val="000000"/>
                </a:solidFill>
                <a:latin typeface="Times New Roman" pitchFamily="18" charset="0"/>
                <a:cs typeface="Times New Roman" pitchFamily="18" charset="0"/>
              </a:rPr>
              <a:t>сағатқа</a:t>
            </a:r>
            <a:r>
              <a:rPr lang="ru-RU" sz="1100" b="1" dirty="0" err="1">
                <a:solidFill>
                  <a:srgbClr val="000000"/>
                </a:solidFill>
                <a:latin typeface="Times New Roman" pitchFamily="18" charset="0"/>
                <a:cs typeface="Times New Roman" pitchFamily="18" charset="0"/>
              </a:rPr>
              <a:t> дейін</a:t>
            </a:r>
            <a:r>
              <a:rPr lang="ru-RU" sz="1100" b="1" dirty="0">
                <a:solidFill>
                  <a:srgbClr val="000000"/>
                </a:solidFill>
                <a:latin typeface="Times New Roman" pitchFamily="18" charset="0"/>
                <a:cs typeface="Times New Roman" pitchFamily="18" charset="0"/>
              </a:rPr>
              <a:t>   </a:t>
            </a:r>
            <a:endParaRPr lang="ru-RU" sz="1100" b="1" dirty="0">
              <a:solidFill>
                <a:srgbClr val="000000"/>
              </a:solidFill>
              <a:latin typeface="Times New Roman" pitchFamily="18" charset="0"/>
              <a:cs typeface="Times New Roman" pitchFamily="18" charset="0"/>
              <a:sym typeface="+mn-ea"/>
            </a:endParaRPr>
          </a:p>
          <a:p>
            <a:pPr indent="182563" algn="just"/>
            <a:r>
              <a:rPr lang="kk-KZ" sz="1100" dirty="0" smtClean="0">
                <a:latin typeface="Times New Roman" pitchFamily="18" charset="0"/>
                <a:cs typeface="Times New Roman" pitchFamily="18" charset="0"/>
              </a:rPr>
              <a:t>Жауын-шашынсыз. Оңтүстік-батыстан жел соғады, күші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түнде </a:t>
            </a:r>
            <a:r>
              <a:rPr lang="ru-RU" sz="1100" dirty="0" smtClean="0">
                <a:latin typeface="Times New Roman" pitchFamily="18" charset="0"/>
                <a:cs typeface="Times New Roman" pitchFamily="18" charset="0"/>
              </a:rPr>
              <a:t>21-23 градус </a:t>
            </a:r>
            <a:r>
              <a:rPr lang="ru-RU" sz="1100" dirty="0" err="1" smtClean="0">
                <a:latin typeface="Times New Roman" pitchFamily="18" charset="0"/>
                <a:cs typeface="Times New Roman" pitchFamily="18" charset="0"/>
              </a:rPr>
              <a:t>аяз</a:t>
            </a:r>
            <a:r>
              <a:rPr lang="ru-RU" sz="1100" dirty="0" smtClean="0">
                <a:latin typeface="Times New Roman" pitchFamily="18" charset="0"/>
                <a:cs typeface="Times New Roman" pitchFamily="18" charset="0"/>
              </a:rPr>
              <a:t>.</a:t>
            </a:r>
            <a:r>
              <a:rPr lang="ru-RU" altLang="en-US" sz="1100" dirty="0" smtClean="0">
                <a:solidFill>
                  <a:srgbClr val="000000"/>
                </a:solidFill>
                <a:latin typeface="Times New Roman" pitchFamily="18" charset="0"/>
                <a:cs typeface="Times New Roman" pitchFamily="18" charset="0"/>
                <a:sym typeface="+mn-ea"/>
              </a:rPr>
              <a:t> </a:t>
            </a:r>
            <a:endParaRPr lang="ru-RU" altLang="en-US" sz="1100" dirty="0">
              <a:solidFill>
                <a:srgbClr val="000000"/>
              </a:solidFill>
              <a:latin typeface="Times New Roman" pitchFamily="18" charset="0"/>
              <a:cs typeface="Times New Roman" pitchFamily="18" charset="0"/>
              <a:sym typeface="+mn-ea"/>
            </a:endParaRPr>
          </a:p>
        </p:txBody>
      </p:sp>
      <p:sp>
        <p:nvSpPr>
          <p:cNvPr id="22" name="TextBox 13"/>
          <p:cNvSpPr txBox="1"/>
          <p:nvPr/>
        </p:nvSpPr>
        <p:spPr>
          <a:xfrm>
            <a:off x="4953000" y="3284984"/>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53000" y="2276873"/>
            <a:ext cx="482453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04, 2022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қаңтарға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a:t>
            </a:r>
          </a:p>
          <a:p>
            <a:pPr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100" dirty="0" err="1">
                <a:solidFill>
                  <a:schemeClr val="tx1"/>
                </a:solidFill>
                <a:latin typeface="Times New Roman" panose="02020603050405020304" pitchFamily="18" charset="0"/>
                <a:cs typeface="Times New Roman" panose="02020603050405020304" pitchFamily="18" charset="0"/>
              </a:rPr>
              <a:t>.</a:t>
            </a:r>
            <a:endParaRPr lang="ru-RU" sz="11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smtClean="0">
                <a:solidFill>
                  <a:srgbClr val="000000"/>
                </a:solidFill>
                <a:latin typeface="Times New Roman" panose="02020603050405020304" pitchFamily="18" charset="0"/>
                <a:cs typeface="Times New Roman" panose="02020603050405020304" pitchFamily="18" charset="0"/>
              </a:rPr>
              <a:t>қаласында</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smtClean="0">
                <a:solidFill>
                  <a:srgbClr val="000000"/>
                </a:solidFill>
                <a:latin typeface="Times New Roman" panose="02020603050405020304" pitchFamily="18" charset="0"/>
                <a:cs typeface="Times New Roman" panose="02020603050405020304" pitchFamily="18" charset="0"/>
              </a:rPr>
              <a:t>Валаранов</a:t>
            </a:r>
            <a:r>
              <a:rPr lang="ru-RU" altLang="ru-RU" sz="1000" dirty="0" smtClean="0">
                <a:solidFill>
                  <a:srgbClr val="000000"/>
                </a:solidFill>
                <a:latin typeface="Times New Roman" panose="02020603050405020304" pitchFamily="18" charset="0"/>
                <a:cs typeface="Times New Roman" panose="02020603050405020304" pitchFamily="18" charset="0"/>
              </a:rPr>
              <a:t> к-</a:t>
            </a:r>
            <a:r>
              <a:rPr lang="ru-RU" altLang="ru-RU" sz="1000" dirty="0" err="1" smtClean="0">
                <a:solidFill>
                  <a:srgbClr val="000000"/>
                </a:solidFill>
                <a:latin typeface="Times New Roman" panose="02020603050405020304" pitchFamily="18" charset="0"/>
                <a:cs typeface="Times New Roman" panose="02020603050405020304" pitchFamily="18" charset="0"/>
              </a:rPr>
              <a:t>сі</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a:solidFill>
                  <a:srgbClr val="000000"/>
                </a:solidFill>
                <a:latin typeface="Times New Roman" panose="02020603050405020304" pitchFamily="18" charset="0"/>
                <a:cs typeface="Times New Roman" panose="02020603050405020304" pitchFamily="18" charset="0"/>
              </a:rPr>
              <a:t>19Б)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smtClean="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smtClean="0">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smtClean="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804672"/>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12738</TotalTime>
  <Words>570</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2094</cp:revision>
  <cp:lastPrinted>2021-07-01T03:56:27Z</cp:lastPrinted>
  <dcterms:created xsi:type="dcterms:W3CDTF">2018-03-27T06:03:00Z</dcterms:created>
  <dcterms:modified xsi:type="dcterms:W3CDTF">2022-01-03T08:02:01Z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