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75" d="100"/>
          <a:sy n="75" d="100"/>
        </p:scale>
        <p:origin x="66" y="76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49126" y="135235"/>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3610803062"/>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en-US" sz="1200" b="1" i="1" dirty="0" smtClean="0">
                          <a:solidFill>
                            <a:srgbClr val="002060"/>
                          </a:solidFill>
                          <a:latin typeface="Times New Roman" panose="02020603050405020304" pitchFamily="18" charset="0"/>
                          <a:cs typeface="Times New Roman" panose="02020603050405020304" pitchFamily="18" charset="0"/>
                        </a:rPr>
                        <a:t>Жезқазған</a:t>
                      </a:r>
                      <a:r>
                        <a:rPr lang="kk-KZ" altLang="en-US" sz="1200" b="1" i="1" baseline="0" dirty="0" smtClean="0">
                          <a:solidFill>
                            <a:srgbClr val="002060"/>
                          </a:solidFill>
                          <a:latin typeface="Times New Roman" panose="02020603050405020304" pitchFamily="18" charset="0"/>
                          <a:cs typeface="Times New Roman" panose="02020603050405020304" pitchFamily="18" charset="0"/>
                        </a:rPr>
                        <a:t> қ.</a:t>
                      </a:r>
                      <a:r>
                        <a:rPr lang="ru-RU" altLang="en-US" sz="1200" b="1" i="1" dirty="0" smtClean="0">
                          <a:solidFill>
                            <a:srgbClr val="002060"/>
                          </a:solidFill>
                          <a:latin typeface="Times New Roman" panose="02020603050405020304" pitchFamily="18" charset="0"/>
                          <a:cs typeface="Times New Roman" panose="02020603050405020304" pitchFamily="18" charset="0"/>
                        </a:rPr>
                        <a:t> </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smtClean="0">
                <a:solidFill>
                  <a:srgbClr val="0070C0"/>
                </a:solidFill>
                <a:latin typeface="Times New Roman" panose="02020603050405020304" pitchFamily="18" charset="0"/>
                <a:cs typeface="Times New Roman" panose="02020603050405020304" pitchFamily="18" charset="0"/>
              </a:rPr>
              <a:t>Қазақстан</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smtClean="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smtClean="0">
                <a:solidFill>
                  <a:srgbClr val="0070C0"/>
                </a:solidFill>
                <a:latin typeface="Times New Roman" panose="02020603050405020304" pitchFamily="18" charset="0"/>
                <a:cs typeface="Times New Roman" panose="02020603050405020304" pitchFamily="18" charset="0"/>
              </a:rPr>
              <a:t>және</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табиғи</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ресурстар</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smtClean="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3046240869"/>
              </p:ext>
            </p:extLst>
          </p:nvPr>
        </p:nvGraphicFramePr>
        <p:xfrm>
          <a:off x="307975" y="2588895"/>
          <a:ext cx="4465638" cy="193548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smtClean="0">
                          <a:solidFill>
                            <a:srgbClr val="002060"/>
                          </a:solidFill>
                          <a:latin typeface="Times New Roman" panose="02020603050405020304" pitchFamily="18" charset="0"/>
                          <a:cs typeface="Times New Roman" panose="02020603050405020304" pitchFamily="18" charset="0"/>
                        </a:rPr>
                        <a:t>КҮНДЕЛІКТІ БЮЛЛЕТЕНЬ</a:t>
                      </a:r>
                    </a:p>
                    <a:p>
                      <a:pPr lvl="0" algn="ctr" eaLnBrk="1" hangingPunct="1">
                        <a:buNone/>
                      </a:pPr>
                      <a:endParaRPr lang="ru-RU" altLang="x-none" sz="16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smtClean="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endParaRPr lang="zh-CN" altLang="x-none" sz="14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smtClean="0">
                          <a:solidFill>
                            <a:srgbClr val="002060"/>
                          </a:solidFill>
                          <a:latin typeface="Times New Roman" panose="02020603050405020304" pitchFamily="18" charset="0"/>
                          <a:cs typeface="Times New Roman" panose="02020603050405020304" pitchFamily="18" charset="0"/>
                        </a:rPr>
                        <a:t>Жезқазған</a:t>
                      </a:r>
                      <a:r>
                        <a:rPr lang="ru-RU" altLang="x-none" sz="1400" b="1" i="1" dirty="0" smtClean="0">
                          <a:solidFill>
                            <a:srgbClr val="002060"/>
                          </a:solidFill>
                          <a:latin typeface="Times New Roman" panose="02020603050405020304" pitchFamily="18" charset="0"/>
                          <a:cs typeface="Times New Roman" panose="02020603050405020304" pitchFamily="18" charset="0"/>
                        </a:rPr>
                        <a:t> қ.</a:t>
                      </a:r>
                      <a:r>
                        <a:rPr lang="ru-RU" altLang="en-US" sz="1400" b="1" i="1" dirty="0" smtClean="0">
                          <a:solidFill>
                            <a:srgbClr val="002060"/>
                          </a:solidFill>
                          <a:latin typeface="Times New Roman" panose="02020603050405020304" pitchFamily="18" charset="0"/>
                          <a:cs typeface="Times New Roman" panose="02020603050405020304" pitchFamily="18" charset="0"/>
                        </a:rPr>
                        <a:t> </a:t>
                      </a:r>
                      <a:endParaRPr lang="en-US" altLang="x-none" sz="14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smtClean="0">
                          <a:solidFill>
                            <a:srgbClr val="002060"/>
                          </a:solidFill>
                          <a:latin typeface="Times New Roman" panose="02020603050405020304" pitchFamily="18" charset="0"/>
                          <a:cs typeface="Times New Roman" panose="02020603050405020304" pitchFamily="18" charset="0"/>
                        </a:rPr>
                        <a:t>2022</a:t>
                      </a:r>
                      <a:r>
                        <a:rPr lang="kk-KZ" altLang="zh-CN" sz="1200" b="1" i="1" baseline="0" dirty="0" smtClean="0">
                          <a:solidFill>
                            <a:srgbClr val="002060"/>
                          </a:solidFill>
                          <a:latin typeface="Times New Roman" panose="02020603050405020304" pitchFamily="18" charset="0"/>
                          <a:cs typeface="Times New Roman" panose="02020603050405020304" pitchFamily="18" charset="0"/>
                        </a:rPr>
                        <a:t> жыл 3 қаңтар</a:t>
                      </a:r>
                      <a:endParaRPr lang="zh-CN" altLang="x-none" sz="1200" b="1" i="1" dirty="0" smtClean="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953000" y="114301"/>
            <a:ext cx="4816474" cy="1938992"/>
          </a:xfrm>
          <a:prstGeom prst="rect">
            <a:avLst/>
          </a:prstGeom>
        </p:spPr>
        <p:txBody>
          <a:bodyPr wrap="square">
            <a:spAutoFit/>
          </a:bodyPr>
          <a:lstStyle/>
          <a:p>
            <a:pPr lvl="0" algn="ctr"/>
            <a:r>
              <a:rPr lang="kk-KZ" altLang="ru-RU" sz="1200" b="1" dirty="0">
                <a:latin typeface="Times New Roman" panose="02020603050405020304" pitchFamily="18" charset="0"/>
                <a:cs typeface="Times New Roman" panose="02020603050405020304" pitchFamily="18" charset="0"/>
              </a:rPr>
              <a:t>Жезқазған қаласы бойынша</a:t>
            </a:r>
          </a:p>
          <a:p>
            <a:pPr lvl="0" algn="ctr"/>
            <a:r>
              <a:rPr lang="kk-KZ" sz="1200" b="1" dirty="0" smtClean="0">
                <a:solidFill>
                  <a:srgbClr val="000000"/>
                </a:solidFill>
                <a:latin typeface="Times New Roman" panose="02020603050405020304" pitchFamily="18" charset="0"/>
                <a:cs typeface="Times New Roman" panose="02020603050405020304" pitchFamily="18" charset="0"/>
              </a:rPr>
              <a:t>4 </a:t>
            </a:r>
            <a:r>
              <a:rPr lang="kk-KZ" sz="1200" b="1" dirty="0">
                <a:solidFill>
                  <a:srgbClr val="000000"/>
                </a:solidFill>
                <a:latin typeface="Times New Roman" panose="02020603050405020304" pitchFamily="18" charset="0"/>
                <a:cs typeface="Times New Roman" panose="02020603050405020304" pitchFamily="18" charset="0"/>
              </a:rPr>
              <a:t>қаңтар</a:t>
            </a:r>
            <a:r>
              <a:rPr lang="kk-KZ" altLang="ru-RU" sz="1200" b="1" dirty="0">
                <a:solidFill>
                  <a:srgbClr val="000000"/>
                </a:solidFill>
                <a:latin typeface="Times New Roman" panose="02020603050405020304" pitchFamily="18" charset="0"/>
                <a:cs typeface="Times New Roman" panose="02020603050405020304" pitchFamily="18" charset="0"/>
              </a:rPr>
              <a:t>ға арналған ауа-райы болжамы</a:t>
            </a:r>
            <a:endParaRPr lang="ru-RU" altLang="ru-RU" sz="12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200" b="1" dirty="0" smtClean="0">
                <a:solidFill>
                  <a:srgbClr val="000000"/>
                </a:solidFill>
                <a:latin typeface="Times New Roman" panose="02020603050405020304" pitchFamily="18" charset="0"/>
                <a:cs typeface="Times New Roman" panose="02020603050405020304" pitchFamily="18" charset="0"/>
              </a:rPr>
              <a:t>2022 </a:t>
            </a:r>
            <a:r>
              <a:rPr lang="ru-RU" altLang="ru-RU" sz="1200" b="1" dirty="0" err="1">
                <a:solidFill>
                  <a:srgbClr val="000000"/>
                </a:solidFill>
                <a:latin typeface="Times New Roman" panose="02020603050405020304" pitchFamily="18" charset="0"/>
                <a:cs typeface="Times New Roman" panose="02020603050405020304" pitchFamily="18" charset="0"/>
              </a:rPr>
              <a:t>жылғы</a:t>
            </a:r>
            <a:r>
              <a:rPr lang="ru-RU" altLang="ru-RU" sz="1200" b="1" dirty="0">
                <a:solidFill>
                  <a:srgbClr val="000000"/>
                </a:solidFill>
                <a:latin typeface="Times New Roman" panose="02020603050405020304" pitchFamily="18" charset="0"/>
                <a:cs typeface="Times New Roman" panose="02020603050405020304" pitchFamily="18" charset="0"/>
              </a:rPr>
              <a:t> </a:t>
            </a:r>
            <a:r>
              <a:rPr lang="ru-RU" altLang="ru-RU" sz="1200" b="1" dirty="0" smtClean="0">
                <a:solidFill>
                  <a:srgbClr val="000000"/>
                </a:solidFill>
                <a:latin typeface="Times New Roman" panose="02020603050405020304" pitchFamily="18" charset="0"/>
                <a:cs typeface="Times New Roman" panose="02020603050405020304" pitchFamily="18" charset="0"/>
              </a:rPr>
              <a:t>3</a:t>
            </a:r>
            <a:r>
              <a:rPr lang="ru-RU" sz="1200" b="1" dirty="0" smtClean="0">
                <a:solidFill>
                  <a:srgbClr val="000000"/>
                </a:solidFill>
                <a:latin typeface="Times New Roman" panose="02020603050405020304" pitchFamily="18" charset="0"/>
                <a:cs typeface="Times New Roman" panose="02020603050405020304" pitchFamily="18" charset="0"/>
              </a:rPr>
              <a:t> </a:t>
            </a:r>
            <a:r>
              <a:rPr lang="ru-RU" sz="1200" b="1" dirty="0" err="1">
                <a:solidFill>
                  <a:srgbClr val="000000"/>
                </a:solidFill>
                <a:latin typeface="Times New Roman" panose="02020603050405020304" pitchFamily="18" charset="0"/>
                <a:cs typeface="Times New Roman" panose="02020603050405020304" pitchFamily="18" charset="0"/>
              </a:rPr>
              <a:t>қаңтар</a:t>
            </a:r>
            <a:r>
              <a:rPr lang="kk-KZ" sz="1200" b="1" dirty="0">
                <a:solidFill>
                  <a:srgbClr val="000000"/>
                </a:solidFill>
                <a:latin typeface="Times New Roman" panose="02020603050405020304" pitchFamily="18" charset="0"/>
                <a:cs typeface="Times New Roman" panose="02020603050405020304" pitchFamily="18" charset="0"/>
              </a:rPr>
              <a:t> </a:t>
            </a:r>
            <a:r>
              <a:rPr lang="ru-RU" altLang="ru-RU" sz="1200" b="1" dirty="0" err="1" smtClean="0">
                <a:solidFill>
                  <a:srgbClr val="000000"/>
                </a:solidFill>
                <a:latin typeface="Times New Roman" panose="02020603050405020304" pitchFamily="18" charset="0"/>
                <a:cs typeface="Times New Roman" panose="02020603050405020304" pitchFamily="18" charset="0"/>
              </a:rPr>
              <a:t>сағ</a:t>
            </a:r>
            <a:r>
              <a:rPr lang="ru-RU" altLang="ru-RU" sz="1200" b="1" dirty="0">
                <a:solidFill>
                  <a:srgbClr val="000000"/>
                </a:solidFill>
                <a:latin typeface="Times New Roman" panose="02020603050405020304" pitchFamily="18" charset="0"/>
                <a:cs typeface="Times New Roman" panose="02020603050405020304" pitchFamily="18" charset="0"/>
              </a:rPr>
              <a:t>. 21-ден 2022 </a:t>
            </a:r>
            <a:r>
              <a:rPr lang="ru-RU" altLang="ru-RU" sz="1200" b="1" dirty="0" err="1">
                <a:solidFill>
                  <a:srgbClr val="000000"/>
                </a:solidFill>
                <a:latin typeface="Times New Roman" panose="02020603050405020304" pitchFamily="18" charset="0"/>
                <a:cs typeface="Times New Roman" panose="02020603050405020304" pitchFamily="18" charset="0"/>
              </a:rPr>
              <a:t>жылғы</a:t>
            </a:r>
            <a:r>
              <a:rPr lang="ru-RU" altLang="ru-RU" sz="1200" b="1" dirty="0">
                <a:solidFill>
                  <a:srgbClr val="000000"/>
                </a:solidFill>
                <a:latin typeface="Times New Roman" panose="02020603050405020304" pitchFamily="18" charset="0"/>
                <a:cs typeface="Times New Roman" panose="02020603050405020304" pitchFamily="18" charset="0"/>
              </a:rPr>
              <a:t> </a:t>
            </a:r>
            <a:r>
              <a:rPr lang="ru-RU" altLang="ru-RU" sz="1200" b="1" dirty="0" smtClean="0">
                <a:solidFill>
                  <a:srgbClr val="000000"/>
                </a:solidFill>
                <a:latin typeface="Times New Roman" panose="02020603050405020304" pitchFamily="18" charset="0"/>
                <a:cs typeface="Times New Roman" panose="02020603050405020304" pitchFamily="18" charset="0"/>
              </a:rPr>
              <a:t>4</a:t>
            </a:r>
            <a:r>
              <a:rPr lang="ru-RU" sz="1200" b="1" dirty="0" smtClean="0">
                <a:solidFill>
                  <a:srgbClr val="000000"/>
                </a:solidFill>
                <a:latin typeface="Times New Roman" panose="02020603050405020304" pitchFamily="18" charset="0"/>
                <a:cs typeface="Times New Roman" panose="02020603050405020304" pitchFamily="18" charset="0"/>
              </a:rPr>
              <a:t> </a:t>
            </a:r>
            <a:r>
              <a:rPr lang="ru-RU" sz="1200" b="1" dirty="0" err="1">
                <a:solidFill>
                  <a:srgbClr val="000000"/>
                </a:solidFill>
                <a:latin typeface="Times New Roman" panose="02020603050405020304" pitchFamily="18" charset="0"/>
                <a:cs typeface="Times New Roman" panose="02020603050405020304" pitchFamily="18" charset="0"/>
              </a:rPr>
              <a:t>қаңтар</a:t>
            </a:r>
            <a:r>
              <a:rPr lang="kk-KZ" sz="1200" b="1" dirty="0">
                <a:solidFill>
                  <a:srgbClr val="000000"/>
                </a:solidFill>
                <a:latin typeface="Times New Roman" panose="02020603050405020304" pitchFamily="18" charset="0"/>
                <a:cs typeface="Times New Roman" panose="02020603050405020304" pitchFamily="18" charset="0"/>
              </a:rPr>
              <a:t> </a:t>
            </a:r>
            <a:r>
              <a:rPr lang="ru-RU" altLang="ru-RU" sz="1200" b="1" dirty="0" err="1">
                <a:solidFill>
                  <a:srgbClr val="000000"/>
                </a:solidFill>
                <a:latin typeface="Times New Roman" panose="02020603050405020304" pitchFamily="18" charset="0"/>
                <a:cs typeface="Times New Roman" panose="02020603050405020304" pitchFamily="18" charset="0"/>
              </a:rPr>
              <a:t>сағ</a:t>
            </a:r>
            <a:r>
              <a:rPr lang="ru-RU" altLang="ru-RU" sz="1200" b="1" dirty="0">
                <a:solidFill>
                  <a:srgbClr val="000000"/>
                </a:solidFill>
                <a:latin typeface="Times New Roman" panose="02020603050405020304" pitchFamily="18" charset="0"/>
                <a:cs typeface="Times New Roman" panose="02020603050405020304" pitchFamily="18" charset="0"/>
              </a:rPr>
              <a:t>. 21-ге </a:t>
            </a:r>
            <a:r>
              <a:rPr lang="ru-RU" altLang="ru-RU" sz="1200" b="1" dirty="0" err="1">
                <a:solidFill>
                  <a:srgbClr val="000000"/>
                </a:solidFill>
                <a:latin typeface="Times New Roman" panose="02020603050405020304" pitchFamily="18" charset="0"/>
                <a:cs typeface="Times New Roman" panose="02020603050405020304" pitchFamily="18" charset="0"/>
              </a:rPr>
              <a:t>дейін</a:t>
            </a:r>
            <a:r>
              <a:rPr lang="ru-RU" altLang="ru-RU" sz="1200" b="1" dirty="0">
                <a:solidFill>
                  <a:srgbClr val="000000"/>
                </a:solidFill>
                <a:latin typeface="Times New Roman" panose="02020603050405020304" pitchFamily="18" charset="0"/>
                <a:cs typeface="Times New Roman" panose="02020603050405020304" pitchFamily="18" charset="0"/>
              </a:rPr>
              <a:t>.</a:t>
            </a:r>
            <a:r>
              <a:rPr lang="ru-RU" sz="1200" b="1" dirty="0">
                <a:solidFill>
                  <a:srgbClr val="000000"/>
                </a:solidFill>
                <a:latin typeface="Times New Roman" panose="02020603050405020304" pitchFamily="18" charset="0"/>
                <a:cs typeface="Times New Roman" panose="02020603050405020304" pitchFamily="18" charset="0"/>
                <a:sym typeface="+mn-ea"/>
              </a:rPr>
              <a:t>     </a:t>
            </a:r>
            <a:r>
              <a:rPr lang="ru-RU" altLang="ru-RU" sz="1200" b="1" dirty="0" smtClean="0">
                <a:solidFill>
                  <a:srgbClr val="000000"/>
                </a:solidFill>
                <a:latin typeface="Times New Roman" panose="02020603050405020304" pitchFamily="18" charset="0"/>
                <a:cs typeface="Times New Roman" panose="02020603050405020304" pitchFamily="18" charset="0"/>
              </a:rPr>
              <a:t> </a:t>
            </a:r>
          </a:p>
          <a:p>
            <a:pPr indent="182563" algn="just"/>
            <a:r>
              <a:rPr lang="ru-RU" sz="1200" dirty="0" err="1" smtClean="0">
                <a:latin typeface="Times New Roman" pitchFamily="18" charset="0"/>
                <a:cs typeface="Times New Roman" pitchFamily="18" charset="0"/>
              </a:rPr>
              <a:t>Қар</a:t>
            </a:r>
            <a:r>
              <a:rPr lang="ru-RU" sz="1200" dirty="0" smtClean="0">
                <a:latin typeface="Times New Roman" pitchFamily="18" charset="0"/>
                <a:cs typeface="Times New Roman" pitchFamily="18" charset="0"/>
              </a:rPr>
              <a:t> </a:t>
            </a:r>
            <a:r>
              <a:rPr lang="ru-RU" sz="1200" dirty="0" err="1">
                <a:latin typeface="Times New Roman" pitchFamily="18" charset="0"/>
                <a:cs typeface="Times New Roman" pitchFamily="18" charset="0"/>
              </a:rPr>
              <a:t>болады</a:t>
            </a:r>
            <a:r>
              <a:rPr lang="ru-RU" sz="1200" dirty="0">
                <a:latin typeface="Times New Roman" pitchFamily="18" charset="0"/>
                <a:cs typeface="Times New Roman" pitchFamily="18" charset="0"/>
              </a:rPr>
              <a:t>. </a:t>
            </a:r>
            <a:r>
              <a:rPr lang="ru-RU" sz="1200" dirty="0" err="1" smtClean="0">
                <a:latin typeface="Times New Roman" pitchFamily="18" charset="0"/>
                <a:cs typeface="Times New Roman" pitchFamily="18" charset="0"/>
              </a:rPr>
              <a:t>Оңтүстік-батыстан</a:t>
            </a:r>
            <a:r>
              <a:rPr lang="ru-RU" sz="1200" dirty="0" smtClean="0">
                <a:latin typeface="Times New Roman" pitchFamily="18" charset="0"/>
                <a:cs typeface="Times New Roman" pitchFamily="18" charset="0"/>
              </a:rPr>
              <a:t> </a:t>
            </a:r>
            <a:r>
              <a:rPr lang="ru-RU" sz="1200" dirty="0" err="1" smtClean="0">
                <a:latin typeface="Times New Roman" pitchFamily="18" charset="0"/>
                <a:cs typeface="Times New Roman" pitchFamily="18" charset="0"/>
              </a:rPr>
              <a:t>жел</a:t>
            </a:r>
            <a:r>
              <a:rPr lang="ru-RU" sz="1200" dirty="0" smtClean="0">
                <a:latin typeface="Times New Roman" pitchFamily="18" charset="0"/>
                <a:cs typeface="Times New Roman" pitchFamily="18" charset="0"/>
              </a:rPr>
              <a:t> </a:t>
            </a:r>
            <a:r>
              <a:rPr lang="ru-RU" sz="1200" dirty="0" err="1">
                <a:latin typeface="Times New Roman" pitchFamily="18" charset="0"/>
                <a:cs typeface="Times New Roman" pitchFamily="18" charset="0"/>
              </a:rPr>
              <a:t>соғады</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күші</a:t>
            </a:r>
            <a:r>
              <a:rPr lang="ru-RU" sz="1200" dirty="0">
                <a:latin typeface="Times New Roman" pitchFamily="18" charset="0"/>
                <a:cs typeface="Times New Roman" pitchFamily="18" charset="0"/>
              </a:rPr>
              <a:t> </a:t>
            </a:r>
            <a:r>
              <a:rPr lang="ru-RU" sz="1200" dirty="0" smtClean="0">
                <a:latin typeface="Times New Roman" pitchFamily="18" charset="0"/>
                <a:cs typeface="Times New Roman" pitchFamily="18" charset="0"/>
              </a:rPr>
              <a:t>5-10 </a:t>
            </a:r>
            <a:r>
              <a:rPr lang="ru-RU" sz="1200" dirty="0">
                <a:latin typeface="Times New Roman" pitchFamily="18" charset="0"/>
                <a:cs typeface="Times New Roman" pitchFamily="18" charset="0"/>
              </a:rPr>
              <a:t>м/с, </a:t>
            </a:r>
            <a:r>
              <a:rPr lang="ru-RU" sz="1200" dirty="0" err="1">
                <a:latin typeface="Times New Roman" pitchFamily="18" charset="0"/>
                <a:cs typeface="Times New Roman" pitchFamily="18" charset="0"/>
              </a:rPr>
              <a:t>ауа</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температурасы</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түнде</a:t>
            </a:r>
            <a:r>
              <a:rPr lang="ru-RU" sz="1200" dirty="0">
                <a:latin typeface="Times New Roman" pitchFamily="18" charset="0"/>
                <a:cs typeface="Times New Roman" pitchFamily="18" charset="0"/>
              </a:rPr>
              <a:t> </a:t>
            </a:r>
            <a:r>
              <a:rPr lang="ru-RU" sz="1200" dirty="0" err="1" smtClean="0">
                <a:latin typeface="Times New Roman" pitchFamily="18" charset="0"/>
                <a:cs typeface="Times New Roman" pitchFamily="18" charset="0"/>
              </a:rPr>
              <a:t>және</a:t>
            </a:r>
            <a:r>
              <a:rPr lang="ru-RU" sz="1200" dirty="0" smtClean="0">
                <a:latin typeface="Times New Roman" pitchFamily="18" charset="0"/>
                <a:cs typeface="Times New Roman" pitchFamily="18" charset="0"/>
              </a:rPr>
              <a:t> </a:t>
            </a:r>
            <a:r>
              <a:rPr lang="ru-RU" sz="1200" dirty="0" err="1" smtClean="0">
                <a:latin typeface="Times New Roman" pitchFamily="18" charset="0"/>
                <a:cs typeface="Times New Roman" pitchFamily="18" charset="0"/>
              </a:rPr>
              <a:t>күндіз</a:t>
            </a:r>
            <a:r>
              <a:rPr lang="ru-RU" sz="1200" dirty="0" smtClean="0">
                <a:latin typeface="Times New Roman" pitchFamily="18" charset="0"/>
                <a:cs typeface="Times New Roman" pitchFamily="18" charset="0"/>
              </a:rPr>
              <a:t> 1-3 </a:t>
            </a:r>
            <a:r>
              <a:rPr lang="ru-RU" sz="1200" dirty="0">
                <a:latin typeface="Times New Roman" pitchFamily="18" charset="0"/>
                <a:cs typeface="Times New Roman" pitchFamily="18" charset="0"/>
              </a:rPr>
              <a:t>градус </a:t>
            </a:r>
            <a:r>
              <a:rPr lang="ru-RU" sz="1200" dirty="0" err="1">
                <a:latin typeface="Times New Roman" pitchFamily="18" charset="0"/>
                <a:cs typeface="Times New Roman" pitchFamily="18" charset="0"/>
              </a:rPr>
              <a:t>аяз</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болады</a:t>
            </a:r>
            <a:r>
              <a:rPr lang="ru-RU" sz="1200" dirty="0">
                <a:latin typeface="Times New Roman" pitchFamily="18" charset="0"/>
                <a:cs typeface="Times New Roman" pitchFamily="18" charset="0"/>
              </a:rPr>
              <a:t>.</a:t>
            </a:r>
          </a:p>
          <a:p>
            <a:pPr indent="182563" algn="ctr"/>
            <a:r>
              <a:rPr lang="kk-KZ" altLang="ru-RU" sz="1200" b="1" dirty="0" smtClean="0">
                <a:solidFill>
                  <a:srgbClr val="000000"/>
                </a:solidFill>
                <a:latin typeface="Times New Roman" panose="02020603050405020304" pitchFamily="18" charset="0"/>
                <a:cs typeface="Times New Roman" panose="02020603050405020304" pitchFamily="18" charset="0"/>
              </a:rPr>
              <a:t>5 </a:t>
            </a:r>
            <a:r>
              <a:rPr lang="kk-KZ" altLang="ru-RU" sz="1200" b="1" dirty="0">
                <a:solidFill>
                  <a:srgbClr val="000000"/>
                </a:solidFill>
                <a:latin typeface="Times New Roman" panose="02020603050405020304" pitchFamily="18" charset="0"/>
                <a:cs typeface="Times New Roman" panose="02020603050405020304" pitchFamily="18" charset="0"/>
              </a:rPr>
              <a:t>қаңтарға </a:t>
            </a:r>
            <a:r>
              <a:rPr lang="ru-RU" altLang="ru-RU" sz="1200" b="1" dirty="0" smtClean="0">
                <a:solidFill>
                  <a:srgbClr val="000000"/>
                </a:solidFill>
                <a:latin typeface="Times New Roman" panose="02020603050405020304" pitchFamily="18" charset="0"/>
                <a:cs typeface="Times New Roman" panose="02020603050405020304" pitchFamily="18" charset="0"/>
              </a:rPr>
              <a:t>2022 </a:t>
            </a:r>
            <a:r>
              <a:rPr lang="ru-RU" altLang="ru-RU" sz="1200" b="1" dirty="0" err="1">
                <a:solidFill>
                  <a:srgbClr val="000000"/>
                </a:solidFill>
                <a:latin typeface="Times New Roman" panose="02020603050405020304" pitchFamily="18" charset="0"/>
                <a:cs typeface="Times New Roman" panose="02020603050405020304" pitchFamily="18" charset="0"/>
              </a:rPr>
              <a:t>жылғы</a:t>
            </a:r>
            <a:endParaRPr lang="ru-RU" sz="1200" dirty="0">
              <a:latin typeface="Times New Roman" pitchFamily="18" charset="0"/>
              <a:cs typeface="Times New Roman" pitchFamily="18" charset="0"/>
            </a:endParaRPr>
          </a:p>
          <a:p>
            <a:pPr lvl="0" indent="182563" algn="ctr"/>
            <a:r>
              <a:rPr lang="ru-RU" sz="1200" b="1" dirty="0">
                <a:solidFill>
                  <a:srgbClr val="000000"/>
                </a:solidFill>
                <a:latin typeface="Times New Roman" panose="02020603050405020304" pitchFamily="18" charset="0"/>
                <a:cs typeface="Times New Roman" panose="02020603050405020304" pitchFamily="18" charset="0"/>
              </a:rPr>
              <a:t>2022 ж. </a:t>
            </a:r>
            <a:r>
              <a:rPr lang="ru-RU" sz="1200" b="1" dirty="0" smtClean="0">
                <a:solidFill>
                  <a:srgbClr val="000000"/>
                </a:solidFill>
                <a:latin typeface="Times New Roman" panose="02020603050405020304" pitchFamily="18" charset="0"/>
                <a:cs typeface="Times New Roman" panose="02020603050405020304" pitchFamily="18" charset="0"/>
              </a:rPr>
              <a:t>4</a:t>
            </a:r>
            <a:r>
              <a:rPr lang="kk-KZ" sz="1200" b="1" dirty="0" smtClean="0">
                <a:solidFill>
                  <a:srgbClr val="000000"/>
                </a:solidFill>
                <a:latin typeface="Times New Roman" panose="02020603050405020304" pitchFamily="18" charset="0"/>
                <a:cs typeface="Times New Roman" panose="02020603050405020304" pitchFamily="18" charset="0"/>
              </a:rPr>
              <a:t> </a:t>
            </a:r>
            <a:r>
              <a:rPr lang="kk-KZ" sz="1200" b="1" dirty="0">
                <a:solidFill>
                  <a:srgbClr val="000000"/>
                </a:solidFill>
                <a:latin typeface="Times New Roman" panose="02020603050405020304" pitchFamily="18" charset="0"/>
                <a:cs typeface="Times New Roman" panose="02020603050405020304" pitchFamily="18" charset="0"/>
              </a:rPr>
              <a:t>қаңтар </a:t>
            </a:r>
            <a:r>
              <a:rPr lang="ru-RU" sz="1200" b="1" dirty="0" err="1">
                <a:solidFill>
                  <a:srgbClr val="000000"/>
                </a:solidFill>
                <a:latin typeface="Times New Roman" panose="02020603050405020304" pitchFamily="18" charset="0"/>
                <a:cs typeface="Times New Roman" panose="02020603050405020304" pitchFamily="18" charset="0"/>
              </a:rPr>
              <a:t>сағ</a:t>
            </a:r>
            <a:r>
              <a:rPr lang="ru-RU" sz="1200" b="1" dirty="0">
                <a:solidFill>
                  <a:srgbClr val="000000"/>
                </a:solidFill>
                <a:latin typeface="Times New Roman" panose="02020603050405020304" pitchFamily="18" charset="0"/>
                <a:cs typeface="Times New Roman" panose="02020603050405020304" pitchFamily="18" charset="0"/>
              </a:rPr>
              <a:t>. 21-ден </a:t>
            </a:r>
            <a:r>
              <a:rPr lang="ru-RU" sz="1200" b="1" dirty="0" err="1">
                <a:solidFill>
                  <a:srgbClr val="000000"/>
                </a:solidFill>
                <a:latin typeface="Times New Roman" panose="02020603050405020304" pitchFamily="18" charset="0"/>
                <a:cs typeface="Times New Roman" panose="02020603050405020304" pitchFamily="18" charset="0"/>
              </a:rPr>
              <a:t>бастап</a:t>
            </a:r>
            <a:r>
              <a:rPr lang="ru-RU" sz="1200" b="1" dirty="0">
                <a:solidFill>
                  <a:srgbClr val="000000"/>
                </a:solidFill>
                <a:latin typeface="Times New Roman" panose="02020603050405020304" pitchFamily="18" charset="0"/>
                <a:cs typeface="Times New Roman" panose="02020603050405020304" pitchFamily="18" charset="0"/>
              </a:rPr>
              <a:t> </a:t>
            </a:r>
            <a:r>
              <a:rPr lang="ru-RU" sz="1200" b="1" dirty="0" smtClean="0">
                <a:solidFill>
                  <a:srgbClr val="000000"/>
                </a:solidFill>
                <a:latin typeface="Times New Roman" panose="02020603050405020304" pitchFamily="18" charset="0"/>
                <a:cs typeface="Times New Roman" panose="02020603050405020304" pitchFamily="18" charset="0"/>
              </a:rPr>
              <a:t>5</a:t>
            </a:r>
            <a:r>
              <a:rPr lang="kk-KZ" sz="1200" b="1" dirty="0" smtClean="0">
                <a:solidFill>
                  <a:srgbClr val="000000"/>
                </a:solidFill>
                <a:latin typeface="Times New Roman" panose="02020603050405020304" pitchFamily="18" charset="0"/>
                <a:cs typeface="Times New Roman" panose="02020603050405020304" pitchFamily="18" charset="0"/>
              </a:rPr>
              <a:t> </a:t>
            </a:r>
            <a:r>
              <a:rPr lang="kk-KZ" sz="1200" b="1" dirty="0">
                <a:solidFill>
                  <a:srgbClr val="000000"/>
                </a:solidFill>
                <a:latin typeface="Times New Roman" panose="02020603050405020304" pitchFamily="18" charset="0"/>
                <a:cs typeface="Times New Roman" panose="02020603050405020304" pitchFamily="18" charset="0"/>
              </a:rPr>
              <a:t>қаңтар </a:t>
            </a:r>
            <a:r>
              <a:rPr lang="ru-RU" sz="1200" b="1" dirty="0" err="1">
                <a:solidFill>
                  <a:srgbClr val="000000"/>
                </a:solidFill>
                <a:latin typeface="Times New Roman" panose="02020603050405020304" pitchFamily="18" charset="0"/>
                <a:cs typeface="Times New Roman" panose="02020603050405020304" pitchFamily="18" charset="0"/>
              </a:rPr>
              <a:t>сағ</a:t>
            </a:r>
            <a:r>
              <a:rPr lang="ru-RU" sz="1200" b="1" dirty="0">
                <a:solidFill>
                  <a:srgbClr val="000000"/>
                </a:solidFill>
                <a:latin typeface="Times New Roman" panose="02020603050405020304" pitchFamily="18" charset="0"/>
                <a:cs typeface="Times New Roman" panose="02020603050405020304" pitchFamily="18" charset="0"/>
              </a:rPr>
              <a:t>. 09-ға </a:t>
            </a:r>
            <a:r>
              <a:rPr lang="ru-RU" sz="1200" b="1" dirty="0" err="1">
                <a:solidFill>
                  <a:srgbClr val="000000"/>
                </a:solidFill>
                <a:latin typeface="Times New Roman" panose="02020603050405020304" pitchFamily="18" charset="0"/>
                <a:cs typeface="Times New Roman" panose="02020603050405020304" pitchFamily="18" charset="0"/>
              </a:rPr>
              <a:t>дейін</a:t>
            </a:r>
            <a:endParaRPr lang="ru-RU" sz="1200" dirty="0">
              <a:latin typeface="Times New Roman" pitchFamily="18" charset="0"/>
              <a:cs typeface="Times New Roman" pitchFamily="18" charset="0"/>
            </a:endParaRPr>
          </a:p>
          <a:p>
            <a:pPr indent="182563" algn="just"/>
            <a:r>
              <a:rPr lang="ru-RU" sz="1200" dirty="0" err="1" smtClean="0">
                <a:latin typeface="Times New Roman" pitchFamily="18" charset="0"/>
                <a:cs typeface="Times New Roman" pitchFamily="18" charset="0"/>
              </a:rPr>
              <a:t>Жауын-шашынсыз</a:t>
            </a:r>
            <a:r>
              <a:rPr lang="ru-RU" sz="1200" dirty="0" smtClean="0">
                <a:latin typeface="Times New Roman" pitchFamily="18" charset="0"/>
                <a:cs typeface="Times New Roman" pitchFamily="18" charset="0"/>
              </a:rPr>
              <a:t> </a:t>
            </a:r>
            <a:r>
              <a:rPr lang="ru-RU" sz="1200" dirty="0" err="1">
                <a:latin typeface="Times New Roman" pitchFamily="18" charset="0"/>
                <a:cs typeface="Times New Roman" pitchFamily="18" charset="0"/>
              </a:rPr>
              <a:t>болады</a:t>
            </a:r>
            <a:r>
              <a:rPr lang="ru-RU" sz="1200" dirty="0">
                <a:latin typeface="Times New Roman" pitchFamily="18" charset="0"/>
                <a:cs typeface="Times New Roman" pitchFamily="18" charset="0"/>
              </a:rPr>
              <a:t>. </a:t>
            </a:r>
            <a:r>
              <a:rPr lang="ru-RU" sz="1200" dirty="0" err="1" smtClean="0">
                <a:latin typeface="Times New Roman" pitchFamily="18" charset="0"/>
                <a:cs typeface="Times New Roman" pitchFamily="18" charset="0"/>
              </a:rPr>
              <a:t>Оңтүстік-батыстан</a:t>
            </a:r>
            <a:r>
              <a:rPr lang="ru-RU" sz="1200" dirty="0" smtClean="0">
                <a:latin typeface="Times New Roman" pitchFamily="18" charset="0"/>
                <a:cs typeface="Times New Roman" pitchFamily="18" charset="0"/>
              </a:rPr>
              <a:t> </a:t>
            </a:r>
            <a:r>
              <a:rPr lang="ru-RU" sz="1200" dirty="0" err="1" smtClean="0">
                <a:latin typeface="Times New Roman" pitchFamily="18" charset="0"/>
                <a:cs typeface="Times New Roman" pitchFamily="18" charset="0"/>
              </a:rPr>
              <a:t>жел</a:t>
            </a:r>
            <a:r>
              <a:rPr lang="ru-RU" sz="1200" dirty="0" smtClean="0">
                <a:latin typeface="Times New Roman" pitchFamily="18" charset="0"/>
                <a:cs typeface="Times New Roman" pitchFamily="18" charset="0"/>
              </a:rPr>
              <a:t> </a:t>
            </a:r>
            <a:r>
              <a:rPr lang="ru-RU" sz="1200" dirty="0" err="1">
                <a:latin typeface="Times New Roman" pitchFamily="18" charset="0"/>
                <a:cs typeface="Times New Roman" pitchFamily="18" charset="0"/>
              </a:rPr>
              <a:t>соғады</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күші</a:t>
            </a:r>
            <a:r>
              <a:rPr lang="ru-RU" sz="1200" dirty="0">
                <a:latin typeface="Times New Roman" pitchFamily="18" charset="0"/>
                <a:cs typeface="Times New Roman" pitchFamily="18" charset="0"/>
              </a:rPr>
              <a:t> 5-10 м/с, </a:t>
            </a:r>
            <a:r>
              <a:rPr lang="ru-RU" sz="1200" dirty="0" err="1">
                <a:latin typeface="Times New Roman" pitchFamily="18" charset="0"/>
                <a:cs typeface="Times New Roman" pitchFamily="18" charset="0"/>
              </a:rPr>
              <a:t>ауа</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температурасы</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түнде</a:t>
            </a:r>
            <a:r>
              <a:rPr lang="ru-RU" sz="1200">
                <a:latin typeface="Times New Roman" pitchFamily="18" charset="0"/>
                <a:cs typeface="Times New Roman" pitchFamily="18" charset="0"/>
              </a:rPr>
              <a:t> </a:t>
            </a:r>
            <a:r>
              <a:rPr lang="ru-RU" sz="1200" smtClean="0">
                <a:latin typeface="Times New Roman" pitchFamily="18" charset="0"/>
                <a:cs typeface="Times New Roman" pitchFamily="18" charset="0"/>
              </a:rPr>
              <a:t>12-14 </a:t>
            </a:r>
            <a:r>
              <a:rPr lang="ru-RU" sz="1200" dirty="0">
                <a:latin typeface="Times New Roman" pitchFamily="18" charset="0"/>
                <a:cs typeface="Times New Roman" pitchFamily="18" charset="0"/>
              </a:rPr>
              <a:t>градус </a:t>
            </a:r>
            <a:r>
              <a:rPr lang="ru-RU" sz="1200" dirty="0" err="1">
                <a:latin typeface="Times New Roman" pitchFamily="18" charset="0"/>
                <a:cs typeface="Times New Roman" pitchFamily="18" charset="0"/>
              </a:rPr>
              <a:t>аяз</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болады</a:t>
            </a:r>
            <a:r>
              <a:rPr lang="ru-RU" sz="1200" dirty="0">
                <a:latin typeface="Times New Roman" pitchFamily="18" charset="0"/>
                <a:cs typeface="Times New Roman" pitchFamily="18" charset="0"/>
              </a:rPr>
              <a:t>.</a:t>
            </a: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027055556"/>
              </p:ext>
            </p:extLst>
          </p:nvPr>
        </p:nvGraphicFramePr>
        <p:xfrm>
          <a:off x="5027449" y="4330303"/>
          <a:ext cx="4667576" cy="210312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25705">
                <a:tc>
                  <a:txBody>
                    <a:bodyPr/>
                    <a:lstStyle/>
                    <a:p>
                      <a:pPr algn="ctr"/>
                      <a:r>
                        <a:rPr lang="ru-RU" sz="1000" dirty="0" err="1" smtClean="0">
                          <a:solidFill>
                            <a:schemeClr val="tx1"/>
                          </a:solidFill>
                          <a:latin typeface="Times New Roman" panose="02020603050405020304" pitchFamily="18" charset="0"/>
                          <a:cs typeface="Times New Roman" panose="02020603050405020304" pitchFamily="18" charset="0"/>
                        </a:rPr>
                        <a:t>Ластаушы</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smtClean="0">
                          <a:solidFill>
                            <a:schemeClr val="tx1"/>
                          </a:solidFill>
                          <a:latin typeface="Times New Roman" panose="02020603050405020304" pitchFamily="18" charset="0"/>
                          <a:cs typeface="Times New Roman" panose="02020603050405020304" pitchFamily="18" charset="0"/>
                        </a:rPr>
                        <a:t>Нақты</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шоғырлану</a:t>
                      </a:r>
                      <a:r>
                        <a:rPr lang="ru-RU" sz="1000" dirty="0" smtClean="0">
                          <a:solidFill>
                            <a:schemeClr val="tx1"/>
                          </a:solidFill>
                          <a:latin typeface="Times New Roman" panose="02020603050405020304" pitchFamily="18" charset="0"/>
                          <a:cs typeface="Times New Roman" panose="02020603050405020304" pitchFamily="18" charset="0"/>
                        </a:rPr>
                        <a:t>, мкг/м3</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ШЖШ асу</a:t>
                      </a:r>
                      <a:r>
                        <a:rPr lang="kk-KZ" sz="1000" baseline="0" dirty="0" smtClean="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00434">
                <a:tc>
                  <a:txBody>
                    <a:bodyPr/>
                    <a:lstStyle/>
                    <a:p>
                      <a:r>
                        <a:rPr lang="kk-KZ" sz="1000" dirty="0" smtClean="0">
                          <a:solidFill>
                            <a:schemeClr val="tx1"/>
                          </a:solidFill>
                          <a:latin typeface="Times New Roman" panose="02020603050405020304" pitchFamily="18" charset="0"/>
                          <a:cs typeface="Times New Roman" panose="02020603050405020304" pitchFamily="18" charset="0"/>
                        </a:rPr>
                        <a:t>РМ-10 қалқыма 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18</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0,1</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00434">
                <a:tc>
                  <a:txBody>
                    <a:bodyPr/>
                    <a:lstStyle/>
                    <a:p>
                      <a:r>
                        <a:rPr lang="kk-KZ" sz="1000" dirty="0" smtClean="0">
                          <a:solidFill>
                            <a:schemeClr val="tx1"/>
                          </a:solidFill>
                          <a:latin typeface="Times New Roman" panose="02020603050405020304" pitchFamily="18" charset="0"/>
                          <a:cs typeface="Times New Roman" panose="02020603050405020304" pitchFamily="18" charset="0"/>
                        </a:rPr>
                        <a:t>Күкірт 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52</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0,1</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00434">
                <a:tc>
                  <a:txBody>
                    <a:bodyPr/>
                    <a:lstStyle/>
                    <a:p>
                      <a:r>
                        <a:rPr lang="kk-KZ" sz="1000" dirty="0" smtClean="0">
                          <a:solidFill>
                            <a:schemeClr val="tx1"/>
                          </a:solidFill>
                          <a:latin typeface="Times New Roman" panose="02020603050405020304" pitchFamily="18" charset="0"/>
                          <a:cs typeface="Times New Roman" panose="02020603050405020304" pitchFamily="18" charset="0"/>
                        </a:rPr>
                        <a:t>Көміртегі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930</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0,2</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0043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kk-KZ" sz="1000" dirty="0" smtClean="0">
                          <a:solidFill>
                            <a:schemeClr val="tx1"/>
                          </a:solidFill>
                          <a:latin typeface="Times New Roman" panose="02020603050405020304" pitchFamily="18" charset="0"/>
                          <a:cs typeface="Times New Roman" panose="02020603050405020304" pitchFamily="18" charset="0"/>
                        </a:rPr>
                        <a:t>Азот диоксиді</a:t>
                      </a:r>
                      <a:endParaRPr lang="ru-RU" sz="1000" dirty="0" smtClean="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smtClean="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4"/>
                  </a:ext>
                </a:extLst>
              </a:tr>
              <a:tr h="200434">
                <a:tc>
                  <a:txBody>
                    <a:bodyPr/>
                    <a:lstStyle/>
                    <a:p>
                      <a:r>
                        <a:rPr lang="kk-KZ" sz="1000" dirty="0" smtClean="0">
                          <a:solidFill>
                            <a:schemeClr val="tx1"/>
                          </a:solidFill>
                          <a:latin typeface="Times New Roman" panose="02020603050405020304" pitchFamily="18" charset="0"/>
                          <a:cs typeface="Times New Roman" panose="02020603050405020304" pitchFamily="18" charset="0"/>
                        </a:rPr>
                        <a:t>Азот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smtClean="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00434">
                <a:tc>
                  <a:txBody>
                    <a:bodyPr/>
                    <a:lstStyle/>
                    <a:p>
                      <a:r>
                        <a:rPr lang="kk-KZ" sz="1000" dirty="0" smtClean="0">
                          <a:solidFill>
                            <a:schemeClr val="tx1"/>
                          </a:solidFill>
                          <a:latin typeface="Times New Roman" panose="02020603050405020304" pitchFamily="18" charset="0"/>
                          <a:cs typeface="Times New Roman" panose="02020603050405020304" pitchFamily="18" charset="0"/>
                        </a:rPr>
                        <a:t>Күкіртті 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smtClean="0">
                          <a:solidFill>
                            <a:srgbClr val="000000"/>
                          </a:solidFill>
                          <a:effectLst/>
                          <a:latin typeface="Times New Roman" panose="02020603050405020304" pitchFamily="18" charset="0"/>
                        </a:rPr>
                        <a:t>26</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kk-KZ" sz="1000" b="0" i="0" u="none" strike="noStrike" dirty="0" smtClean="0">
                          <a:solidFill>
                            <a:srgbClr val="000000"/>
                          </a:solidFill>
                          <a:effectLst/>
                          <a:latin typeface="Times New Roman" panose="02020603050405020304" pitchFamily="18" charset="0"/>
                        </a:rPr>
                        <a:t>3,3</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163833354"/>
                  </a:ext>
                </a:extLst>
              </a:tr>
              <a:tr h="200434">
                <a:tc>
                  <a:txBody>
                    <a:bodyPr/>
                    <a:lstStyle/>
                    <a:p>
                      <a:r>
                        <a:rPr lang="kk-KZ" sz="1000" dirty="0" smtClean="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smtClean="0">
                          <a:solidFill>
                            <a:srgbClr val="000000"/>
                          </a:solidFill>
                          <a:effectLst/>
                          <a:latin typeface="Times New Roman" panose="02020603050405020304" pitchFamily="18" charset="0"/>
                        </a:rPr>
                        <a:t>10</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kk-KZ" sz="1000" b="0" i="0" u="none" strike="noStrike" dirty="0" smtClean="0">
                          <a:solidFill>
                            <a:srgbClr val="000000"/>
                          </a:solidFill>
                          <a:effectLst/>
                          <a:latin typeface="Times New Roman" panose="02020603050405020304" pitchFamily="18" charset="0"/>
                        </a:rPr>
                        <a:t>0,05</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141365874"/>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smtClean="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smtClean="0">
                          <a:latin typeface="Times New Roman" panose="02020603050405020304" pitchFamily="18" charset="0"/>
                          <a:cs typeface="Times New Roman" panose="02020603050405020304" pitchFamily="18" charset="0"/>
                        </a:rPr>
                        <a:t>«</a:t>
                      </a:r>
                      <a:r>
                        <a:rPr lang="ru-RU" sz="700" i="1" dirty="0" err="1" smtClean="0">
                          <a:latin typeface="Times New Roman" panose="02020603050405020304" pitchFamily="18" charset="0"/>
                          <a:cs typeface="Times New Roman" panose="02020603050405020304" pitchFamily="18" charset="0"/>
                        </a:rPr>
                        <a:t>атмосфералық</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ауаға</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қатысты</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санитарлық-эпидемиологиялық</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ережелер</a:t>
                      </a:r>
                      <a:r>
                        <a:rPr lang="ru-RU" sz="700" i="1" dirty="0" smtClean="0">
                          <a:latin typeface="Times New Roman" panose="02020603050405020304" pitchFamily="18" charset="0"/>
                          <a:cs typeface="Times New Roman" panose="02020603050405020304" pitchFamily="18" charset="0"/>
                        </a:rPr>
                        <a:t> мен </a:t>
                      </a:r>
                      <a:r>
                        <a:rPr lang="ru-RU" sz="700" i="1" dirty="0" err="1" smtClean="0">
                          <a:latin typeface="Times New Roman" panose="02020603050405020304" pitchFamily="18" charset="0"/>
                          <a:cs typeface="Times New Roman" panose="02020603050405020304" pitchFamily="18" charset="0"/>
                        </a:rPr>
                        <a:t>нормаларға</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сәйкес</a:t>
                      </a:r>
                      <a:r>
                        <a:rPr lang="ru-RU" sz="700" i="1" dirty="0" smtClean="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876445" y="3836839"/>
            <a:ext cx="4893029" cy="461665"/>
          </a:xfrm>
          <a:prstGeom prst="rect">
            <a:avLst/>
          </a:prstGeom>
          <a:noFill/>
          <a:ln w="9525">
            <a:noFill/>
          </a:ln>
        </p:spPr>
        <p:txBody>
          <a:bodyPr wrap="square">
            <a:spAutoFit/>
          </a:bodyPr>
          <a:lstStyle/>
          <a:p>
            <a:pPr algn="ctr"/>
            <a:r>
              <a:rPr lang="ru-RU" altLang="ru-RU" sz="1200" b="1" dirty="0" smtClean="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a:t>
            </a:r>
            <a:r>
              <a:rPr lang="ru-RU" altLang="ru-RU" sz="1200" b="1" dirty="0" smtClean="0">
                <a:latin typeface="Times New Roman" panose="02020603050405020304" pitchFamily="18" charset="0"/>
                <a:cs typeface="Times New Roman" panose="02020603050405020304" pitchFamily="18" charset="0"/>
              </a:rPr>
              <a:t>3</a:t>
            </a:r>
            <a:r>
              <a:rPr lang="ru-RU" sz="1200" b="1" dirty="0" smtClean="0">
                <a:solidFill>
                  <a:srgbClr val="000000"/>
                </a:solidFill>
                <a:latin typeface="Times New Roman" panose="02020603050405020304" pitchFamily="18" charset="0"/>
                <a:cs typeface="Times New Roman" panose="02020603050405020304" pitchFamily="18" charset="0"/>
              </a:rPr>
              <a:t> </a:t>
            </a:r>
            <a:r>
              <a:rPr lang="ru-RU" sz="1200" b="1" dirty="0" err="1">
                <a:solidFill>
                  <a:srgbClr val="000000"/>
                </a:solidFill>
                <a:latin typeface="Times New Roman" panose="02020603050405020304" pitchFamily="18" charset="0"/>
                <a:cs typeface="Times New Roman" panose="02020603050405020304" pitchFamily="18" charset="0"/>
              </a:rPr>
              <a:t>қаңтар</a:t>
            </a:r>
            <a:r>
              <a:rPr lang="kk-KZ" sz="1200" b="1" dirty="0">
                <a:solidFill>
                  <a:srgbClr val="000000"/>
                </a:solidFill>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Жезқазған</a:t>
            </a:r>
            <a:r>
              <a:rPr lang="ru-RU" altLang="ru-RU" sz="1200" b="1" dirty="0" smtClean="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жай-күйі</a:t>
            </a:r>
            <a:endParaRPr lang="ru-RU" altLang="ru-RU" sz="1200" b="1" dirty="0" smtClean="0">
              <a:latin typeface="Times New Roman" panose="02020603050405020304" pitchFamily="18" charset="0"/>
              <a:cs typeface="Times New Roman" panose="02020603050405020304" pitchFamily="18" charset="0"/>
            </a:endParaRPr>
          </a:p>
        </p:txBody>
      </p:sp>
      <p:sp>
        <p:nvSpPr>
          <p:cNvPr id="16" name="TextBox 13"/>
          <p:cNvSpPr txBox="1"/>
          <p:nvPr/>
        </p:nvSpPr>
        <p:spPr>
          <a:xfrm>
            <a:off x="4961993" y="3528041"/>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smtClean="0">
                <a:solidFill>
                  <a:schemeClr val="tx1"/>
                </a:solidFill>
                <a:latin typeface="Times New Roman" panose="02020603050405020304" pitchFamily="18" charset="0"/>
                <a:cs typeface="Times New Roman" panose="02020603050405020304" pitchFamily="18" charset="0"/>
              </a:rPr>
              <a:t>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0" name="TextBox 13"/>
          <p:cNvSpPr txBox="1"/>
          <p:nvPr/>
        </p:nvSpPr>
        <p:spPr>
          <a:xfrm>
            <a:off x="4953000" y="2630206"/>
            <a:ext cx="4680169" cy="830997"/>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200" dirty="0">
                <a:solidFill>
                  <a:schemeClr val="tx1"/>
                </a:solidFill>
                <a:latin typeface="Times New Roman" panose="02020603050405020304" pitchFamily="18" charset="0"/>
                <a:cs typeface="Times New Roman" panose="02020603050405020304" pitchFamily="18" charset="0"/>
              </a:rPr>
              <a:t>2022 </a:t>
            </a:r>
            <a:r>
              <a:rPr lang="ru-RU" sz="1200" dirty="0" err="1">
                <a:solidFill>
                  <a:schemeClr val="tx1"/>
                </a:solidFill>
                <a:latin typeface="Times New Roman" panose="02020603050405020304" pitchFamily="18" charset="0"/>
                <a:cs typeface="Times New Roman" panose="02020603050405020304" pitchFamily="18" charset="0"/>
              </a:rPr>
              <a:t>жылдың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smtClean="0">
                <a:solidFill>
                  <a:schemeClr val="tx1"/>
                </a:solidFill>
                <a:latin typeface="Times New Roman" panose="02020603050405020304" pitchFamily="18" charset="0"/>
                <a:cs typeface="Times New Roman" panose="02020603050405020304" pitchFamily="18" charset="0"/>
              </a:rPr>
              <a:t>4</a:t>
            </a:r>
            <a:r>
              <a:rPr lang="kk-KZ" sz="1200" dirty="0" smtClean="0">
                <a:solidFill>
                  <a:schemeClr val="tx1"/>
                </a:solidFill>
                <a:latin typeface="Times New Roman" panose="02020603050405020304" pitchFamily="18" charset="0"/>
                <a:cs typeface="Times New Roman" panose="02020603050405020304" pitchFamily="18" charset="0"/>
              </a:rPr>
              <a:t>, 5 </a:t>
            </a:r>
            <a:r>
              <a:rPr lang="ru-RU" sz="1200" dirty="0" err="1">
                <a:solidFill>
                  <a:schemeClr val="tx1"/>
                </a:solidFill>
                <a:latin typeface="Times New Roman" panose="02020603050405020304" pitchFamily="18" charset="0"/>
                <a:cs typeface="Times New Roman" panose="02020603050405020304" pitchFamily="18" charset="0"/>
              </a:rPr>
              <a:t>қаңтарына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қараған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түні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метеорологиялық</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ыдыруына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төмендейді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күтілед</a:t>
            </a:r>
            <a:r>
              <a:rPr lang="kk-KZ" sz="1200" dirty="0">
                <a:solidFill>
                  <a:schemeClr val="tx1"/>
                </a:solidFill>
                <a:latin typeface="Times New Roman" panose="02020603050405020304" pitchFamily="18" charset="0"/>
                <a:cs typeface="Times New Roman" panose="02020603050405020304" pitchFamily="18" charset="0"/>
              </a:rPr>
              <a:t>і</a:t>
            </a:r>
            <a:r>
              <a:rPr lang="ru-RU" sz="12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smtClean="0">
                <a:solidFill>
                  <a:srgbClr val="000000"/>
                </a:solidFill>
                <a:latin typeface="Times New Roman" pitchFamily="18" charset="0"/>
                <a:cs typeface="Times New Roman" pitchFamily="18" charset="0"/>
                <a:sym typeface="+mn-ea"/>
              </a:rPr>
              <a:t>ҚМЖ КЕЗІНДЕ </a:t>
            </a:r>
            <a:r>
              <a:rPr lang="ru-RU" sz="1400" b="1" dirty="0">
                <a:solidFill>
                  <a:srgbClr val="000000"/>
                </a:solidFill>
                <a:latin typeface="Times New Roman" pitchFamily="18" charset="0"/>
                <a:cs typeface="Times New Roman" pitchFamily="18" charset="0"/>
                <a:sym typeface="+mn-ea"/>
              </a:rPr>
              <a:t>ХАЛЫҚҚА АРНАЛҒАН ҰСЫНЫСТАР</a:t>
            </a:r>
            <a:endParaRPr lang="ru-RU" sz="1400" b="1" dirty="0"/>
          </a:p>
        </p:txBody>
      </p:sp>
      <p:sp>
        <p:nvSpPr>
          <p:cNvPr id="22" name="Прямоугольник 26"/>
          <p:cNvSpPr/>
          <p:nvPr/>
        </p:nvSpPr>
        <p:spPr>
          <a:xfrm>
            <a:off x="182769" y="4581128"/>
            <a:ext cx="4688979" cy="1200329"/>
          </a:xfrm>
          <a:prstGeom prst="rect">
            <a:avLst/>
          </a:prstGeom>
          <a:noFill/>
          <a:ln w="9525">
            <a:noFill/>
          </a:ln>
        </p:spPr>
        <p:txBody>
          <a:bodyPr wrap="square">
            <a:spAutoFit/>
          </a:bodyPr>
          <a:lstStyle/>
          <a:p>
            <a:pPr algn="just"/>
            <a:r>
              <a:rPr lang="ru-RU" altLang="ru-RU" sz="1200" dirty="0" err="1" smtClean="0">
                <a:solidFill>
                  <a:srgbClr val="000000"/>
                </a:solidFill>
                <a:latin typeface="Times New Roman" panose="02020603050405020304" pitchFamily="18" charset="0"/>
                <a:cs typeface="Times New Roman" panose="02020603050405020304" pitchFamily="18" charset="0"/>
              </a:rPr>
              <a:t>Жезказган</a:t>
            </a:r>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smtClean="0">
                <a:solidFill>
                  <a:srgbClr val="000000"/>
                </a:solidFill>
                <a:latin typeface="Times New Roman" panose="02020603050405020304" pitchFamily="18" charset="0"/>
                <a:cs typeface="Times New Roman" panose="02020603050405020304" pitchFamily="18" charset="0"/>
              </a:rPr>
              <a:t>3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smtClean="0">
                <a:solidFill>
                  <a:srgbClr val="000000"/>
                </a:solidFill>
                <a:latin typeface="Times New Roman" panose="02020603050405020304" pitchFamily="18" charset="0"/>
                <a:cs typeface="Times New Roman" panose="02020603050405020304" pitchFamily="18" charset="0"/>
              </a:rPr>
              <a:t>:</a:t>
            </a:r>
          </a:p>
          <a:p>
            <a:r>
              <a:rPr lang="ru-RU" sz="1200" dirty="0" smtClean="0">
                <a:latin typeface="Times New Roman" panose="02020603050405020304" pitchFamily="18" charset="0"/>
                <a:cs typeface="Times New Roman" panose="02020603050405020304" pitchFamily="18" charset="0"/>
              </a:rPr>
              <a:t>№ 1 </a:t>
            </a:r>
            <a:r>
              <a:rPr lang="ru-RU" sz="1200" dirty="0" err="1" smtClean="0">
                <a:latin typeface="Times New Roman" panose="02020603050405020304" pitchFamily="18" charset="0"/>
                <a:cs typeface="Times New Roman" panose="02020603050405020304" pitchFamily="18" charset="0"/>
              </a:rPr>
              <a:t>бекет</a:t>
            </a:r>
            <a:r>
              <a:rPr lang="ru-RU" sz="1200" dirty="0" smtClean="0">
                <a:latin typeface="Times New Roman" panose="02020603050405020304" pitchFamily="18" charset="0"/>
                <a:cs typeface="Times New Roman" panose="02020603050405020304" pitchFamily="18" charset="0"/>
              </a:rPr>
              <a:t> </a:t>
            </a:r>
            <a:r>
              <a:rPr lang="ru-RU" sz="1200" dirty="0">
                <a:latin typeface="Times New Roman" panose="02020603050405020304" pitchFamily="18" charset="0"/>
                <a:cs typeface="Times New Roman" panose="02020603050405020304" pitchFamily="18" charset="0"/>
              </a:rPr>
              <a:t>— </a:t>
            </a:r>
            <a:r>
              <a:rPr lang="ru-RU" sz="1200" dirty="0" smtClean="0">
                <a:latin typeface="Times New Roman" panose="02020603050405020304" pitchFamily="18" charset="0"/>
                <a:cs typeface="Times New Roman" panose="02020603050405020304" pitchFamily="18" charset="0"/>
              </a:rPr>
              <a:t>М</a:t>
            </a:r>
            <a:r>
              <a:rPr lang="ru-RU" sz="1200" dirty="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Жалиля</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көшесі</a:t>
            </a:r>
            <a:r>
              <a:rPr lang="ru-RU" sz="1200" dirty="0" smtClean="0">
                <a:latin typeface="Times New Roman" panose="02020603050405020304" pitchFamily="18" charset="0"/>
                <a:cs typeface="Times New Roman" panose="02020603050405020304" pitchFamily="18" charset="0"/>
              </a:rPr>
              <a:t>, </a:t>
            </a:r>
            <a:r>
              <a:rPr lang="ru-RU" sz="1200" dirty="0">
                <a:latin typeface="Times New Roman" panose="02020603050405020304" pitchFamily="18" charset="0"/>
                <a:cs typeface="Times New Roman" panose="02020603050405020304" pitchFamily="18" charset="0"/>
              </a:rPr>
              <a:t>4 В</a:t>
            </a:r>
          </a:p>
          <a:p>
            <a:r>
              <a:rPr lang="ru-RU" sz="1200" dirty="0" smtClean="0">
                <a:latin typeface="Times New Roman" panose="02020603050405020304" pitchFamily="18" charset="0"/>
                <a:cs typeface="Times New Roman" panose="02020603050405020304" pitchFamily="18" charset="0"/>
              </a:rPr>
              <a:t>№ </a:t>
            </a:r>
            <a:r>
              <a:rPr lang="ru-RU" sz="1200" dirty="0">
                <a:latin typeface="Times New Roman" panose="02020603050405020304" pitchFamily="18" charset="0"/>
                <a:cs typeface="Times New Roman" panose="02020603050405020304" pitchFamily="18" charset="0"/>
              </a:rPr>
              <a:t>2 </a:t>
            </a:r>
            <a:r>
              <a:rPr lang="ru-RU" sz="1200" dirty="0" err="1" smtClean="0">
                <a:latin typeface="Times New Roman" panose="02020603050405020304" pitchFamily="18" charset="0"/>
                <a:cs typeface="Times New Roman" panose="02020603050405020304" pitchFamily="18" charset="0"/>
              </a:rPr>
              <a:t>бекет</a:t>
            </a:r>
            <a:r>
              <a:rPr lang="ru-RU" sz="1200" dirty="0" smtClean="0">
                <a:latin typeface="Times New Roman" panose="02020603050405020304" pitchFamily="18" charset="0"/>
                <a:cs typeface="Times New Roman" panose="02020603050405020304" pitchFamily="18" charset="0"/>
              </a:rPr>
              <a:t> — </a:t>
            </a:r>
            <a:r>
              <a:rPr lang="ru-RU" sz="1200" dirty="0" err="1" smtClean="0">
                <a:latin typeface="Times New Roman" panose="02020603050405020304" pitchFamily="18" charset="0"/>
                <a:cs typeface="Times New Roman" panose="02020603050405020304" pitchFamily="18" charset="0"/>
              </a:rPr>
              <a:t>Сарыарқа</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көшесі</a:t>
            </a:r>
            <a:r>
              <a:rPr lang="ru-RU" sz="1200" dirty="0" smtClean="0">
                <a:latin typeface="Times New Roman" panose="02020603050405020304" pitchFamily="18" charset="0"/>
                <a:cs typeface="Times New Roman" panose="02020603050405020304" pitchFamily="18" charset="0"/>
              </a:rPr>
              <a:t>, </a:t>
            </a:r>
            <a:r>
              <a:rPr lang="ru-RU" sz="1200" dirty="0">
                <a:latin typeface="Times New Roman" panose="02020603050405020304" pitchFamily="18" charset="0"/>
                <a:cs typeface="Times New Roman" panose="02020603050405020304" pitchFamily="18" charset="0"/>
              </a:rPr>
              <a:t>4 Г </a:t>
            </a:r>
          </a:p>
          <a:p>
            <a:r>
              <a:rPr lang="ru-RU" sz="1200" dirty="0" smtClean="0">
                <a:latin typeface="Times New Roman" panose="02020603050405020304" pitchFamily="18" charset="0"/>
                <a:cs typeface="Times New Roman" panose="02020603050405020304" pitchFamily="18" charset="0"/>
              </a:rPr>
              <a:t>№ 3 </a:t>
            </a:r>
            <a:r>
              <a:rPr lang="ru-RU" sz="1200" dirty="0" err="1" smtClean="0">
                <a:latin typeface="Times New Roman" panose="02020603050405020304" pitchFamily="18" charset="0"/>
                <a:cs typeface="Times New Roman" panose="02020603050405020304" pitchFamily="18" charset="0"/>
              </a:rPr>
              <a:t>бекет</a:t>
            </a:r>
            <a:r>
              <a:rPr lang="ru-RU" sz="1200" dirty="0" smtClean="0">
                <a:latin typeface="Times New Roman" panose="02020603050405020304" pitchFamily="18" charset="0"/>
                <a:cs typeface="Times New Roman" panose="02020603050405020304" pitchFamily="18" charset="0"/>
              </a:rPr>
              <a:t> </a:t>
            </a:r>
            <a:r>
              <a:rPr lang="ru-RU" sz="1200" dirty="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Желтоқсан</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көшесі</a:t>
            </a:r>
            <a:r>
              <a:rPr lang="ru-RU" sz="1200" dirty="0" smtClean="0">
                <a:latin typeface="Times New Roman" panose="02020603050405020304" pitchFamily="18" charset="0"/>
                <a:cs typeface="Times New Roman" panose="02020603050405020304" pitchFamily="18" charset="0"/>
              </a:rPr>
              <a:t>, </a:t>
            </a:r>
            <a:r>
              <a:rPr lang="ru-RU" sz="1200" dirty="0">
                <a:latin typeface="Times New Roman" panose="02020603050405020304" pitchFamily="18" charset="0"/>
                <a:cs typeface="Times New Roman" panose="02020603050405020304" pitchFamily="18" charset="0"/>
              </a:rPr>
              <a:t>481</a:t>
            </a:r>
          </a:p>
          <a:p>
            <a:pPr algn="just"/>
            <a:endParaRPr lang="ru-RU" altLang="ru-RU" sz="1200" dirty="0" smtClean="0">
              <a:solidFill>
                <a:srgbClr val="000000"/>
              </a:solidFill>
              <a:latin typeface="Times New Roman" panose="02020603050405020304" pitchFamily="18" charset="0"/>
              <a:cs typeface="Times New Roman" panose="02020603050405020304" pitchFamily="18" charset="0"/>
            </a:endParaRPr>
          </a:p>
        </p:txBody>
      </p:sp>
      <p:sp>
        <p:nvSpPr>
          <p:cNvPr id="23" name="Прямоугольник 13"/>
          <p:cNvSpPr/>
          <p:nvPr/>
        </p:nvSpPr>
        <p:spPr>
          <a:xfrm>
            <a:off x="4937125" y="88104"/>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4864108" y="4500123"/>
            <a:ext cx="4616855" cy="1780911"/>
            <a:chOff x="205680" y="3799939"/>
            <a:chExt cx="4616855"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smtClean="0">
                          <a:latin typeface="Times New Roman" panose="02020603050405020304" pitchFamily="18" charset="0"/>
                          <a:cs typeface="Times New Roman" panose="02020603050405020304" pitchFamily="18" charset="0"/>
                        </a:endParaRPr>
                      </a:p>
                      <a:p>
                        <a:pPr lvl="0" eaLnBrk="1" hangingPunct="1">
                          <a:buNone/>
                        </a:pPr>
                        <a:r>
                          <a:rPr lang="ru-RU" sz="800" dirty="0" err="1" smtClean="0">
                            <a:latin typeface="Times New Roman" panose="02020603050405020304" pitchFamily="18" charset="0"/>
                            <a:cs typeface="Times New Roman" panose="02020603050405020304" pitchFamily="18" charset="0"/>
                          </a:rPr>
                          <a:t>Баспасөз</a:t>
                        </a:r>
                        <a:r>
                          <a:rPr lang="ru-RU" sz="800" dirty="0" smtClean="0">
                            <a:latin typeface="Times New Roman" panose="02020603050405020304" pitchFamily="18" charset="0"/>
                            <a:cs typeface="Times New Roman" panose="02020603050405020304" pitchFamily="18" charset="0"/>
                          </a:rPr>
                          <a:t> </a:t>
                        </a:r>
                        <a:r>
                          <a:rPr lang="ru-RU" sz="800" dirty="0" err="1" smtClean="0">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smtClean="0">
                            <a:latin typeface="Times New Roman" panose="02020603050405020304" pitchFamily="18" charset="0"/>
                            <a:cs typeface="Times New Roman" panose="02020603050405020304" pitchFamily="18" charset="0"/>
                          </a:rPr>
                          <a:t>Халықаралық</a:t>
                        </a:r>
                        <a:r>
                          <a:rPr lang="ru-RU" sz="800" dirty="0" smtClean="0">
                            <a:latin typeface="Times New Roman" panose="02020603050405020304" pitchFamily="18" charset="0"/>
                            <a:cs typeface="Times New Roman" panose="02020603050405020304" pitchFamily="18" charset="0"/>
                          </a:rPr>
                          <a:t> </a:t>
                        </a:r>
                        <a:r>
                          <a:rPr lang="ru-RU" sz="800" dirty="0" err="1" smtClean="0">
                            <a:latin typeface="Times New Roman" panose="02020603050405020304" pitchFamily="18" charset="0"/>
                            <a:cs typeface="Times New Roman" panose="02020603050405020304" pitchFamily="18" charset="0"/>
                          </a:rPr>
                          <a:t>ынтымақтастық</a:t>
                        </a:r>
                        <a:r>
                          <a:rPr lang="ru-RU" sz="800" dirty="0" smtClean="0">
                            <a:latin typeface="Times New Roman" panose="02020603050405020304" pitchFamily="18" charset="0"/>
                            <a:cs typeface="Times New Roman" panose="02020603050405020304" pitchFamily="18" charset="0"/>
                          </a:rPr>
                          <a:t> </a:t>
                        </a:r>
                        <a:r>
                          <a:rPr lang="ru-RU" sz="800" dirty="0" err="1" smtClean="0">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205680" y="4077010"/>
              <a:ext cx="2789546" cy="1046457"/>
            </a:xfrm>
            <a:prstGeom prst="rect">
              <a:avLst/>
            </a:prstGeom>
            <a:noFill/>
            <a:ln w="9525">
              <a:noFill/>
            </a:ln>
          </p:spPr>
          <p:txBody>
            <a:bodyPr wrap="none" anchor="ctr">
              <a:spAutoFit/>
            </a:bodyPr>
            <a:lstStyle/>
            <a:p>
              <a:pPr algn="ctr"/>
              <a:endParaRPr lang="kk-KZ" altLang="ru-RU" sz="1200" i="1" dirty="0" smtClean="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smtClean="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smtClean="0">
                  <a:latin typeface="Times New Roman" panose="02020603050405020304" pitchFamily="18" charset="0"/>
                  <a:cs typeface="Times New Roman" panose="02020603050405020304" pitchFamily="18" charset="0"/>
                </a:rPr>
                <a:t>         </a:t>
              </a:r>
              <a:r>
                <a:rPr lang="ru-RU" altLang="ru-RU" sz="1000" i="1" dirty="0" err="1" smtClean="0">
                  <a:latin typeface="Times New Roman" panose="02020603050405020304" pitchFamily="18" charset="0"/>
                  <a:cs typeface="Times New Roman" panose="02020603050405020304" pitchFamily="18" charset="0"/>
                </a:rPr>
                <a:t>Нұр-Сұлтан</a:t>
              </a:r>
              <a:r>
                <a:rPr lang="ru-RU" altLang="ru-RU" sz="1000" i="1" dirty="0" smtClean="0">
                  <a:latin typeface="Times New Roman" panose="02020603050405020304" pitchFamily="18" charset="0"/>
                  <a:cs typeface="Times New Roman" panose="02020603050405020304" pitchFamily="18" charset="0"/>
                </a:rPr>
                <a:t> қ.,  </a:t>
              </a:r>
              <a:r>
                <a:rPr lang="ru-RU" altLang="ru-RU" sz="1000" i="1" dirty="0" err="1" smtClean="0">
                  <a:latin typeface="Times New Roman" panose="02020603050405020304" pitchFamily="18" charset="0"/>
                  <a:cs typeface="Times New Roman" panose="02020603050405020304" pitchFamily="18" charset="0"/>
                </a:rPr>
                <a:t>Мәңгілік</a:t>
              </a:r>
              <a:r>
                <a:rPr lang="ru-RU" altLang="ru-RU" sz="1000" i="1" dirty="0" smtClean="0">
                  <a:latin typeface="Times New Roman" panose="02020603050405020304" pitchFamily="18" charset="0"/>
                  <a:cs typeface="Times New Roman" panose="02020603050405020304" pitchFamily="18" charset="0"/>
                </a:rPr>
                <a:t> ел </a:t>
              </a:r>
              <a:r>
                <a:rPr lang="ru-RU" altLang="ru-RU" sz="1000" i="1" dirty="0" err="1" smtClean="0">
                  <a:latin typeface="Times New Roman" panose="02020603050405020304" pitchFamily="18" charset="0"/>
                  <a:cs typeface="Times New Roman" panose="02020603050405020304" pitchFamily="18" charset="0"/>
                </a:rPr>
                <a:t>даңғылы</a:t>
              </a:r>
              <a:r>
                <a:rPr lang="ru-RU" altLang="ru-RU" sz="1000" i="1" dirty="0" smtClean="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smtClean="0">
                <a:solidFill>
                  <a:srgbClr val="000000"/>
                </a:solidFill>
                <a:latin typeface="Times New Roman" panose="02020603050405020304" pitchFamily="18" charset="0"/>
                <a:cs typeface="Times New Roman" panose="02020603050405020304" pitchFamily="18" charset="0"/>
              </a:endParaRPr>
            </a:p>
            <a:p>
              <a:endParaRPr lang="ru-RU" altLang="ru-RU" sz="1200" b="1" i="1" dirty="0" smtClean="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4967233" y="6275765"/>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smtClean="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smtClean="0">
                <a:solidFill>
                  <a:srgbClr val="000000"/>
                </a:solidFill>
                <a:latin typeface="Times New Roman" panose="02020603050405020304" pitchFamily="18" charset="0"/>
                <a:cs typeface="Times New Roman" panose="02020603050405020304" pitchFamily="18" charset="0"/>
              </a:rPr>
              <a:t>:</a:t>
            </a:r>
            <a:r>
              <a:rPr lang="ru-RU" altLang="ru-RU" sz="1200" b="1" i="1" dirty="0" smtClean="0">
                <a:solidFill>
                  <a:srgbClr val="000000"/>
                </a:solidFill>
                <a:latin typeface="Times New Roman" panose="02020603050405020304" pitchFamily="18" charset="0"/>
                <a:cs typeface="Times New Roman" panose="02020603050405020304" pitchFamily="18" charset="0"/>
              </a:rPr>
              <a:t> </a:t>
            </a:r>
            <a:r>
              <a:rPr lang="kk-KZ" altLang="ru-RU" sz="1200" b="1" i="1" smtClean="0">
                <a:solidFill>
                  <a:srgbClr val="000000"/>
                </a:solidFill>
                <a:latin typeface="Times New Roman" panose="02020603050405020304" pitchFamily="18" charset="0"/>
                <a:cs typeface="Times New Roman" panose="02020603050405020304" pitchFamily="18" charset="0"/>
              </a:rPr>
              <a:t>Нұрмахамбет М.Б</a:t>
            </a:r>
            <a:r>
              <a:rPr lang="kk-KZ" altLang="ru-RU" sz="1200" b="1" i="1" smtClean="0">
                <a:solidFill>
                  <a:srgbClr val="000000"/>
                </a:solidFill>
                <a:latin typeface="Times New Roman" panose="02020603050405020304" pitchFamily="18" charset="0"/>
                <a:cs typeface="Times New Roman" panose="02020603050405020304" pitchFamily="18" charset="0"/>
              </a:rPr>
              <a:t>.</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932237270"/>
              </p:ext>
            </p:extLst>
          </p:nvPr>
        </p:nvGraphicFramePr>
        <p:xfrm>
          <a:off x="5317977" y="511436"/>
          <a:ext cx="4167505" cy="837596"/>
        </p:xfrm>
        <a:graphic>
          <a:graphicData uri="http://schemas.openxmlformats.org/drawingml/2006/table">
            <a:tbl>
              <a:tblPr/>
              <a:tblGrid>
                <a:gridCol w="1075183">
                  <a:extLst>
                    <a:ext uri="{9D8B030D-6E8A-4147-A177-3AD203B41FA5}">
                      <a16:colId xmlns:a16="http://schemas.microsoft.com/office/drawing/2014/main" val="20000"/>
                    </a:ext>
                  </a:extLst>
                </a:gridCol>
                <a:gridCol w="3092322">
                  <a:extLst>
                    <a:ext uri="{9D8B030D-6E8A-4147-A177-3AD203B41FA5}">
                      <a16:colId xmlns:a16="http://schemas.microsoft.com/office/drawing/2014/main" val="20001"/>
                    </a:ext>
                  </a:extLst>
                </a:gridCol>
              </a:tblGrid>
              <a:tr h="18532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smtClean="0">
                          <a:solidFill>
                            <a:srgbClr val="000000"/>
                          </a:solidFill>
                          <a:latin typeface="Times New Roman" panose="02020603050405020304" pitchFamily="18" charset="0"/>
                        </a:rPr>
                        <a:t>Ластану</a:t>
                      </a:r>
                      <a:r>
                        <a:rPr lang="ru-RU" sz="1000" dirty="0" smtClean="0">
                          <a:solidFill>
                            <a:srgbClr val="000000"/>
                          </a:solidFill>
                          <a:latin typeface="Times New Roman" panose="02020603050405020304" pitchFamily="18" charset="0"/>
                        </a:rPr>
                        <a:t> </a:t>
                      </a:r>
                      <a:r>
                        <a:rPr lang="ru-RU" sz="1000" dirty="0" err="1" smtClean="0">
                          <a:solidFill>
                            <a:srgbClr val="000000"/>
                          </a:solidFill>
                          <a:latin typeface="Times New Roman" panose="02020603050405020304" pitchFamily="18" charset="0"/>
                        </a:rPr>
                        <a:t>дәрежесін</a:t>
                      </a:r>
                      <a:r>
                        <a:rPr lang="ru-RU" sz="1000" dirty="0" smtClean="0">
                          <a:solidFill>
                            <a:srgbClr val="000000"/>
                          </a:solidFill>
                          <a:latin typeface="Times New Roman" panose="02020603050405020304" pitchFamily="18" charset="0"/>
                        </a:rPr>
                        <a:t> </a:t>
                      </a:r>
                      <a:r>
                        <a:rPr lang="ru-RU" sz="1000" dirty="0" err="1" smtClean="0">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6401">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0,34</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smtClean="0">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046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0,34 ≤ Р &lt; 0,48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smtClean="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085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0,48 ≤ Р &lt; 0,6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smtClean="0">
                          <a:solidFill>
                            <a:srgbClr val="000000"/>
                          </a:solidFill>
                          <a:latin typeface="Times New Roman" panose="02020603050405020304" pitchFamily="18" charset="0"/>
                        </a:rPr>
                        <a:t>жоғары</a:t>
                      </a:r>
                      <a:endParaRPr lang="ru-RU" sz="1000" dirty="0" smtClean="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5360">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0,6</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smtClean="0">
                          <a:latin typeface="Times New Roman" panose="02020603050405020304" pitchFamily="18" charset="0"/>
                          <a:cs typeface="Times New Roman" panose="02020603050405020304" pitchFamily="18" charset="0"/>
                        </a:rPr>
                        <a:t>өте</a:t>
                      </a:r>
                      <a:r>
                        <a:rPr lang="kk-KZ" sz="1000" baseline="0" dirty="0" smtClean="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37125" y="1316776"/>
            <a:ext cx="4817914"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smtClean="0">
                <a:solidFill>
                  <a:srgbClr val="000000"/>
                </a:solidFill>
                <a:latin typeface="Times New Roman" panose="02020603050405020304" pitchFamily="18" charset="0"/>
                <a:cs typeface="Times New Roman" panose="02020603050405020304" pitchFamily="18" charset="0"/>
              </a:rPr>
              <a:t>*Жалпы </a:t>
            </a:r>
            <a:r>
              <a:rPr lang="kk-KZ" altLang="ru-RU" sz="800" i="1" dirty="0">
                <a:solidFill>
                  <a:srgbClr val="000000"/>
                </a:solidFill>
                <a:latin typeface="Times New Roman" panose="02020603050405020304" pitchFamily="18" charset="0"/>
                <a:cs typeface="Times New Roman" panose="02020603050405020304" pitchFamily="18" charset="0"/>
              </a:rPr>
              <a:t>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r>
              <a:rPr lang="kk-KZ" altLang="ru-RU" sz="800" i="1" dirty="0" smtClean="0">
                <a:solidFill>
                  <a:srgbClr val="000000"/>
                </a:solidFill>
                <a:latin typeface="Times New Roman" panose="02020603050405020304" pitchFamily="18" charset="0"/>
                <a:cs typeface="Times New Roman" panose="02020603050405020304" pitchFamily="18" charset="0"/>
              </a:rPr>
              <a:t>.</a:t>
            </a:r>
          </a:p>
          <a:p>
            <a:pPr algn="just"/>
            <a:r>
              <a:rPr lang="kk-KZ" altLang="ru-RU" sz="800" i="1" dirty="0" smtClean="0">
                <a:solidFill>
                  <a:srgbClr val="000000"/>
                </a:solidFill>
                <a:latin typeface="Times New Roman" panose="02020603050405020304" pitchFamily="18" charset="0"/>
                <a:cs typeface="Times New Roman" panose="02020603050405020304" pitchFamily="18" charset="0"/>
              </a:rPr>
              <a:t>ҚР </a:t>
            </a:r>
            <a:r>
              <a:rPr lang="kk-KZ" altLang="ru-RU" sz="800" i="1" dirty="0">
                <a:solidFill>
                  <a:srgbClr val="000000"/>
                </a:solidFill>
                <a:latin typeface="Times New Roman" panose="02020603050405020304" pitchFamily="18" charset="0"/>
                <a:cs typeface="Times New Roman" panose="02020603050405020304" pitchFamily="18" charset="0"/>
              </a:rPr>
              <a:t>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48001" y="2104536"/>
            <a:ext cx="4829412"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a:t>
            </a:r>
            <a:r>
              <a:rPr lang="ru-RU" sz="1200" i="1" dirty="0" smtClean="0">
                <a:latin typeface="Times New Roman" panose="02020603050405020304" pitchFamily="18" charset="0"/>
                <a:cs typeface="Times New Roman" panose="02020603050405020304" pitchFamily="18" charset="0"/>
              </a:rPr>
              <a:t>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3978887518"/>
              </p:ext>
            </p:extLst>
          </p:nvPr>
        </p:nvGraphicFramePr>
        <p:xfrm>
          <a:off x="5028497" y="2440219"/>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smtClean="0">
                          <a:solidFill>
                            <a:srgbClr val="000000"/>
                          </a:solidFill>
                          <a:latin typeface="Times New Roman" panose="02020603050405020304" pitchFamily="18" charset="0"/>
                        </a:rPr>
                        <a:t>ҚМЖ</a:t>
                      </a:r>
                    </a:p>
                    <a:p>
                      <a:pPr lvl="0" algn="ctr" eaLnBrk="1" fontAlgn="ctr" hangingPunct="1">
                        <a:buNone/>
                      </a:pPr>
                      <a:r>
                        <a:rPr lang="ru-RU" sz="1000" dirty="0" err="1" smtClean="0">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smtClean="0">
                          <a:solidFill>
                            <a:srgbClr val="000000"/>
                          </a:solidFill>
                          <a:latin typeface="Times New Roman" panose="02020603050405020304" pitchFamily="18" charset="0"/>
                        </a:rPr>
                        <a:t>Ескерту</a:t>
                      </a:r>
                      <a:r>
                        <a:rPr lang="ru-RU" altLang="en-US" sz="1000" dirty="0" smtClean="0">
                          <a:solidFill>
                            <a:srgbClr val="000000"/>
                          </a:solidFill>
                          <a:latin typeface="Times New Roman" panose="02020603050405020304" pitchFamily="18" charset="0"/>
                        </a:rPr>
                        <a:t> </a:t>
                      </a:r>
                      <a:r>
                        <a:rPr lang="ru-RU" altLang="en-US" sz="1000" dirty="0" err="1" smtClean="0">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smtClean="0">
                          <a:solidFill>
                            <a:srgbClr val="000000"/>
                          </a:solidFill>
                          <a:latin typeface="Times New Roman" panose="02020603050405020304" pitchFamily="18" charset="0"/>
                          <a:ea typeface="+mn-ea"/>
                          <a:cs typeface="+mn-cs"/>
                        </a:rPr>
                        <a:t>1 </a:t>
                      </a:r>
                      <a:r>
                        <a:rPr lang="ru-RU" sz="1000" b="0" i="0" u="none" kern="1200" baseline="0" dirty="0" err="1" smtClean="0">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smtClean="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latin typeface="Times New Roman" panose="02020603050405020304" pitchFamily="18" charset="0"/>
                          <a:cs typeface="Times New Roman" panose="02020603050405020304" pitchFamily="18" charset="0"/>
                        </a:rPr>
                        <a:t>немесе </a:t>
                      </a:r>
                      <a:r>
                        <a:rPr lang="ru-RU" sz="1000" dirty="0" smtClean="0">
                          <a:latin typeface="Times New Roman" panose="02020603050405020304" pitchFamily="18" charset="0"/>
                          <a:cs typeface="Times New Roman" panose="02020603050405020304" pitchFamily="18" charset="0"/>
                        </a:rPr>
                        <a:t>СИ ≥ 3ПДКм.р. </a:t>
                      </a:r>
                      <a:r>
                        <a:rPr lang="kk-KZ" sz="1000" dirty="0" smtClean="0">
                          <a:solidFill>
                            <a:schemeClr val="tx1"/>
                          </a:solidFill>
                          <a:latin typeface="Times New Roman" panose="02020603050405020304" pitchFamily="18" charset="0"/>
                        </a:rPr>
                        <a:t>шарты орындалса;</a:t>
                      </a:r>
                      <a:endPar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a:t>
                      </a:r>
                      <a:r>
                        <a:rPr lang="en-US" altLang="en-US" sz="1000" b="0" i="0" u="none" kern="1200" baseline="0" dirty="0" smtClean="0">
                          <a:solidFill>
                            <a:schemeClr val="tx1"/>
                          </a:solidFill>
                          <a:latin typeface="Times New Roman" panose="02020603050405020304" pitchFamily="18" charset="0"/>
                          <a:ea typeface="+mn-ea"/>
                          <a:cs typeface="+mn-cs"/>
                        </a:rPr>
                        <a:t>P" </a:t>
                      </a:r>
                      <a:r>
                        <a:rPr lang="kk-KZ" altLang="en-US" sz="1000" b="0" i="0" u="none" kern="1200" baseline="0" dirty="0" smtClean="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smtClean="0">
                          <a:solidFill>
                            <a:srgbClr val="000000"/>
                          </a:solidFill>
                          <a:latin typeface="Times New Roman" panose="02020603050405020304" pitchFamily="18" charset="0"/>
                        </a:rPr>
                        <a:t>2 </a:t>
                      </a:r>
                      <a:r>
                        <a:rPr lang="ru-RU" sz="1000" dirty="0" err="1" smtClean="0">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a:t>
                      </a:r>
                      <a:r>
                        <a:rPr lang="ru-RU" sz="1000" dirty="0" smtClean="0">
                          <a:latin typeface="Times New Roman" panose="02020603050405020304" pitchFamily="18" charset="0"/>
                          <a:cs typeface="Times New Roman" panose="02020603050405020304" pitchFamily="18" charset="0"/>
                        </a:rPr>
                        <a:t>≥</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smtClean="0">
                          <a:solidFill>
                            <a:srgbClr val="000000"/>
                          </a:solidFill>
                          <a:latin typeface="Times New Roman" panose="02020603050405020304" pitchFamily="18" charset="0"/>
                        </a:rPr>
                        <a:t>3</a:t>
                      </a:r>
                      <a:r>
                        <a:rPr lang="kk-KZ" sz="1000" baseline="0" dirty="0" smtClean="0">
                          <a:solidFill>
                            <a:srgbClr val="000000"/>
                          </a:solidFill>
                          <a:latin typeface="Times New Roman" panose="02020603050405020304" pitchFamily="18" charset="0"/>
                        </a:rPr>
                        <a:t> дәреже</a:t>
                      </a:r>
                      <a:endParaRPr lang="ru-RU" sz="1000" dirty="0" smtClean="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a:t>
                      </a:r>
                      <a:r>
                        <a:rPr lang="ru-RU" sz="1000" dirty="0" smtClean="0">
                          <a:latin typeface="Times New Roman" panose="02020603050405020304" pitchFamily="18" charset="0"/>
                          <a:cs typeface="Times New Roman" panose="02020603050405020304" pitchFamily="18" charset="0"/>
                        </a:rPr>
                        <a:t>≥</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9665" y="4533506"/>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13046</TotalTime>
  <Words>530</Words>
  <Application>Microsoft Office PowerPoint</Application>
  <PresentationFormat>Лист A4 (210x297 мм)</PresentationFormat>
  <Paragraphs>97</Paragraphs>
  <Slides>2</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vt:i4>
      </vt:variant>
    </vt:vector>
  </HeadingPairs>
  <TitlesOfParts>
    <vt:vector size="7" baseType="lpstr">
      <vt:lpstr>宋体</vt: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Мейирхан Нурмахамбет</cp:lastModifiedBy>
  <cp:revision>2024</cp:revision>
  <cp:lastPrinted>2021-07-01T07:38:07Z</cp:lastPrinted>
  <dcterms:created xsi:type="dcterms:W3CDTF">2018-03-27T06:03:00Z</dcterms:created>
  <dcterms:modified xsi:type="dcterms:W3CDTF">2022-01-03T07:48:16Z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