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75" d="100"/>
          <a:sy n="75" d="100"/>
        </p:scale>
        <p:origin x="66" y="76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14090" y="117475"/>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94538753"/>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smtClean="0">
                          <a:solidFill>
                            <a:srgbClr val="002060"/>
                          </a:solidFill>
                          <a:latin typeface="Times New Roman" panose="02020603050405020304" pitchFamily="18" charset="0"/>
                          <a:cs typeface="Times New Roman" panose="02020603050405020304" pitchFamily="18" charset="0"/>
                        </a:rPr>
                        <a:t>Шымкент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smtClean="0">
                <a:solidFill>
                  <a:srgbClr val="0070C0"/>
                </a:solidFill>
                <a:latin typeface="Times New Roman" panose="02020603050405020304" pitchFamily="18" charset="0"/>
                <a:cs typeface="Times New Roman" panose="02020603050405020304" pitchFamily="18" charset="0"/>
              </a:rPr>
              <a:t>Қазақстан</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smtClean="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smtClean="0">
                <a:solidFill>
                  <a:srgbClr val="0070C0"/>
                </a:solidFill>
                <a:latin typeface="Times New Roman" panose="02020603050405020304" pitchFamily="18" charset="0"/>
                <a:cs typeface="Times New Roman" panose="02020603050405020304" pitchFamily="18" charset="0"/>
              </a:rPr>
              <a:t>және</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табиғи</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ресурстар</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smtClean="0">
                <a:solidFill>
                  <a:srgbClr val="0070C0"/>
                </a:solidFill>
                <a:latin typeface="Times New Roman" panose="02020603050405020304" pitchFamily="18" charset="0"/>
                <a:cs typeface="Times New Roman" panose="02020603050405020304" pitchFamily="18" charset="0"/>
              </a:rPr>
              <a:t> </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smtClean="0">
                <a:solidFill>
                  <a:srgbClr val="0070C0"/>
                </a:solidFill>
                <a:latin typeface="Times New Roman" panose="02020603050405020304" pitchFamily="18" charset="0"/>
                <a:cs typeface="Times New Roman" panose="02020603050405020304" pitchFamily="18" charset="0"/>
              </a:rPr>
              <a:t>«</a:t>
            </a:r>
            <a:r>
              <a:rPr lang="ru-RU" altLang="ru-RU" sz="1200" b="1" dirty="0">
                <a:solidFill>
                  <a:srgbClr val="0070C0"/>
                </a:solidFill>
                <a:latin typeface="Times New Roman" panose="02020603050405020304" pitchFamily="18" charset="0"/>
                <a:cs typeface="Times New Roman" panose="02020603050405020304" pitchFamily="18" charset="0"/>
              </a:rPr>
              <a:t>КАЗГИДРОМЕТ</a:t>
            </a:r>
            <a:r>
              <a:rPr lang="ru-RU" altLang="ru-RU" sz="1200" b="1" dirty="0" smtClean="0">
                <a:solidFill>
                  <a:srgbClr val="0070C0"/>
                </a:solidFill>
                <a:latin typeface="Times New Roman" panose="02020603050405020304" pitchFamily="18" charset="0"/>
                <a:cs typeface="Times New Roman" panose="02020603050405020304" pitchFamily="18" charset="0"/>
              </a:rPr>
              <a:t>»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3979776590"/>
              </p:ext>
            </p:extLst>
          </p:nvPr>
        </p:nvGraphicFramePr>
        <p:xfrm>
          <a:off x="307975" y="2564904"/>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195947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smtClean="0">
                          <a:solidFill>
                            <a:srgbClr val="002060"/>
                          </a:solidFill>
                          <a:latin typeface="Times New Roman" panose="02020603050405020304" pitchFamily="18" charset="0"/>
                          <a:cs typeface="Times New Roman" panose="02020603050405020304" pitchFamily="18" charset="0"/>
                        </a:rPr>
                        <a:t>Шымкент </a:t>
                      </a:r>
                      <a:r>
                        <a:rPr lang="kk-KZ" altLang="x-none" sz="1600" b="1" i="1" dirty="0" smtClean="0">
                          <a:solidFill>
                            <a:srgbClr val="002060"/>
                          </a:solidFill>
                          <a:latin typeface="Times New Roman" panose="02020603050405020304" pitchFamily="18" charset="0"/>
                          <a:cs typeface="Times New Roman" panose="02020603050405020304" pitchFamily="18" charset="0"/>
                        </a:rPr>
                        <a:t>қаласы</a:t>
                      </a:r>
                    </a:p>
                    <a:p>
                      <a:pPr lvl="0" algn="ctr" eaLnBrk="1" hangingPunct="1">
                        <a:buNone/>
                      </a:pPr>
                      <a:endParaRPr lang="ru-RU" altLang="x-none" sz="16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smtClean="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smtClean="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smtClean="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smtClean="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smtClean="0">
                          <a:solidFill>
                            <a:srgbClr val="002060"/>
                          </a:solidFill>
                          <a:latin typeface="Times New Roman" panose="02020603050405020304" pitchFamily="18" charset="0"/>
                          <a:cs typeface="Times New Roman" panose="02020603050405020304" pitchFamily="18" charset="0"/>
                        </a:rPr>
                        <a:t>2022</a:t>
                      </a:r>
                      <a:r>
                        <a:rPr lang="kk-KZ" altLang="zh-CN" sz="1200" b="1" i="1" baseline="0" dirty="0" smtClean="0">
                          <a:solidFill>
                            <a:srgbClr val="002060"/>
                          </a:solidFill>
                          <a:latin typeface="Times New Roman" panose="02020603050405020304" pitchFamily="18" charset="0"/>
                          <a:cs typeface="Times New Roman" panose="02020603050405020304" pitchFamily="18" charset="0"/>
                        </a:rPr>
                        <a:t> жыл 03 қаңтар</a:t>
                      </a:r>
                      <a:endParaRPr lang="zh-CN" altLang="x-none" sz="1200" b="1" i="1" dirty="0" smtClean="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81879166"/>
              </p:ext>
            </p:extLst>
          </p:nvPr>
        </p:nvGraphicFramePr>
        <p:xfrm>
          <a:off x="5139910" y="652716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77032" y="3598525"/>
            <a:ext cx="4824412" cy="461665"/>
          </a:xfrm>
          <a:prstGeom prst="rect">
            <a:avLst/>
          </a:prstGeom>
          <a:noFill/>
          <a:ln w="9525">
            <a:noFill/>
          </a:ln>
        </p:spPr>
        <p:txBody>
          <a:bodyPr wrap="square">
            <a:spAutoFit/>
          </a:bodyPr>
          <a:lstStyle/>
          <a:p>
            <a:pPr algn="ctr"/>
            <a:r>
              <a:rPr lang="ru-RU" altLang="ru-RU" sz="1200" b="1" dirty="0" smtClean="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a:t>
            </a:r>
            <a:r>
              <a:rPr lang="ru-RU" altLang="ru-RU" sz="1200" b="1" dirty="0" smtClean="0">
                <a:latin typeface="Times New Roman" panose="02020603050405020304" pitchFamily="18" charset="0"/>
                <a:cs typeface="Times New Roman" panose="02020603050405020304" pitchFamily="18" charset="0"/>
              </a:rPr>
              <a:t>3 </a:t>
            </a:r>
            <a:r>
              <a:rPr lang="ru-RU" altLang="ru-RU" sz="1200" b="1" dirty="0" err="1" smtClean="0">
                <a:latin typeface="Times New Roman" panose="02020603050405020304" pitchFamily="18" charset="0"/>
                <a:cs typeface="Times New Roman" panose="02020603050405020304" pitchFamily="18" charset="0"/>
              </a:rPr>
              <a:t>қаңтар</a:t>
            </a:r>
            <a:r>
              <a:rPr lang="kk-KZ" altLang="ru-RU" sz="1200" b="1" dirty="0" smtClean="0">
                <a:latin typeface="Times New Roman" panose="02020603050405020304" pitchFamily="18" charset="0"/>
                <a:cs typeface="Times New Roman" panose="02020603050405020304" pitchFamily="18" charset="0"/>
              </a:rPr>
              <a:t> </a:t>
            </a:r>
            <a:r>
              <a:rPr lang="ru-RU" altLang="ru-RU" sz="1200" b="1" dirty="0" smtClean="0">
                <a:latin typeface="Times New Roman" panose="02020603050405020304" pitchFamily="18" charset="0"/>
                <a:cs typeface="Times New Roman" panose="02020603050405020304" pitchFamily="18" charset="0"/>
              </a:rPr>
              <a:t>Шымкент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ауасының</a:t>
            </a:r>
            <a:r>
              <a:rPr lang="ru-RU" altLang="ru-RU" sz="1200" b="1" dirty="0" smtClean="0">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жағдайы</a:t>
            </a:r>
            <a:r>
              <a:rPr lang="ru-RU" altLang="ru-RU" sz="1200" b="1" dirty="0" smtClean="0">
                <a:latin typeface="Times New Roman" panose="02020603050405020304" pitchFamily="18" charset="0"/>
                <a:cs typeface="Times New Roman" panose="02020603050405020304" pitchFamily="18" charset="0"/>
              </a:rPr>
              <a:t> </a:t>
            </a: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346829305"/>
              </p:ext>
            </p:extLst>
          </p:nvPr>
        </p:nvGraphicFramePr>
        <p:xfrm>
          <a:off x="5003199" y="4005064"/>
          <a:ext cx="4691064" cy="2510060"/>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288032">
                <a:tc>
                  <a:txBody>
                    <a:bodyPr/>
                    <a:lstStyle/>
                    <a:p>
                      <a:pPr algn="ctr"/>
                      <a:r>
                        <a:rPr lang="ru-RU" sz="1000" dirty="0" err="1" smtClean="0">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smtClean="0">
                          <a:solidFill>
                            <a:schemeClr val="tx1"/>
                          </a:solidFill>
                          <a:latin typeface="Times New Roman" panose="02020603050405020304" pitchFamily="18" charset="0"/>
                          <a:cs typeface="Times New Roman" panose="02020603050405020304" pitchFamily="18" charset="0"/>
                        </a:rPr>
                        <a:t>Факт </a:t>
                      </a:r>
                      <a:r>
                        <a:rPr lang="ru-RU" sz="1000" dirty="0" err="1" smtClean="0">
                          <a:solidFill>
                            <a:schemeClr val="tx1"/>
                          </a:solidFill>
                          <a:latin typeface="Times New Roman" panose="02020603050405020304" pitchFamily="18" charset="0"/>
                          <a:cs typeface="Times New Roman" panose="02020603050405020304" pitchFamily="18" charset="0"/>
                        </a:rPr>
                        <a:t>концентрациясы</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a:solidFill>
                            <a:schemeClr val="tx1"/>
                          </a:solidFill>
                          <a:latin typeface="Times New Roman" panose="02020603050405020304" pitchFamily="18" charset="0"/>
                          <a:cs typeface="Times New Roman" panose="02020603050405020304" pitchFamily="18" charset="0"/>
                        </a:rPr>
                        <a:t>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smtClean="0">
                          <a:solidFill>
                            <a:schemeClr val="tx1"/>
                          </a:solidFill>
                          <a:latin typeface="Times New Roman" panose="02020603050405020304" pitchFamily="18" charset="0"/>
                          <a:cs typeface="Times New Roman" panose="02020603050405020304" pitchFamily="18" charset="0"/>
                        </a:rPr>
                        <a:t>ШЖШ асу </a:t>
                      </a:r>
                      <a:r>
                        <a:rPr lang="ru-RU" sz="1000" dirty="0" err="1" smtClean="0">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42616">
                <a:tc>
                  <a:txBody>
                    <a:bodyPr/>
                    <a:lstStyle/>
                    <a:p>
                      <a:r>
                        <a:rPr lang="ru-RU" sz="1000" dirty="0" err="1" smtClean="0">
                          <a:solidFill>
                            <a:schemeClr val="tx1"/>
                          </a:solidFill>
                          <a:latin typeface="Times New Roman" panose="02020603050405020304" pitchFamily="18" charset="0"/>
                          <a:cs typeface="Times New Roman" panose="02020603050405020304" pitchFamily="18" charset="0"/>
                        </a:rPr>
                        <a:t>Қалқыма</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бөшектер</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a:solidFill>
                            <a:schemeClr val="tx1"/>
                          </a:solidFill>
                          <a:latin typeface="Times New Roman" panose="02020603050405020304" pitchFamily="18" charset="0"/>
                          <a:cs typeface="Times New Roman" panose="02020603050405020304" pitchFamily="18" charset="0"/>
                        </a:rPr>
                        <a:t>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75</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0,5</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7877">
                <a:tc>
                  <a:txBody>
                    <a:bodyPr/>
                    <a:lstStyle/>
                    <a:p>
                      <a:r>
                        <a:rPr lang="ru-RU" sz="1000" dirty="0" err="1" smtClean="0">
                          <a:solidFill>
                            <a:schemeClr val="tx1"/>
                          </a:solidFill>
                          <a:latin typeface="Times New Roman" panose="02020603050405020304" pitchFamily="18" charset="0"/>
                          <a:cs typeface="Times New Roman" panose="02020603050405020304" pitchFamily="18" charset="0"/>
                        </a:rPr>
                        <a:t>Қалқыма</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бөшектер</a:t>
                      </a:r>
                      <a:r>
                        <a:rPr lang="ru-RU" sz="1000" dirty="0" smtClean="0">
                          <a:solidFill>
                            <a:schemeClr val="tx1"/>
                          </a:solidFill>
                          <a:latin typeface="Times New Roman" panose="02020603050405020304" pitchFamily="18" charset="0"/>
                          <a:cs typeface="Times New Roman" panose="02020603050405020304" pitchFamily="18" charset="0"/>
                        </a:rPr>
                        <a:t> РМ-10</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82</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0,3</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7877">
                <a:tc>
                  <a:txBody>
                    <a:bodyPr/>
                    <a:lstStyle/>
                    <a:p>
                      <a:r>
                        <a:rPr lang="ru-RU" sz="1000" dirty="0" err="1" smtClean="0">
                          <a:solidFill>
                            <a:schemeClr val="tx1"/>
                          </a:solidFill>
                          <a:latin typeface="Times New Roman" panose="02020603050405020304" pitchFamily="18" charset="0"/>
                          <a:cs typeface="Times New Roman" panose="02020603050405020304" pitchFamily="18" charset="0"/>
                        </a:rPr>
                        <a:t>Күкірт</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31</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0,1</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5980">
                <a:tc>
                  <a:txBody>
                    <a:bodyPr/>
                    <a:lstStyle/>
                    <a:p>
                      <a:r>
                        <a:rPr lang="kk-KZ" sz="1000" dirty="0" smtClean="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693</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0,1</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45980">
                <a:tc>
                  <a:txBody>
                    <a:bodyPr/>
                    <a:lstStyle/>
                    <a:p>
                      <a:r>
                        <a:rPr lang="ru-RU" sz="1000" dirty="0" smtClean="0">
                          <a:solidFill>
                            <a:schemeClr val="tx1"/>
                          </a:solidFill>
                          <a:latin typeface="Times New Roman" panose="02020603050405020304" pitchFamily="18" charset="0"/>
                          <a:cs typeface="Times New Roman" panose="02020603050405020304" pitchFamily="18" charset="0"/>
                        </a:rPr>
                        <a:t>Азот </a:t>
                      </a:r>
                      <a:r>
                        <a:rPr lang="ru-RU" sz="1000" dirty="0" err="1" smtClean="0">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16</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0,1</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45980">
                <a:tc>
                  <a:txBody>
                    <a:bodyPr/>
                    <a:lstStyle/>
                    <a:p>
                      <a:r>
                        <a:rPr lang="ru-RU" sz="1000" dirty="0" smtClean="0">
                          <a:solidFill>
                            <a:schemeClr val="tx1"/>
                          </a:solidFill>
                          <a:latin typeface="Times New Roman" panose="02020603050405020304" pitchFamily="18" charset="0"/>
                          <a:cs typeface="Times New Roman" panose="02020603050405020304" pitchFamily="18" charset="0"/>
                        </a:rPr>
                        <a:t>Азот </a:t>
                      </a:r>
                      <a:r>
                        <a:rPr lang="ru-RU" sz="1000" dirty="0" err="1" smtClean="0">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3</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0,01</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45980">
                <a:tc>
                  <a:txBody>
                    <a:bodyPr/>
                    <a:lstStyle/>
                    <a:p>
                      <a:r>
                        <a:rPr lang="kk-KZ" sz="1000" dirty="0" smtClean="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11</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1,4</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kk-KZ" sz="1000" b="0" i="0" u="none" strike="noStrike" dirty="0" smtClean="0">
                          <a:solidFill>
                            <a:srgbClr val="000000"/>
                          </a:solidFill>
                          <a:effectLst/>
                          <a:latin typeface="Times New Roman" panose="02020603050405020304" pitchFamily="18" charset="0"/>
                        </a:rPr>
                        <a:t>0</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16" name="Прямоугольник 15"/>
          <p:cNvSpPr/>
          <p:nvPr/>
        </p:nvSpPr>
        <p:spPr>
          <a:xfrm>
            <a:off x="4978024" y="76724"/>
            <a:ext cx="4785503" cy="1954381"/>
          </a:xfrm>
          <a:prstGeom prst="rect">
            <a:avLst/>
          </a:prstGeom>
        </p:spPr>
        <p:txBody>
          <a:bodyPr wrap="square">
            <a:spAutoFit/>
          </a:bodyPr>
          <a:lstStyle/>
          <a:p>
            <a:pPr lvl="0" algn="ctr"/>
            <a:r>
              <a:rPr lang="ru-RU" altLang="ru-RU" sz="1100" b="1" dirty="0">
                <a:latin typeface="Times New Roman" panose="02020603050405020304" pitchFamily="18" charset="0"/>
                <a:cs typeface="Times New Roman" panose="02020603050405020304" pitchFamily="18" charset="0"/>
              </a:rPr>
              <a:t>Шымкент </a:t>
            </a:r>
            <a:r>
              <a:rPr lang="ru-RU" altLang="ru-RU" sz="1100" b="1" dirty="0" err="1">
                <a:latin typeface="Times New Roman" panose="02020603050405020304" pitchFamily="18" charset="0"/>
                <a:cs typeface="Times New Roman" panose="02020603050405020304" pitchFamily="18" charset="0"/>
              </a:rPr>
              <a:t>қаласы</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бойынша</a:t>
            </a:r>
            <a:r>
              <a:rPr lang="ru-RU" altLang="ru-RU" sz="1100" b="1" dirty="0">
                <a:latin typeface="Times New Roman" panose="02020603050405020304" pitchFamily="18" charset="0"/>
                <a:cs typeface="Times New Roman" panose="02020603050405020304" pitchFamily="18" charset="0"/>
              </a:rPr>
              <a:t> </a:t>
            </a:r>
          </a:p>
          <a:p>
            <a:pPr lvl="0" algn="ctr"/>
            <a:r>
              <a:rPr lang="ru-RU" altLang="ru-RU" sz="1100" b="1" dirty="0" smtClean="0">
                <a:latin typeface="Times New Roman" panose="02020603050405020304" pitchFamily="18" charset="0"/>
                <a:cs typeface="Times New Roman" panose="02020603050405020304" pitchFamily="18" charset="0"/>
              </a:rPr>
              <a:t>04 </a:t>
            </a:r>
            <a:r>
              <a:rPr lang="ru-RU" altLang="ru-RU" sz="1100" b="1" dirty="0" err="1" smtClean="0">
                <a:latin typeface="Times New Roman" panose="02020603050405020304" pitchFamily="18" charset="0"/>
                <a:cs typeface="Times New Roman" panose="02020603050405020304" pitchFamily="18" charset="0"/>
              </a:rPr>
              <a:t>қаңтарға арналған </a:t>
            </a:r>
            <a:r>
              <a:rPr lang="ru-RU" altLang="ru-RU" sz="1100" b="1" dirty="0" err="1">
                <a:latin typeface="Times New Roman" panose="02020603050405020304" pitchFamily="18" charset="0"/>
                <a:cs typeface="Times New Roman" panose="02020603050405020304" pitchFamily="18" charset="0"/>
              </a:rPr>
              <a:t>ауа-райы</a:t>
            </a:r>
            <a:r>
              <a:rPr lang="ru-RU" altLang="ru-RU" sz="1100" b="1" dirty="0">
                <a:latin typeface="Times New Roman" panose="02020603050405020304" pitchFamily="18" charset="0"/>
                <a:cs typeface="Times New Roman" panose="02020603050405020304" pitchFamily="18" charset="0"/>
              </a:rPr>
              <a:t> </a:t>
            </a:r>
            <a:r>
              <a:rPr lang="ru-RU" altLang="ru-RU" sz="1100" b="1" dirty="0" err="1" smtClean="0">
                <a:latin typeface="Times New Roman" panose="02020603050405020304" pitchFamily="18" charset="0"/>
                <a:cs typeface="Times New Roman" panose="02020603050405020304" pitchFamily="18" charset="0"/>
              </a:rPr>
              <a:t>болжамы</a:t>
            </a:r>
            <a:endParaRPr lang="ru-RU" altLang="ru-RU" sz="1100" b="1" dirty="0">
              <a:latin typeface="Times New Roman" panose="02020603050405020304" pitchFamily="18" charset="0"/>
              <a:cs typeface="Times New Roman" panose="02020603050405020304" pitchFamily="18" charset="0"/>
            </a:endParaRPr>
          </a:p>
          <a:p>
            <a:pPr lvl="0" algn="ctr"/>
            <a:r>
              <a:rPr lang="ru-RU" altLang="ru-RU" sz="1100" b="1" dirty="0" smtClean="0">
                <a:latin typeface="Times New Roman" panose="02020603050405020304" pitchFamily="18" charset="0"/>
                <a:cs typeface="Times New Roman" panose="02020603050405020304" pitchFamily="18" charset="0"/>
              </a:rPr>
              <a:t>2022 </a:t>
            </a:r>
            <a:r>
              <a:rPr lang="ru-RU" altLang="ru-RU" sz="1100" b="1" dirty="0">
                <a:latin typeface="Times New Roman" panose="02020603050405020304" pitchFamily="18" charset="0"/>
                <a:cs typeface="Times New Roman" panose="02020603050405020304" pitchFamily="18" charset="0"/>
              </a:rPr>
              <a:t>ж. </a:t>
            </a:r>
            <a:r>
              <a:rPr lang="kk-KZ" altLang="ru-RU" sz="1100" b="1" dirty="0">
                <a:latin typeface="Times New Roman" pitchFamily="18" charset="0"/>
                <a:cs typeface="Times New Roman" pitchFamily="18" charset="0"/>
              </a:rPr>
              <a:t>21 с. </a:t>
            </a:r>
            <a:r>
              <a:rPr lang="kk-KZ" altLang="ru-RU" sz="1100" b="1" dirty="0" smtClean="0">
                <a:latin typeface="Times New Roman" pitchFamily="18" charset="0"/>
                <a:cs typeface="Times New Roman" pitchFamily="18" charset="0"/>
              </a:rPr>
              <a:t>03 қаңтардан 2</a:t>
            </a:r>
            <a:r>
              <a:rPr lang="en-US" altLang="ru-RU" sz="1100" b="1" dirty="0">
                <a:latin typeface="Times New Roman" pitchFamily="18" charset="0"/>
                <a:cs typeface="Times New Roman" pitchFamily="18" charset="0"/>
              </a:rPr>
              <a:t>1</a:t>
            </a:r>
            <a:r>
              <a:rPr lang="kk-KZ" altLang="ru-RU" sz="1100" b="1" dirty="0">
                <a:latin typeface="Times New Roman" pitchFamily="18" charset="0"/>
                <a:cs typeface="Times New Roman" pitchFamily="18" charset="0"/>
              </a:rPr>
              <a:t> с. </a:t>
            </a:r>
            <a:r>
              <a:rPr lang="kk-KZ" altLang="ru-RU" sz="1100" b="1" dirty="0" smtClean="0">
                <a:latin typeface="Times New Roman" pitchFamily="18" charset="0"/>
                <a:cs typeface="Times New Roman" pitchFamily="18" charset="0"/>
              </a:rPr>
              <a:t>2022 ж. 04 қаңтарға </a:t>
            </a:r>
            <a:r>
              <a:rPr lang="kk-KZ" altLang="ru-RU" sz="1100" b="1" dirty="0">
                <a:latin typeface="Times New Roman" pitchFamily="18" charset="0"/>
                <a:cs typeface="Times New Roman" pitchFamily="18" charset="0"/>
              </a:rPr>
              <a:t>дейін</a:t>
            </a:r>
            <a:r>
              <a:rPr lang="en-US" altLang="ru-RU" sz="1100" dirty="0">
                <a:solidFill>
                  <a:srgbClr val="000000"/>
                </a:solidFill>
                <a:latin typeface="Times New Roman" pitchFamily="18" charset="0"/>
                <a:cs typeface="Times New Roman" pitchFamily="18" charset="0"/>
              </a:rPr>
              <a:t> </a:t>
            </a:r>
            <a:r>
              <a:rPr lang="ru-RU" altLang="ru-RU" sz="1100" dirty="0">
                <a:solidFill>
                  <a:srgbClr val="000000"/>
                </a:solidFill>
                <a:latin typeface="Times New Roman" panose="02020603050405020304" pitchFamily="18" charset="0"/>
                <a:cs typeface="Times New Roman" panose="02020603050405020304" pitchFamily="18" charset="0"/>
                <a:sym typeface="+mn-ea"/>
              </a:rPr>
              <a:t>      </a:t>
            </a:r>
            <a:endParaRPr lang="ru-RU" altLang="ru-RU" sz="1100" b="1" dirty="0">
              <a:solidFill>
                <a:srgbClr val="002060"/>
              </a:solidFill>
              <a:latin typeface="Times New Roman" pitchFamily="18" charset="0"/>
              <a:cs typeface="Times New Roman" pitchFamily="18" charset="0"/>
            </a:endParaRPr>
          </a:p>
          <a:p>
            <a:pPr indent="182563" algn="just"/>
            <a:r>
              <a:rPr lang="kk-KZ" sz="1100" dirty="0">
                <a:latin typeface="Times New Roman" pitchFamily="18" charset="0"/>
                <a:cs typeface="Times New Roman" pitchFamily="18" charset="0"/>
              </a:rPr>
              <a:t> </a:t>
            </a:r>
            <a:r>
              <a:rPr lang="kk-KZ" sz="1100" dirty="0" smtClean="0">
                <a:latin typeface="Times New Roman" pitchFamily="18" charset="0"/>
                <a:cs typeface="Times New Roman" pitchFamily="18" charset="0"/>
              </a:rPr>
              <a:t>Көшпелі бұлтты, кей уақытта жауын-шашын, жаңбыр басымырақ, тұман. Оңтүстік-батыстан жел соғады, күші 8-13 м/с. Ауа температурасы түнде 3-5, күндіз 6-8 градус жылы.</a:t>
            </a:r>
            <a:endParaRPr lang="ru-RU" sz="1100" dirty="0" smtClean="0">
              <a:latin typeface="Times New Roman" pitchFamily="18" charset="0"/>
              <a:cs typeface="Times New Roman" pitchFamily="18" charset="0"/>
            </a:endParaRPr>
          </a:p>
          <a:p>
            <a:pPr indent="182563" algn="ctr"/>
            <a:r>
              <a:rPr lang="ru-RU" sz="1100" dirty="0" smtClean="0">
                <a:latin typeface="Times New Roman" pitchFamily="18" charset="0"/>
                <a:cs typeface="Times New Roman" pitchFamily="18" charset="0"/>
              </a:rPr>
              <a:t> </a:t>
            </a:r>
          </a:p>
          <a:p>
            <a:pPr indent="182563" algn="ctr"/>
            <a:r>
              <a:rPr lang="ru-RU" sz="1100" dirty="0" smtClean="0">
                <a:latin typeface="Times New Roman" pitchFamily="18" charset="0"/>
                <a:cs typeface="Times New Roman" pitchFamily="18" charset="0"/>
              </a:rPr>
              <a:t> </a:t>
            </a:r>
            <a:r>
              <a:rPr lang="ru-RU" sz="1100" b="1" dirty="0" smtClean="0">
                <a:latin typeface="Times New Roman" pitchFamily="18" charset="0"/>
                <a:cs typeface="Times New Roman" pitchFamily="18" charset="0"/>
              </a:rPr>
              <a:t>05</a:t>
            </a:r>
            <a:r>
              <a:rPr lang="kk-KZ" altLang="ru-RU" sz="1100" b="1" dirty="0" smtClean="0">
                <a:latin typeface="Times New Roman" pitchFamily="18" charset="0"/>
                <a:cs typeface="Times New Roman" pitchFamily="18" charset="0"/>
              </a:rPr>
              <a:t> қаңтарға</a:t>
            </a:r>
            <a:endParaRPr lang="kk-KZ" altLang="ru-RU" sz="1100" b="1" dirty="0">
              <a:latin typeface="Times New Roman" pitchFamily="18" charset="0"/>
              <a:cs typeface="Times New Roman" pitchFamily="18" charset="0"/>
            </a:endParaRPr>
          </a:p>
          <a:p>
            <a:pPr lvl="0" indent="182563" algn="ctr"/>
            <a:r>
              <a:rPr lang="kk-KZ" altLang="ru-RU" sz="1100" b="1" dirty="0" smtClean="0">
                <a:latin typeface="Times New Roman" pitchFamily="18" charset="0"/>
                <a:cs typeface="Times New Roman" pitchFamily="18" charset="0"/>
              </a:rPr>
              <a:t>2022 </a:t>
            </a:r>
            <a:r>
              <a:rPr lang="kk-KZ" altLang="ru-RU" sz="1100" b="1" dirty="0">
                <a:latin typeface="Times New Roman" pitchFamily="18" charset="0"/>
                <a:cs typeface="Times New Roman" pitchFamily="18" charset="0"/>
              </a:rPr>
              <a:t>ж. 21 сағ. </a:t>
            </a:r>
            <a:r>
              <a:rPr lang="kk-KZ" altLang="ru-RU" sz="1100" b="1" dirty="0" smtClean="0">
                <a:latin typeface="Times New Roman" pitchFamily="18" charset="0"/>
                <a:cs typeface="Times New Roman" pitchFamily="18" charset="0"/>
              </a:rPr>
              <a:t>04 қаңтардан 09 </a:t>
            </a:r>
            <a:r>
              <a:rPr lang="kk-KZ" altLang="ru-RU" sz="1100" b="1" dirty="0">
                <a:latin typeface="Times New Roman" pitchFamily="18" charset="0"/>
                <a:cs typeface="Times New Roman" pitchFamily="18" charset="0"/>
              </a:rPr>
              <a:t>сағ. </a:t>
            </a:r>
            <a:r>
              <a:rPr lang="ru-RU" sz="1100" b="1" dirty="0" smtClean="0">
                <a:latin typeface="Times New Roman" pitchFamily="18" charset="0"/>
                <a:cs typeface="Times New Roman" pitchFamily="18" charset="0"/>
              </a:rPr>
              <a:t>05</a:t>
            </a:r>
            <a:r>
              <a:rPr lang="kk-KZ" altLang="ru-RU" sz="1100" b="1" dirty="0" smtClean="0">
                <a:latin typeface="Times New Roman" pitchFamily="18" charset="0"/>
                <a:cs typeface="Times New Roman" pitchFamily="18" charset="0"/>
              </a:rPr>
              <a:t> қаңтарға дейін</a:t>
            </a:r>
            <a:endParaRPr lang="en-US" altLang="ru-RU" sz="1100" b="1" dirty="0">
              <a:latin typeface="Times New Roman" pitchFamily="18" charset="0"/>
              <a:cs typeface="Times New Roman" pitchFamily="18" charset="0"/>
            </a:endParaRPr>
          </a:p>
          <a:p>
            <a:pPr lvl="0" indent="182563" algn="just"/>
            <a:r>
              <a:rPr lang="kk-KZ" sz="1100" dirty="0">
                <a:latin typeface="Times New Roman" pitchFamily="18" charset="0"/>
                <a:cs typeface="Times New Roman" pitchFamily="18" charset="0"/>
              </a:rPr>
              <a:t> </a:t>
            </a:r>
            <a:r>
              <a:rPr lang="kk-KZ" sz="1100" dirty="0" smtClean="0">
                <a:latin typeface="Times New Roman" pitchFamily="18" charset="0"/>
                <a:cs typeface="Times New Roman" pitchFamily="18" charset="0"/>
              </a:rPr>
              <a:t>Көшпелі бұлтты, жауын-шашын </a:t>
            </a:r>
            <a:r>
              <a:rPr lang="ru-RU" sz="1100" dirty="0" smtClean="0">
                <a:latin typeface="Times New Roman" pitchFamily="18" charset="0"/>
                <a:cs typeface="Times New Roman" pitchFamily="18" charset="0"/>
              </a:rPr>
              <a:t>(</a:t>
            </a:r>
            <a:r>
              <a:rPr lang="ru-RU" sz="1100" dirty="0" err="1" smtClean="0">
                <a:latin typeface="Times New Roman" pitchFamily="18" charset="0"/>
                <a:cs typeface="Times New Roman" pitchFamily="18" charset="0"/>
              </a:rPr>
              <a:t>жа</a:t>
            </a:r>
            <a:r>
              <a:rPr lang="kk-KZ" sz="1100" dirty="0" smtClean="0">
                <a:latin typeface="Times New Roman" pitchFamily="18" charset="0"/>
                <a:cs typeface="Times New Roman" pitchFamily="18" charset="0"/>
              </a:rPr>
              <a:t>ң</a:t>
            </a:r>
            <a:r>
              <a:rPr lang="ru-RU" sz="1100" dirty="0" err="1" smtClean="0">
                <a:latin typeface="Times New Roman" pitchFamily="18" charset="0"/>
                <a:cs typeface="Times New Roman" pitchFamily="18" charset="0"/>
              </a:rPr>
              <a:t>быр</a:t>
            </a:r>
            <a:r>
              <a:rPr lang="ru-RU" sz="1100" dirty="0" smtClean="0">
                <a:latin typeface="Times New Roman" pitchFamily="18" charset="0"/>
                <a:cs typeface="Times New Roman" pitchFamily="18" charset="0"/>
              </a:rPr>
              <a:t>, </a:t>
            </a:r>
            <a:r>
              <a:rPr lang="ru-RU" sz="1100" dirty="0" err="1" smtClean="0">
                <a:latin typeface="Times New Roman" pitchFamily="18" charset="0"/>
                <a:cs typeface="Times New Roman" pitchFamily="18" charset="0"/>
              </a:rPr>
              <a:t>қар</a:t>
            </a:r>
            <a:r>
              <a:rPr lang="ru-RU" sz="1100" dirty="0" smtClean="0">
                <a:latin typeface="Times New Roman" pitchFamily="18" charset="0"/>
                <a:cs typeface="Times New Roman" pitchFamily="18" charset="0"/>
              </a:rPr>
              <a:t>)</a:t>
            </a:r>
            <a:r>
              <a:rPr lang="kk-KZ" sz="1100" dirty="0" smtClean="0">
                <a:latin typeface="Times New Roman" pitchFamily="18" charset="0"/>
                <a:cs typeface="Times New Roman" pitchFamily="18" charset="0"/>
              </a:rPr>
              <a:t>. Оңтүстік-батыстан жел </a:t>
            </a:r>
            <a:r>
              <a:rPr lang="kk-KZ" sz="1100" dirty="0">
                <a:latin typeface="Times New Roman" pitchFamily="18" charset="0"/>
                <a:cs typeface="Times New Roman" pitchFamily="18" charset="0"/>
              </a:rPr>
              <a:t>соғады, күші </a:t>
            </a:r>
            <a:r>
              <a:rPr lang="kk-KZ" sz="1100" dirty="0" smtClean="0">
                <a:latin typeface="Times New Roman" pitchFamily="18" charset="0"/>
                <a:cs typeface="Times New Roman" pitchFamily="18" charset="0"/>
              </a:rPr>
              <a:t>8-13 м/с</a:t>
            </a:r>
            <a:r>
              <a:rPr lang="kk-KZ"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smtClean="0">
                <a:latin typeface="Times New Roman" pitchFamily="18" charset="0"/>
                <a:cs typeface="Times New Roman" pitchFamily="18" charset="0"/>
              </a:rPr>
              <a:t>түнде  </a:t>
            </a:r>
            <a:r>
              <a:rPr lang="ru-RU" sz="1100" dirty="0" smtClean="0">
                <a:latin typeface="Times New Roman" pitchFamily="18" charset="0"/>
                <a:cs typeface="Times New Roman" pitchFamily="18" charset="0"/>
              </a:rPr>
              <a:t>1-3 градус </a:t>
            </a:r>
            <a:r>
              <a:rPr lang="ru-RU" sz="1100" dirty="0" err="1" smtClean="0">
                <a:latin typeface="Times New Roman" pitchFamily="18" charset="0"/>
                <a:cs typeface="Times New Roman" pitchFamily="18" charset="0"/>
              </a:rPr>
              <a:t>жылы</a:t>
            </a:r>
            <a:r>
              <a:rPr lang="ru-RU" sz="1100" dirty="0" smtClean="0">
                <a:latin typeface="Times New Roman" pitchFamily="18" charset="0"/>
                <a:cs typeface="Times New Roman" pitchFamily="18" charset="0"/>
              </a:rPr>
              <a:t>.</a:t>
            </a:r>
            <a:endParaRPr lang="ru-RU" sz="1100" dirty="0">
              <a:latin typeface="Times New Roman" pitchFamily="18" charset="0"/>
              <a:cs typeface="Times New Roman" pitchFamily="18" charset="0"/>
            </a:endParaRPr>
          </a:p>
        </p:txBody>
      </p:sp>
      <p:sp>
        <p:nvSpPr>
          <p:cNvPr id="20" name="TextBox 13"/>
          <p:cNvSpPr txBox="1"/>
          <p:nvPr/>
        </p:nvSpPr>
        <p:spPr>
          <a:xfrm>
            <a:off x="5030690" y="3248473"/>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smtClean="0">
                <a:solidFill>
                  <a:schemeClr val="tx1"/>
                </a:solidFill>
                <a:latin typeface="Times New Roman" panose="02020603050405020304" pitchFamily="18" charset="0"/>
                <a:cs typeface="Times New Roman" panose="02020603050405020304" pitchFamily="18" charset="0"/>
              </a:rPr>
              <a:t>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1" name="TextBox 13"/>
          <p:cNvSpPr txBox="1"/>
          <p:nvPr/>
        </p:nvSpPr>
        <p:spPr>
          <a:xfrm>
            <a:off x="5014094" y="2168040"/>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indent="185738" algn="just"/>
            <a:r>
              <a:rPr lang="ru-RU" sz="1200" dirty="0" smtClean="0">
                <a:solidFill>
                  <a:schemeClr val="tx1"/>
                </a:solidFill>
                <a:latin typeface="Times New Roman" panose="02020603050405020304" pitchFamily="18" charset="0"/>
                <a:cs typeface="Times New Roman" panose="02020603050405020304" pitchFamily="18" charset="0"/>
              </a:rPr>
              <a:t>04 </a:t>
            </a:r>
            <a:r>
              <a:rPr lang="ru-RU" sz="1200" dirty="0" err="1" smtClean="0">
                <a:solidFill>
                  <a:schemeClr val="tx1"/>
                </a:solidFill>
                <a:latin typeface="Times New Roman" panose="02020603050405020304" pitchFamily="18" charset="0"/>
                <a:cs typeface="Times New Roman" panose="02020603050405020304" pitchFamily="18" charset="0"/>
              </a:rPr>
              <a:t>қаңтар</a:t>
            </a:r>
            <a:r>
              <a:rPr lang="ru-RU" sz="1200" dirty="0" smtClean="0">
                <a:solidFill>
                  <a:schemeClr val="tx1"/>
                </a:solidFill>
                <a:latin typeface="Times New Roman" panose="02020603050405020304" pitchFamily="18" charset="0"/>
                <a:cs typeface="Times New Roman" panose="02020603050405020304" pitchFamily="18" charset="0"/>
              </a:rPr>
              <a:t>, 2022 </a:t>
            </a:r>
            <a:r>
              <a:rPr lang="ru-RU" sz="1200" dirty="0" err="1" smtClean="0">
                <a:solidFill>
                  <a:schemeClr val="tx1"/>
                </a:solidFill>
                <a:latin typeface="Times New Roman" panose="02020603050405020304" pitchFamily="18" charset="0"/>
                <a:cs typeface="Times New Roman" panose="02020603050405020304" pitchFamily="18" charset="0"/>
              </a:rPr>
              <a:t>жылдың</a:t>
            </a:r>
            <a:r>
              <a:rPr lang="ru-RU" sz="1200" dirty="0" smtClean="0">
                <a:solidFill>
                  <a:schemeClr val="tx1"/>
                </a:solidFill>
                <a:latin typeface="Times New Roman" panose="02020603050405020304" pitchFamily="18" charset="0"/>
                <a:cs typeface="Times New Roman" panose="02020603050405020304" pitchFamily="18" charset="0"/>
              </a:rPr>
              <a:t> 05 </a:t>
            </a:r>
            <a:r>
              <a:rPr lang="ru-RU" sz="1200" dirty="0" err="1" smtClean="0">
                <a:solidFill>
                  <a:schemeClr val="tx1"/>
                </a:solidFill>
                <a:latin typeface="Times New Roman" panose="02020603050405020304" pitchFamily="18" charset="0"/>
                <a:cs typeface="Times New Roman" panose="02020603050405020304" pitchFamily="18" charset="0"/>
              </a:rPr>
              <a:t>қаңтарға</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smtClean="0">
                <a:solidFill>
                  <a:schemeClr val="tx1"/>
                </a:solidFill>
                <a:latin typeface="Times New Roman" panose="02020603050405020304" pitchFamily="18" charset="0"/>
                <a:cs typeface="Times New Roman" panose="02020603050405020304" pitchFamily="18" charset="0"/>
              </a:rPr>
              <a:t>қараған</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түні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метеорологиялық</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smtClean="0">
                <a:solidFill>
                  <a:schemeClr val="tx1"/>
                </a:solidFill>
                <a:latin typeface="Times New Roman" panose="02020603050405020304" pitchFamily="18" charset="0"/>
                <a:cs typeface="Times New Roman" panose="02020603050405020304" pitchFamily="18" charset="0"/>
              </a:rPr>
              <a:t>ыдырауына</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smtClean="0">
                <a:solidFill>
                  <a:schemeClr val="tx1"/>
                </a:solidFill>
                <a:latin typeface="Times New Roman" panose="02020603050405020304" pitchFamily="18" charset="0"/>
                <a:cs typeface="Times New Roman" panose="02020603050405020304" pitchFamily="18" charset="0"/>
              </a:rPr>
              <a:t>ықпал</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a:t>
            </a:r>
          </a:p>
          <a:p>
            <a:pPr indent="185738" algn="just"/>
            <a:r>
              <a:rPr lang="ru-RU" sz="1200" dirty="0" err="1" smtClean="0">
                <a:solidFill>
                  <a:schemeClr val="tx1"/>
                </a:solidFill>
                <a:latin typeface="Times New Roman" panose="02020603050405020304" pitchFamily="18" charset="0"/>
                <a:cs typeface="Times New Roman" panose="02020603050405020304" pitchFamily="18" charset="0"/>
              </a:rPr>
              <a:t>Жалпы</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128588" y="246083"/>
            <a:ext cx="4824412" cy="523220"/>
          </a:xfrm>
          <a:prstGeom prst="rect">
            <a:avLst/>
          </a:prstGeom>
          <a:noFill/>
        </p:spPr>
        <p:txBody>
          <a:bodyPr wrap="square">
            <a:spAutoFit/>
          </a:bodyPr>
          <a:lstStyle/>
          <a:p>
            <a:pPr algn="ctr"/>
            <a:r>
              <a:rPr lang="ru-RU" sz="1400" b="1" dirty="0" smtClean="0">
                <a:solidFill>
                  <a:srgbClr val="000000"/>
                </a:solidFill>
                <a:latin typeface="Times New Roman" pitchFamily="18" charset="0"/>
                <a:cs typeface="Times New Roman" pitchFamily="18" charset="0"/>
                <a:sym typeface="+mn-ea"/>
              </a:rPr>
              <a:t>ҚМЖ КЗІНДЕГІ ХАЛЫҚҚА </a:t>
            </a:r>
            <a:r>
              <a:rPr lang="ru-RU" sz="1400" b="1" dirty="0">
                <a:solidFill>
                  <a:srgbClr val="000000"/>
                </a:solidFill>
                <a:latin typeface="Times New Roman" pitchFamily="18" charset="0"/>
                <a:cs typeface="Times New Roman" pitchFamily="18" charset="0"/>
                <a:sym typeface="+mn-ea"/>
              </a:rPr>
              <a:t>АРНАЛҒАН ҰСЫНЫСТАР</a:t>
            </a:r>
            <a:endParaRPr lang="ru-RU" sz="1400" b="1" dirty="0"/>
          </a:p>
        </p:txBody>
      </p:sp>
      <p:sp>
        <p:nvSpPr>
          <p:cNvPr id="22" name="Прямоугольник 26"/>
          <p:cNvSpPr/>
          <p:nvPr/>
        </p:nvSpPr>
        <p:spPr>
          <a:xfrm>
            <a:off x="232211" y="4587619"/>
            <a:ext cx="4661089" cy="1569660"/>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Шымкент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smtClean="0">
                <a:solidFill>
                  <a:srgbClr val="000000"/>
                </a:solidFill>
                <a:latin typeface="Times New Roman" panose="02020603050405020304" pitchFamily="18" charset="0"/>
                <a:cs typeface="Times New Roman" panose="02020603050405020304" pitchFamily="18" charset="0"/>
              </a:rPr>
              <a:t>:</a:t>
            </a:r>
          </a:p>
          <a:p>
            <a:pPr algn="just"/>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rPr>
              <a:t>1-Абай </a:t>
            </a:r>
            <a:r>
              <a:rPr lang="ru-RU" altLang="ru-RU" sz="1200" dirty="0" err="1">
                <a:solidFill>
                  <a:srgbClr val="000000"/>
                </a:solidFill>
                <a:latin typeface="Times New Roman" panose="02020603050405020304" pitchFamily="18" charset="0"/>
                <a:cs typeface="Times New Roman" panose="02020603050405020304" pitchFamily="18" charset="0"/>
              </a:rPr>
              <a:t>даңғылы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smtClean="0">
                <a:solidFill>
                  <a:srgbClr val="000000"/>
                </a:solidFill>
                <a:latin typeface="Times New Roman" panose="02020603050405020304" pitchFamily="18" charset="0"/>
                <a:cs typeface="Times New Roman" panose="02020603050405020304" pitchFamily="18" charset="0"/>
              </a:rPr>
              <a:t>23</a:t>
            </a:r>
          </a:p>
          <a:p>
            <a:pPr algn="just"/>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rPr>
              <a:t>2 – </a:t>
            </a:r>
            <a:r>
              <a:rPr lang="ru-RU" altLang="ru-RU" sz="1200" dirty="0" err="1">
                <a:solidFill>
                  <a:srgbClr val="000000"/>
                </a:solidFill>
                <a:latin typeface="Times New Roman" panose="02020603050405020304" pitchFamily="18" charset="0"/>
                <a:cs typeface="Times New Roman" panose="02020603050405020304" pitchFamily="18" charset="0"/>
              </a:rPr>
              <a:t>Ордабасы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smtClean="0">
                <a:solidFill>
                  <a:srgbClr val="000000"/>
                </a:solidFill>
                <a:latin typeface="Times New Roman" panose="02020603050405020304" pitchFamily="18" charset="0"/>
                <a:cs typeface="Times New Roman" panose="02020603050405020304" pitchFamily="18" charset="0"/>
              </a:rPr>
              <a:t>алаңы</a:t>
            </a:r>
            <a:endParaRPr lang="ru-RU" altLang="ru-RU" sz="1200" dirty="0" smtClean="0">
              <a:solidFill>
                <a:srgbClr val="000000"/>
              </a:solidFill>
              <a:latin typeface="Times New Roman" panose="02020603050405020304" pitchFamily="18" charset="0"/>
              <a:cs typeface="Times New Roman" panose="02020603050405020304" pitchFamily="18" charset="0"/>
            </a:endParaRPr>
          </a:p>
          <a:p>
            <a:pPr algn="just"/>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rPr>
              <a:t>3 – </a:t>
            </a:r>
            <a:r>
              <a:rPr lang="ru-RU" altLang="ru-RU" sz="1200" dirty="0" err="1">
                <a:solidFill>
                  <a:srgbClr val="000000"/>
                </a:solidFill>
                <a:latin typeface="Times New Roman" panose="02020603050405020304" pitchFamily="18" charset="0"/>
                <a:cs typeface="Times New Roman" panose="02020603050405020304" pitchFamily="18" charset="0"/>
              </a:rPr>
              <a:t>Алдияров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н/ж ("</a:t>
            </a:r>
            <a:r>
              <a:rPr lang="ru-RU" altLang="ru-RU" sz="1200" dirty="0" err="1">
                <a:solidFill>
                  <a:srgbClr val="000000"/>
                </a:solidFill>
                <a:latin typeface="Times New Roman" panose="02020603050405020304" pitchFamily="18" charset="0"/>
                <a:cs typeface="Times New Roman" panose="02020603050405020304" pitchFamily="18" charset="0"/>
              </a:rPr>
              <a:t>Шымкентцемент"АҚ</a:t>
            </a:r>
            <a:r>
              <a:rPr lang="ru-RU" altLang="ru-RU" sz="1200" dirty="0" smtClean="0">
                <a:solidFill>
                  <a:srgbClr val="000000"/>
                </a:solidFill>
                <a:latin typeface="Times New Roman" panose="02020603050405020304" pitchFamily="18" charset="0"/>
                <a:cs typeface="Times New Roman" panose="02020603050405020304" pitchFamily="18" charset="0"/>
              </a:rPr>
              <a:t>)</a:t>
            </a:r>
          </a:p>
          <a:p>
            <a:pPr algn="just"/>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rPr>
              <a:t>8-Сайрам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198 ("</a:t>
            </a:r>
            <a:r>
              <a:rPr lang="ru-RU" altLang="ru-RU" sz="1200" dirty="0" err="1">
                <a:solidFill>
                  <a:srgbClr val="000000"/>
                </a:solidFill>
                <a:latin typeface="Times New Roman" panose="02020603050405020304" pitchFamily="18" charset="0"/>
                <a:cs typeface="Times New Roman" panose="02020603050405020304" pitchFamily="18" charset="0"/>
              </a:rPr>
              <a:t>Пивзавод"жақ</a:t>
            </a:r>
            <a:r>
              <a:rPr lang="ru-RU" altLang="ru-RU" sz="1200" dirty="0">
                <a:solidFill>
                  <a:srgbClr val="000000"/>
                </a:solidFill>
                <a:latin typeface="Times New Roman" panose="02020603050405020304" pitchFamily="18" charset="0"/>
                <a:cs typeface="Times New Roman" panose="02020603050405020304" pitchFamily="18" charset="0"/>
              </a:rPr>
              <a:t>). </a:t>
            </a:r>
            <a:endParaRPr lang="ru-RU" altLang="ru-RU" sz="1200" dirty="0" smtClean="0">
              <a:solidFill>
                <a:srgbClr val="000000"/>
              </a:solidFill>
              <a:latin typeface="Times New Roman" panose="02020603050405020304" pitchFamily="18" charset="0"/>
              <a:cs typeface="Times New Roman" panose="02020603050405020304" pitchFamily="18" charset="0"/>
            </a:endParaRPr>
          </a:p>
          <a:p>
            <a:pPr algn="just"/>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rPr>
              <a:t>5-ш / қ </a:t>
            </a:r>
            <a:r>
              <a:rPr lang="ru-RU" altLang="ru-RU" sz="1200" dirty="0" smtClean="0">
                <a:solidFill>
                  <a:srgbClr val="000000"/>
                </a:solidFill>
                <a:latin typeface="Times New Roman" panose="02020603050405020304" pitchFamily="18" charset="0"/>
                <a:cs typeface="Times New Roman" panose="02020603050405020304" pitchFamily="18" charset="0"/>
              </a:rPr>
              <a:t>Самал-3</a:t>
            </a:r>
          </a:p>
          <a:p>
            <a:pPr algn="just"/>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rPr>
              <a:t>6-ш / қ </a:t>
            </a:r>
            <a:r>
              <a:rPr lang="ru-RU" altLang="ru-RU" sz="1200" dirty="0" err="1">
                <a:solidFill>
                  <a:srgbClr val="000000"/>
                </a:solidFill>
                <a:latin typeface="Times New Roman" panose="02020603050405020304" pitchFamily="18" charset="0"/>
                <a:cs typeface="Times New Roman" panose="02020603050405020304" pitchFamily="18" charset="0"/>
              </a:rPr>
              <a:t>Нұрсат</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Назарбеков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н/ж</a:t>
            </a:r>
            <a:endParaRPr lang="ru-RU" altLang="ru-RU" sz="1200" dirty="0"/>
          </a:p>
        </p:txBody>
      </p:sp>
      <p:sp>
        <p:nvSpPr>
          <p:cNvPr id="23" name="Прямоугольник 13"/>
          <p:cNvSpPr/>
          <p:nvPr/>
        </p:nvSpPr>
        <p:spPr>
          <a:xfrm>
            <a:off x="4953000" y="77664"/>
            <a:ext cx="4824413" cy="461963"/>
          </a:xfrm>
          <a:prstGeom prst="rect">
            <a:avLst/>
          </a:prstGeom>
          <a:noFill/>
          <a:ln w="9525">
            <a:noFill/>
          </a:ln>
        </p:spPr>
        <p:txBody>
          <a:bodyPr wrap="square">
            <a:spAutoFit/>
          </a:bodyPr>
          <a:lstStyle/>
          <a:p>
            <a:pPr algn="ctr" eaLnBrk="0" hangingPunct="0"/>
            <a:r>
              <a:rPr lang="ru-RU" altLang="ru-RU" sz="1200" i="1" dirty="0" smtClean="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smtClean="0">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latin typeface="Calibri" panose="020F0502020204030204" pitchFamily="34" charset="0"/>
            </a:endParaRPr>
          </a:p>
        </p:txBody>
      </p:sp>
      <p:grpSp>
        <p:nvGrpSpPr>
          <p:cNvPr id="25" name="Группа 24"/>
          <p:cNvGrpSpPr/>
          <p:nvPr/>
        </p:nvGrpSpPr>
        <p:grpSpPr>
          <a:xfrm>
            <a:off x="5145649" y="4415838"/>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733286916"/>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smtClean="0">
                            <a:latin typeface="Times New Roman" panose="02020603050405020304" pitchFamily="18" charset="0"/>
                            <a:ea typeface="Times New Roman" panose="02020603050405020304" pitchFamily="18" charset="0"/>
                          </a:rPr>
                          <a:t>Баспасөз</a:t>
                        </a:r>
                        <a:r>
                          <a:rPr lang="ru-RU" altLang="en-US" sz="800" dirty="0" smtClean="0">
                            <a:latin typeface="Times New Roman" panose="02020603050405020304" pitchFamily="18" charset="0"/>
                            <a:ea typeface="Times New Roman" panose="02020603050405020304" pitchFamily="18" charset="0"/>
                          </a:rPr>
                          <a:t> </a:t>
                        </a:r>
                        <a:r>
                          <a:rPr lang="ru-RU" altLang="en-US" sz="800" dirty="0" err="1" smtClean="0">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a:t>
                        </a:r>
                        <a:r>
                          <a:rPr sz="800" dirty="0" smtClean="0">
                            <a:latin typeface="Times New Roman" panose="02020603050405020304" pitchFamily="18" charset="0"/>
                            <a:cs typeface="Times New Roman" panose="02020603050405020304" pitchFamily="18" charset="0"/>
                          </a:rPr>
                          <a:t>79-83-3</a:t>
                        </a:r>
                        <a:r>
                          <a:rPr lang="ru-RU" sz="800" dirty="0" smtClean="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smtClean="0">
                            <a:latin typeface="Times New Roman" panose="02020603050405020304" pitchFamily="18" charset="0"/>
                            <a:cs typeface="Times New Roman" panose="02020603050405020304" pitchFamily="18" charset="0"/>
                            <a:hlinkClick r:id=""/>
                          </a:rPr>
                          <a:t>info@meteo.kz</a:t>
                        </a:r>
                        <a:endParaRPr lang="en-US" altLang="x-none" sz="800" b="1" dirty="0" smtClean="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smtClean="0">
                            <a:latin typeface="Times New Roman" panose="02020603050405020304" pitchFamily="18" charset="0"/>
                            <a:ea typeface="Times New Roman" panose="02020603050405020304" pitchFamily="18" charset="0"/>
                          </a:rPr>
                          <a:t>Халықаралық</a:t>
                        </a:r>
                        <a:r>
                          <a:rPr lang="ru-RU" altLang="en-US" sz="800" dirty="0" smtClean="0">
                            <a:latin typeface="Times New Roman" panose="02020603050405020304" pitchFamily="18" charset="0"/>
                            <a:ea typeface="Times New Roman" panose="02020603050405020304" pitchFamily="18" charset="0"/>
                          </a:rPr>
                          <a:t> </a:t>
                        </a:r>
                        <a:r>
                          <a:rPr lang="ru-RU" altLang="en-US" sz="800" dirty="0" err="1" smtClean="0">
                            <a:latin typeface="Times New Roman" panose="02020603050405020304" pitchFamily="18" charset="0"/>
                            <a:ea typeface="Times New Roman" panose="02020603050405020304" pitchFamily="18" charset="0"/>
                          </a:rPr>
                          <a:t>ынтымақтастық</a:t>
                        </a:r>
                        <a:r>
                          <a:rPr lang="ru-RU" altLang="en-US" sz="800" dirty="0" smtClean="0">
                            <a:latin typeface="Times New Roman" panose="02020603050405020304" pitchFamily="18" charset="0"/>
                            <a:ea typeface="Times New Roman" panose="02020603050405020304" pitchFamily="18" charset="0"/>
                          </a:rPr>
                          <a:t> </a:t>
                        </a:r>
                        <a:r>
                          <a:rPr lang="ru-RU" altLang="en-US" sz="800" dirty="0" err="1" smtClean="0">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a:t>
                        </a:r>
                        <a:r>
                          <a:rPr sz="800" dirty="0" smtClean="0">
                            <a:latin typeface="Times New Roman" panose="02020603050405020304" pitchFamily="18" charset="0"/>
                            <a:cs typeface="Times New Roman" panose="02020603050405020304" pitchFamily="18" charset="0"/>
                          </a:rPr>
                          <a:t>79-83-</a:t>
                        </a:r>
                        <a:r>
                          <a:rPr lang="ru-RU" sz="800" dirty="0" smtClean="0">
                            <a:latin typeface="Times New Roman" panose="02020603050405020304" pitchFamily="18" charset="0"/>
                            <a:cs typeface="Times New Roman" panose="02020603050405020304" pitchFamily="18" charset="0"/>
                          </a:rPr>
                          <a:t>7</a:t>
                        </a:r>
                        <a:r>
                          <a:rPr sz="800" dirty="0" smtClean="0">
                            <a:latin typeface="Times New Roman" panose="02020603050405020304" pitchFamily="18" charset="0"/>
                            <a:cs typeface="Times New Roman" panose="02020603050405020304" pitchFamily="18" charset="0"/>
                          </a:rPr>
                          <a:t>5</a:t>
                        </a:r>
                        <a:r>
                          <a:rPr sz="800" dirty="0">
                            <a:latin typeface="Times New Roman" panose="02020603050405020304" pitchFamily="18" charset="0"/>
                            <a:cs typeface="Times New Roman" panose="02020603050405020304" pitchFamily="18" charset="0"/>
                          </a:rPr>
                          <a:t>, </a:t>
                        </a:r>
                        <a:r>
                          <a:rPr sz="800" dirty="0" smtClean="0">
                            <a:latin typeface="Times New Roman" panose="02020603050405020304" pitchFamily="18" charset="0"/>
                            <a:cs typeface="Times New Roman" panose="02020603050405020304" pitchFamily="18" charset="0"/>
                          </a:rPr>
                          <a:t>79-83-</a:t>
                        </a:r>
                        <a:r>
                          <a:rPr lang="ru-RU" sz="800" dirty="0" smtClean="0">
                            <a:latin typeface="Times New Roman" panose="02020603050405020304" pitchFamily="18" charset="0"/>
                            <a:cs typeface="Times New Roman" panose="02020603050405020304" pitchFamily="18" charset="0"/>
                          </a:rPr>
                          <a:t>27</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4161401"/>
              <a:ext cx="2165978"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a:t>
              </a:r>
              <a:r>
                <a:rPr lang="ru-RU" altLang="ru-RU" sz="1000" i="1" dirty="0" smtClean="0">
                  <a:latin typeface="Times New Roman" panose="02020603050405020304" pitchFamily="18" charset="0"/>
                  <a:cs typeface="Times New Roman" panose="02020603050405020304" pitchFamily="18" charset="0"/>
                </a:rPr>
                <a:t>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4919129" y="6506715"/>
            <a:ext cx="4905788"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7"/>
          <p:cNvSpPr/>
          <p:nvPr/>
        </p:nvSpPr>
        <p:spPr>
          <a:xfrm>
            <a:off x="4937126" y="1317296"/>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smtClean="0">
                <a:solidFill>
                  <a:srgbClr val="000000"/>
                </a:solidFill>
                <a:latin typeface="Times New Roman" panose="02020603050405020304" pitchFamily="18" charset="0"/>
                <a:cs typeface="Times New Roman" panose="02020603050405020304" pitchFamily="18" charset="0"/>
              </a:rPr>
              <a:t>*Жалпы </a:t>
            </a:r>
            <a:r>
              <a:rPr lang="kk-KZ" altLang="ru-RU" sz="800" i="1" dirty="0">
                <a:solidFill>
                  <a:srgbClr val="000000"/>
                </a:solidFill>
                <a:latin typeface="Times New Roman" panose="02020603050405020304" pitchFamily="18" charset="0"/>
                <a:cs typeface="Times New Roman" panose="02020603050405020304" pitchFamily="18" charset="0"/>
              </a:rPr>
              <a:t>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r>
              <a:rPr lang="kk-KZ" altLang="ru-RU" sz="800" i="1" dirty="0" smtClean="0">
                <a:solidFill>
                  <a:srgbClr val="000000"/>
                </a:solidFill>
                <a:latin typeface="Times New Roman" panose="02020603050405020304" pitchFamily="18" charset="0"/>
                <a:cs typeface="Times New Roman" panose="02020603050405020304" pitchFamily="18" charset="0"/>
              </a:rPr>
              <a:t>.</a:t>
            </a:r>
          </a:p>
          <a:p>
            <a:pPr algn="just"/>
            <a:r>
              <a:rPr lang="kk-KZ" altLang="ru-RU" sz="800" i="1" dirty="0" smtClean="0">
                <a:solidFill>
                  <a:srgbClr val="000000"/>
                </a:solidFill>
                <a:latin typeface="Times New Roman" panose="02020603050405020304" pitchFamily="18" charset="0"/>
                <a:cs typeface="Times New Roman" panose="02020603050405020304" pitchFamily="18" charset="0"/>
              </a:rPr>
              <a:t>ҚР </a:t>
            </a:r>
            <a:r>
              <a:rPr lang="kk-KZ" altLang="ru-RU" sz="800" i="1" dirty="0">
                <a:solidFill>
                  <a:srgbClr val="000000"/>
                </a:solidFill>
                <a:latin typeface="Times New Roman" panose="02020603050405020304" pitchFamily="18" charset="0"/>
                <a:cs typeface="Times New Roman" panose="02020603050405020304" pitchFamily="18" charset="0"/>
              </a:rPr>
              <a:t>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19" name="Прямоугольник 1"/>
          <p:cNvSpPr/>
          <p:nvPr/>
        </p:nvSpPr>
        <p:spPr>
          <a:xfrm>
            <a:off x="5037491" y="6285141"/>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smtClean="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smtClean="0">
                <a:solidFill>
                  <a:srgbClr val="000000"/>
                </a:solidFill>
                <a:latin typeface="Times New Roman" panose="02020603050405020304" pitchFamily="18" charset="0"/>
                <a:cs typeface="Times New Roman" panose="02020603050405020304" pitchFamily="18" charset="0"/>
              </a:rPr>
              <a:t>:</a:t>
            </a:r>
            <a:r>
              <a:rPr lang="ru-RU" altLang="ru-RU" sz="1200" b="1" i="1" dirty="0" smtClean="0">
                <a:solidFill>
                  <a:srgbClr val="000000"/>
                </a:solidFill>
                <a:latin typeface="Times New Roman" panose="02020603050405020304" pitchFamily="18" charset="0"/>
                <a:cs typeface="Times New Roman" panose="02020603050405020304" pitchFamily="18" charset="0"/>
              </a:rPr>
              <a:t> </a:t>
            </a:r>
            <a:r>
              <a:rPr lang="kk-KZ" altLang="ru-RU" sz="1200" b="1" i="1" smtClean="0">
                <a:solidFill>
                  <a:srgbClr val="000000"/>
                </a:solidFill>
                <a:latin typeface="Times New Roman" panose="02020603050405020304" pitchFamily="18" charset="0"/>
                <a:cs typeface="Times New Roman" panose="02020603050405020304" pitchFamily="18" charset="0"/>
              </a:rPr>
              <a:t>Нұрмахамбет М.Б</a:t>
            </a:r>
            <a:r>
              <a:rPr lang="kk-KZ" altLang="ru-RU" sz="1200" b="1" i="1" smtClean="0">
                <a:solidFill>
                  <a:srgbClr val="000000"/>
                </a:solidFill>
                <a:latin typeface="Times New Roman" panose="02020603050405020304" pitchFamily="18" charset="0"/>
                <a:cs typeface="Times New Roman" panose="02020603050405020304" pitchFamily="18" charset="0"/>
              </a:rPr>
              <a:t>.</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4246201665"/>
              </p:ext>
            </p:extLst>
          </p:nvPr>
        </p:nvGraphicFramePr>
        <p:xfrm>
          <a:off x="5214432" y="557615"/>
          <a:ext cx="4167505" cy="804672"/>
        </p:xfrm>
        <a:graphic>
          <a:graphicData uri="http://schemas.openxmlformats.org/drawingml/2006/table">
            <a:tbl>
              <a:tblPr/>
              <a:tblGrid>
                <a:gridCol w="1298341">
                  <a:extLst>
                    <a:ext uri="{9D8B030D-6E8A-4147-A177-3AD203B41FA5}">
                      <a16:colId xmlns:a16="http://schemas.microsoft.com/office/drawing/2014/main" val="20000"/>
                    </a:ext>
                  </a:extLst>
                </a:gridCol>
                <a:gridCol w="2869164">
                  <a:extLst>
                    <a:ext uri="{9D8B030D-6E8A-4147-A177-3AD203B41FA5}">
                      <a16:colId xmlns:a16="http://schemas.microsoft.com/office/drawing/2014/main" val="20001"/>
                    </a:ext>
                  </a:extLst>
                </a:gridCol>
              </a:tblGrid>
              <a:tr h="14964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smtClean="0">
                          <a:solidFill>
                            <a:srgbClr val="000000"/>
                          </a:solidFill>
                          <a:latin typeface="Times New Roman" panose="02020603050405020304" pitchFamily="18" charset="0"/>
                        </a:rPr>
                        <a:t>Ластану</a:t>
                      </a:r>
                      <a:r>
                        <a:rPr lang="ru-RU" altLang="en-US" sz="1000" dirty="0" smtClean="0">
                          <a:solidFill>
                            <a:srgbClr val="000000"/>
                          </a:solidFill>
                          <a:latin typeface="Times New Roman" panose="02020603050405020304" pitchFamily="18" charset="0"/>
                        </a:rPr>
                        <a:t> </a:t>
                      </a:r>
                      <a:r>
                        <a:rPr lang="ru-RU" altLang="en-US" sz="1000" dirty="0" err="1" smtClean="0">
                          <a:solidFill>
                            <a:srgbClr val="000000"/>
                          </a:solidFill>
                          <a:latin typeface="Times New Roman" panose="02020603050405020304" pitchFamily="18" charset="0"/>
                        </a:rPr>
                        <a:t>дәрежесін</a:t>
                      </a:r>
                      <a:r>
                        <a:rPr lang="ru-RU" altLang="en-US" sz="1000" dirty="0" smtClean="0">
                          <a:solidFill>
                            <a:srgbClr val="000000"/>
                          </a:solidFill>
                          <a:latin typeface="Times New Roman" panose="02020603050405020304" pitchFamily="18" charset="0"/>
                        </a:rPr>
                        <a:t> </a:t>
                      </a:r>
                      <a:r>
                        <a:rPr lang="ru-RU" altLang="en-US" sz="1000" dirty="0" err="1" smtClean="0">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3307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0,37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smtClean="0">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13167">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0,37 ≤ Р &lt; 0,46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smtClean="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3921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0,46 ≤ Р &lt; 0,49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smtClean="0">
                          <a:solidFill>
                            <a:srgbClr val="000000"/>
                          </a:solidFill>
                          <a:latin typeface="Times New Roman" panose="02020603050405020304" pitchFamily="18" charset="0"/>
                        </a:rPr>
                        <a:t>жоғары</a:t>
                      </a:r>
                      <a:endParaRPr lang="ru-RU" sz="1000" dirty="0" smtClean="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59245">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0,49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smtClean="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24" name="Прямоугольник 23"/>
          <p:cNvSpPr/>
          <p:nvPr/>
        </p:nvSpPr>
        <p:spPr>
          <a:xfrm>
            <a:off x="4946187" y="2009850"/>
            <a:ext cx="4824411"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a:t>
            </a:r>
            <a:r>
              <a:rPr lang="ru-RU" sz="1200" i="1" dirty="0" smtClean="0">
                <a:latin typeface="Times New Roman" panose="02020603050405020304" pitchFamily="18" charset="0"/>
                <a:cs typeface="Times New Roman" panose="02020603050405020304" pitchFamily="18" charset="0"/>
              </a:rPr>
              <a:t>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21" name="Таблица 20"/>
          <p:cNvGraphicFramePr/>
          <p:nvPr>
            <p:extLst>
              <p:ext uri="{D42A27DB-BD31-4B8C-83A1-F6EECF244321}">
                <p14:modId xmlns:p14="http://schemas.microsoft.com/office/powerpoint/2010/main" val="1745240149"/>
              </p:ext>
            </p:extLst>
          </p:nvPr>
        </p:nvGraphicFramePr>
        <p:xfrm>
          <a:off x="5021508" y="2339901"/>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smtClean="0">
                          <a:solidFill>
                            <a:srgbClr val="000000"/>
                          </a:solidFill>
                          <a:latin typeface="Times New Roman" panose="02020603050405020304" pitchFamily="18" charset="0"/>
                        </a:rPr>
                        <a:t>ҚМЖ</a:t>
                      </a:r>
                    </a:p>
                    <a:p>
                      <a:pPr lvl="0" algn="ctr" eaLnBrk="1" fontAlgn="ctr" hangingPunct="1">
                        <a:buNone/>
                      </a:pPr>
                      <a:r>
                        <a:rPr lang="ru-RU" sz="1000" dirty="0" err="1" smtClean="0">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smtClean="0">
                          <a:solidFill>
                            <a:srgbClr val="000000"/>
                          </a:solidFill>
                          <a:latin typeface="Times New Roman" panose="02020603050405020304" pitchFamily="18" charset="0"/>
                        </a:rPr>
                        <a:t>Ескерту</a:t>
                      </a:r>
                      <a:r>
                        <a:rPr lang="ru-RU" altLang="en-US" sz="1000" dirty="0" smtClean="0">
                          <a:solidFill>
                            <a:srgbClr val="000000"/>
                          </a:solidFill>
                          <a:latin typeface="Times New Roman" panose="02020603050405020304" pitchFamily="18" charset="0"/>
                        </a:rPr>
                        <a:t> </a:t>
                      </a:r>
                      <a:r>
                        <a:rPr lang="ru-RU" altLang="en-US" sz="1000" dirty="0" err="1" smtClean="0">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smtClean="0">
                          <a:solidFill>
                            <a:srgbClr val="000000"/>
                          </a:solidFill>
                          <a:latin typeface="Times New Roman" panose="02020603050405020304" pitchFamily="18" charset="0"/>
                          <a:ea typeface="+mn-ea"/>
                          <a:cs typeface="+mn-cs"/>
                        </a:rPr>
                        <a:t>1 </a:t>
                      </a:r>
                      <a:r>
                        <a:rPr lang="ru-RU" sz="1000" b="0" i="0" u="none" kern="1200" baseline="0" dirty="0" err="1" smtClean="0">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smtClean="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latin typeface="Times New Roman" panose="02020603050405020304" pitchFamily="18" charset="0"/>
                          <a:cs typeface="Times New Roman" panose="02020603050405020304" pitchFamily="18" charset="0"/>
                        </a:rPr>
                        <a:t>немесе </a:t>
                      </a:r>
                      <a:r>
                        <a:rPr lang="ru-RU" sz="1000" dirty="0" smtClean="0">
                          <a:latin typeface="Times New Roman" panose="02020603050405020304" pitchFamily="18" charset="0"/>
                          <a:cs typeface="Times New Roman" panose="02020603050405020304" pitchFamily="18" charset="0"/>
                        </a:rPr>
                        <a:t>СИ ≥ 3ПДКм.р. </a:t>
                      </a:r>
                      <a:r>
                        <a:rPr lang="kk-KZ" sz="1000" dirty="0" smtClean="0">
                          <a:solidFill>
                            <a:schemeClr val="tx1"/>
                          </a:solidFill>
                          <a:latin typeface="Times New Roman" panose="02020603050405020304" pitchFamily="18" charset="0"/>
                        </a:rPr>
                        <a:t>шарты орындалса;</a:t>
                      </a:r>
                      <a:endPar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a:t>
                      </a:r>
                      <a:r>
                        <a:rPr lang="en-US" altLang="en-US" sz="1000" b="0" i="0" u="none" kern="1200" baseline="0" dirty="0" smtClean="0">
                          <a:solidFill>
                            <a:schemeClr val="tx1"/>
                          </a:solidFill>
                          <a:latin typeface="Times New Roman" panose="02020603050405020304" pitchFamily="18" charset="0"/>
                          <a:ea typeface="+mn-ea"/>
                          <a:cs typeface="+mn-cs"/>
                        </a:rPr>
                        <a:t>P" </a:t>
                      </a:r>
                      <a:r>
                        <a:rPr lang="kk-KZ" altLang="en-US" sz="1000" b="0" i="0" u="none" kern="1200" baseline="0" dirty="0" smtClean="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smtClean="0">
                          <a:solidFill>
                            <a:srgbClr val="000000"/>
                          </a:solidFill>
                          <a:latin typeface="Times New Roman" panose="02020603050405020304" pitchFamily="18" charset="0"/>
                        </a:rPr>
                        <a:t>2 </a:t>
                      </a:r>
                      <a:r>
                        <a:rPr lang="ru-RU" sz="1000" dirty="0" err="1" smtClean="0">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a:t>
                      </a:r>
                      <a:r>
                        <a:rPr lang="ru-RU" sz="1000" dirty="0" smtClean="0">
                          <a:latin typeface="Times New Roman" panose="02020603050405020304" pitchFamily="18" charset="0"/>
                          <a:cs typeface="Times New Roman" panose="02020603050405020304" pitchFamily="18" charset="0"/>
                        </a:rPr>
                        <a:t>≥</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smtClean="0">
                          <a:solidFill>
                            <a:srgbClr val="000000"/>
                          </a:solidFill>
                          <a:latin typeface="Times New Roman" panose="02020603050405020304" pitchFamily="18" charset="0"/>
                        </a:rPr>
                        <a:t>3</a:t>
                      </a:r>
                      <a:r>
                        <a:rPr lang="kk-KZ" sz="1000" baseline="0" dirty="0" smtClean="0">
                          <a:solidFill>
                            <a:srgbClr val="000000"/>
                          </a:solidFill>
                          <a:latin typeface="Times New Roman" panose="02020603050405020304" pitchFamily="18" charset="0"/>
                        </a:rPr>
                        <a:t> дәреже</a:t>
                      </a:r>
                      <a:endParaRPr lang="ru-RU" sz="1000" dirty="0" smtClean="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a:t>
                      </a:r>
                      <a:r>
                        <a:rPr lang="ru-RU" sz="1000" dirty="0" smtClean="0">
                          <a:latin typeface="Times New Roman" panose="02020603050405020304" pitchFamily="18" charset="0"/>
                          <a:cs typeface="Times New Roman" panose="02020603050405020304" pitchFamily="18" charset="0"/>
                        </a:rPr>
                        <a:t>≥</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1" name="TextBox 30"/>
          <p:cNvSpPr txBox="1"/>
          <p:nvPr/>
        </p:nvSpPr>
        <p:spPr>
          <a:xfrm>
            <a:off x="4946187" y="4450359"/>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12883</TotalTime>
  <Words>592</Words>
  <Application>Microsoft Office PowerPoint</Application>
  <PresentationFormat>Лист A4 (210x297 мм)</PresentationFormat>
  <Paragraphs>105</Paragraphs>
  <Slides>2</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vt:i4>
      </vt:variant>
    </vt:vector>
  </HeadingPairs>
  <TitlesOfParts>
    <vt:vector size="7" baseType="lpstr">
      <vt:lpstr>宋体</vt: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Мейирхан Нурмахамбет</cp:lastModifiedBy>
  <cp:revision>2059</cp:revision>
  <cp:lastPrinted>2021-07-01T03:56:27Z</cp:lastPrinted>
  <dcterms:created xsi:type="dcterms:W3CDTF">2018-03-27T06:03:00Z</dcterms:created>
  <dcterms:modified xsi:type="dcterms:W3CDTF">2022-01-03T08:15:38Z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