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35085311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smtClean="0">
                          <a:solidFill>
                            <a:srgbClr val="002060"/>
                          </a:solidFill>
                          <a:latin typeface="Times New Roman" panose="02020603050405020304" pitchFamily="18" charset="0"/>
                          <a:cs typeface="Times New Roman" panose="02020603050405020304" pitchFamily="18" charset="0"/>
                        </a:rPr>
                        <a:t>Н</a:t>
                      </a:r>
                      <a:r>
                        <a:rPr lang="kk-KZ" altLang="x-none" sz="1200" b="1" i="1" dirty="0" smtClean="0">
                          <a:solidFill>
                            <a:srgbClr val="002060"/>
                          </a:solidFill>
                          <a:latin typeface="Times New Roman" panose="02020603050405020304" pitchFamily="18" charset="0"/>
                          <a:cs typeface="Times New Roman" panose="02020603050405020304" pitchFamily="18" charset="0"/>
                        </a:rPr>
                        <a:t>ұр-Сұлтан</a:t>
                      </a:r>
                      <a:r>
                        <a:rPr lang="kk-KZ" altLang="x-none" sz="1200" b="1" i="1" baseline="0"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276734512"/>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Нұр-Сұлтан</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жыл 03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84576" y="115888"/>
            <a:ext cx="4751841" cy="2492990"/>
          </a:xfrm>
          <a:prstGeom prst="rect">
            <a:avLst/>
          </a:prstGeom>
        </p:spPr>
        <p:txBody>
          <a:bodyPr wrap="square">
            <a:spAutoFit/>
          </a:bodyPr>
          <a:lstStyle/>
          <a:p>
            <a:pPr algn="ctr">
              <a:defRPr/>
            </a:pPr>
            <a:r>
              <a:rPr lang="ru-RU" altLang="ru-RU" sz="1200" b="1" dirty="0" err="1">
                <a:latin typeface="Times New Roman" panose="02020603050405020304" pitchFamily="18" charset="0"/>
                <a:cs typeface="Times New Roman" panose="02020603050405020304" pitchFamily="18" charset="0"/>
              </a:rPr>
              <a:t>Нұр-Сұлтан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defRPr/>
            </a:pP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04 </a:t>
            </a:r>
            <a:r>
              <a:rPr lang="ru-RU" altLang="ru-RU" sz="1200" b="1" dirty="0" err="1">
                <a:latin typeface="Times New Roman" panose="02020603050405020304" pitchFamily="18" charset="0"/>
                <a:cs typeface="Times New Roman" panose="02020603050405020304" pitchFamily="18" charset="0"/>
              </a:rPr>
              <a:t>қантарға</a:t>
            </a:r>
            <a:endParaRPr lang="ru-RU" altLang="ru-RU" sz="1200" b="1" dirty="0">
              <a:latin typeface="Times New Roman" panose="02020603050405020304" pitchFamily="18" charset="0"/>
              <a:cs typeface="Times New Roman" panose="02020603050405020304" pitchFamily="18" charset="0"/>
            </a:endParaRPr>
          </a:p>
          <a:p>
            <a:pPr algn="ctr">
              <a:defRPr/>
            </a:pPr>
            <a:r>
              <a:rPr lang="ru-RU" altLang="ru-RU" sz="1200" b="1" dirty="0" smtClean="0">
                <a:latin typeface="Times New Roman" panose="02020603050405020304" pitchFamily="18" charset="0"/>
                <a:cs typeface="Times New Roman" panose="02020603050405020304" pitchFamily="18" charset="0"/>
              </a:rPr>
              <a:t>03 </a:t>
            </a:r>
            <a:r>
              <a:rPr lang="kk-KZ" altLang="ru-RU" sz="1200" b="1" dirty="0" smtClean="0">
                <a:latin typeface="Times New Roman" panose="02020603050405020304" pitchFamily="18" charset="0"/>
                <a:cs typeface="Times New Roman" panose="02020603050405020304" pitchFamily="18" charset="0"/>
              </a:rPr>
              <a:t>қаң</a:t>
            </a:r>
            <a:r>
              <a:rPr lang="ru-RU" altLang="ru-RU" sz="1200" b="1" dirty="0" smtClean="0">
                <a:latin typeface="Times New Roman" panose="02020603050405020304" pitchFamily="18" charset="0"/>
                <a:cs typeface="Times New Roman" panose="02020603050405020304" pitchFamily="18" charset="0"/>
              </a:rPr>
              <a:t>тар </a:t>
            </a: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a:latin typeface="Times New Roman" panose="02020603050405020304" pitchFamily="18" charset="0"/>
                <a:cs typeface="Times New Roman" panose="02020603050405020304" pitchFamily="18" charset="0"/>
              </a:rPr>
              <a:t>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a:t>
            </a:r>
            <a:r>
              <a:rPr lang="ru-RU" altLang="ru-RU" sz="1200" b="1" dirty="0" smtClean="0">
                <a:latin typeface="Times New Roman" panose="02020603050405020304" pitchFamily="18" charset="0"/>
                <a:cs typeface="Times New Roman" panose="02020603050405020304" pitchFamily="18" charset="0"/>
              </a:rPr>
              <a:t>04 </a:t>
            </a:r>
            <a:r>
              <a:rPr lang="ru-RU" altLang="ru-RU" sz="1200" b="1" dirty="0" err="1">
                <a:latin typeface="Times New Roman" panose="02020603050405020304" pitchFamily="18" charset="0"/>
                <a:cs typeface="Times New Roman" panose="02020603050405020304" pitchFamily="18" charset="0"/>
              </a:rPr>
              <a:t>қантар </a:t>
            </a:r>
            <a:r>
              <a:rPr lang="ru-RU" altLang="ru-RU" sz="1200" b="1" dirty="0">
                <a:latin typeface="Times New Roman" panose="02020603050405020304" pitchFamily="18" charset="0"/>
                <a:cs typeface="Times New Roman" panose="02020603050405020304" pitchFamily="18" charset="0"/>
              </a:rPr>
              <a:t>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endParaRPr lang="ru-RU" altLang="ru-RU" sz="1200" b="1" dirty="0">
              <a:latin typeface="Times New Roman" panose="02020603050405020304" pitchFamily="18" charset="0"/>
              <a:cs typeface="Times New Roman" panose="02020603050405020304" pitchFamily="18" charset="0"/>
            </a:endParaRPr>
          </a:p>
          <a:p>
            <a:pPr indent="182563" algn="just">
              <a:defRPr/>
            </a:pPr>
            <a:r>
              <a:rPr lang="kk-KZ" sz="1200" dirty="0" smtClean="0">
                <a:latin typeface="Times New Roman" panose="02020603050405020304" pitchFamily="18" charset="0"/>
                <a:cs typeface="Times New Roman" panose="02020603050405020304" pitchFamily="18" charset="0"/>
              </a:rPr>
              <a:t>Бұлтты</a:t>
            </a:r>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жауын-шашын (көбінесе қар түрінде), көктайғақ, жаяу бұрқасын. Оңтүстік-батыстан, батыстан жел соғады, күші 9-14, кей уақыттарда екпіні 15-20 </a:t>
            </a:r>
            <a:r>
              <a:rPr lang="kk-KZ" sz="1200" dirty="0">
                <a:latin typeface="Times New Roman" panose="02020603050405020304" pitchFamily="18" charset="0"/>
                <a:cs typeface="Times New Roman" panose="02020603050405020304" pitchFamily="18" charset="0"/>
              </a:rPr>
              <a:t>м/с. Ауаның температурасы түнде </a:t>
            </a:r>
            <a:r>
              <a:rPr lang="kk-KZ" sz="1200" dirty="0" smtClean="0">
                <a:latin typeface="Times New Roman" panose="02020603050405020304" pitchFamily="18" charset="0"/>
                <a:cs typeface="Times New Roman" panose="02020603050405020304" pitchFamily="18" charset="0"/>
              </a:rPr>
              <a:t>2-4, </a:t>
            </a:r>
            <a:r>
              <a:rPr lang="kk-KZ" sz="1200" dirty="0">
                <a:latin typeface="Times New Roman" panose="02020603050405020304" pitchFamily="18" charset="0"/>
                <a:cs typeface="Times New Roman" panose="02020603050405020304" pitchFamily="18" charset="0"/>
              </a:rPr>
              <a:t>күндіз </a:t>
            </a:r>
            <a:r>
              <a:rPr lang="kk-KZ" sz="1200" dirty="0" smtClean="0">
                <a:latin typeface="Times New Roman" panose="02020603050405020304" pitchFamily="18" charset="0"/>
                <a:cs typeface="Times New Roman" panose="02020603050405020304" pitchFamily="18" charset="0"/>
              </a:rPr>
              <a:t>0-2 </a:t>
            </a:r>
            <a:r>
              <a:rPr lang="kk-KZ" sz="1200" dirty="0">
                <a:latin typeface="Times New Roman" panose="02020603050405020304" pitchFamily="18" charset="0"/>
                <a:cs typeface="Times New Roman" panose="02020603050405020304" pitchFamily="18" charset="0"/>
              </a:rPr>
              <a:t>градус аяз болады.</a:t>
            </a:r>
          </a:p>
          <a:p>
            <a:pPr indent="182563" algn="just">
              <a:defRPr/>
            </a:pPr>
            <a:endParaRPr lang="ru-RU" sz="1200" dirty="0"/>
          </a:p>
          <a:p>
            <a:pPr indent="182563" algn="ctr">
              <a:defRPr/>
            </a:pPr>
            <a:r>
              <a:rPr lang="ru-RU" altLang="ru-RU" sz="1200" b="1" dirty="0">
                <a:latin typeface="Times New Roman" panose="02020603050405020304" pitchFamily="18" charset="0"/>
                <a:cs typeface="Times New Roman" panose="02020603050405020304" pitchFamily="18" charset="0"/>
              </a:rPr>
              <a:t>    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smtClean="0">
                <a:latin typeface="Times New Roman" panose="02020603050405020304" pitchFamily="18" charset="0"/>
                <a:cs typeface="Times New Roman" panose="02020603050405020304" pitchFamily="18" charset="0"/>
              </a:rPr>
              <a:t>05 </a:t>
            </a:r>
            <a:r>
              <a:rPr lang="kk-KZ" altLang="ru-RU" sz="1200" b="1" dirty="0">
                <a:latin typeface="Times New Roman" panose="02020603050405020304" pitchFamily="18" charset="0"/>
                <a:cs typeface="Times New Roman" panose="02020603050405020304" pitchFamily="18" charset="0"/>
              </a:rPr>
              <a:t>қантарға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altLang="ru-RU" sz="1200" b="1" dirty="0" smtClean="0">
                <a:latin typeface="Times New Roman" panose="02020603050405020304" pitchFamily="18" charset="0"/>
                <a:cs typeface="Times New Roman" panose="02020603050405020304" pitchFamily="18" charset="0"/>
              </a:rPr>
              <a:t>04 </a:t>
            </a:r>
            <a:r>
              <a:rPr lang="ru-RU" altLang="ru-RU" sz="1200" b="1" dirty="0" err="1">
                <a:latin typeface="Times New Roman" panose="02020603050405020304" pitchFamily="18" charset="0"/>
                <a:cs typeface="Times New Roman" panose="02020603050405020304" pitchFamily="18" charset="0"/>
              </a:rPr>
              <a:t>қантар</a:t>
            </a:r>
            <a:r>
              <a:rPr lang="ru-RU" sz="1200" b="1" dirty="0" err="1">
                <a:latin typeface="Times New Roman" panose="02020603050405020304" pitchFamily="18" charset="0"/>
                <a:cs typeface="Times New Roman" panose="02020603050405020304" pitchFamily="18" charset="0"/>
              </a:rPr>
              <a:t> 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a:t>
            </a:r>
            <a:r>
              <a:rPr lang="ru-RU" sz="1200" b="1" dirty="0" smtClean="0">
                <a:latin typeface="Times New Roman" panose="02020603050405020304" pitchFamily="18" charset="0"/>
                <a:cs typeface="Times New Roman" panose="02020603050405020304" pitchFamily="18" charset="0"/>
              </a:rPr>
              <a:t>05 </a:t>
            </a:r>
            <a:r>
              <a:rPr lang="kk-KZ" altLang="ru-RU" sz="1200" b="1" dirty="0">
                <a:latin typeface="Times New Roman" panose="02020603050405020304" pitchFamily="18" charset="0"/>
                <a:cs typeface="Times New Roman" panose="02020603050405020304" pitchFamily="18" charset="0"/>
              </a:rPr>
              <a:t>қантар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endParaRPr lang="ru-RU" sz="1200" b="1" dirty="0">
              <a:latin typeface="Times New Roman" panose="02020603050405020304" pitchFamily="18" charset="0"/>
              <a:cs typeface="Times New Roman" panose="02020603050405020304" pitchFamily="18" charset="0"/>
            </a:endParaRPr>
          </a:p>
          <a:p>
            <a:pPr indent="182563" algn="just">
              <a:defRPr/>
            </a:pPr>
            <a:r>
              <a:rPr lang="kk-KZ" sz="1200" dirty="0">
                <a:latin typeface="Times New Roman" panose="02020603050405020304" pitchFamily="18" charset="0"/>
                <a:cs typeface="Times New Roman" panose="02020603050405020304" pitchFamily="18" charset="0"/>
              </a:rPr>
              <a:t>Көшпелі бұлтты, </a:t>
            </a:r>
            <a:r>
              <a:rPr lang="kk-KZ" sz="1200" dirty="0" smtClean="0">
                <a:latin typeface="Times New Roman" pitchFamily="18" charset="0"/>
                <a:cs typeface="Times New Roman" pitchFamily="18" charset="0"/>
              </a:rPr>
              <a:t>қар, жаяу бұрқасын күтіледі. </a:t>
            </a:r>
            <a:r>
              <a:rPr lang="kk-KZ" sz="1200" dirty="0">
                <a:latin typeface="Times New Roman" panose="02020603050405020304" pitchFamily="18" charset="0"/>
                <a:cs typeface="Times New Roman" panose="02020603050405020304" pitchFamily="18" charset="0"/>
              </a:rPr>
              <a:t>Оңтүстік-батыстан соғатын желдің күші </a:t>
            </a:r>
            <a:r>
              <a:rPr lang="kk-KZ" sz="1200" dirty="0" smtClean="0">
                <a:latin typeface="Times New Roman" panose="02020603050405020304" pitchFamily="18" charset="0"/>
                <a:cs typeface="Times New Roman" panose="02020603050405020304" pitchFamily="18" charset="0"/>
              </a:rPr>
              <a:t>5-10 м/с</a:t>
            </a:r>
            <a:r>
              <a:rPr lang="kk-KZ" sz="1200" dirty="0">
                <a:latin typeface="Times New Roman" panose="02020603050405020304" pitchFamily="18" charset="0"/>
                <a:cs typeface="Times New Roman" panose="02020603050405020304" pitchFamily="18" charset="0"/>
              </a:rPr>
              <a:t>. Ауаның температурасы </a:t>
            </a:r>
            <a:r>
              <a:rPr lang="kk-KZ" sz="1200" dirty="0" smtClean="0">
                <a:latin typeface="Times New Roman" panose="02020603050405020304" pitchFamily="18" charset="0"/>
                <a:cs typeface="Times New Roman" panose="02020603050405020304" pitchFamily="18" charset="0"/>
              </a:rPr>
              <a:t>түнде              13-15 </a:t>
            </a:r>
            <a:r>
              <a:rPr lang="kk-KZ" sz="1200" dirty="0">
                <a:latin typeface="Times New Roman" panose="02020603050405020304" pitchFamily="18" charset="0"/>
                <a:cs typeface="Times New Roman" panose="02020603050405020304" pitchFamily="18" charset="0"/>
              </a:rPr>
              <a:t>градус аяз болады.</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877515800"/>
              </p:ext>
            </p:extLst>
          </p:nvPr>
        </p:nvGraphicFramePr>
        <p:xfrm>
          <a:off x="5036330" y="4210858"/>
          <a:ext cx="4667576" cy="2194560"/>
        </p:xfrm>
        <a:graphic>
          <a:graphicData uri="http://schemas.openxmlformats.org/drawingml/2006/table">
            <a:tbl>
              <a:tblPr firstRow="1" bandRow="1">
                <a:tableStyleId>{5C22544A-7EE6-4342-B048-85BDC9FD1C3A}</a:tableStyleId>
              </a:tblPr>
              <a:tblGrid>
                <a:gridCol w="1787493">
                  <a:extLst>
                    <a:ext uri="{9D8B030D-6E8A-4147-A177-3AD203B41FA5}">
                      <a16:colId xmlns:a16="http://schemas.microsoft.com/office/drawing/2014/main" val="3583770891"/>
                    </a:ext>
                  </a:extLst>
                </a:gridCol>
                <a:gridCol w="1441514">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36913">
                <a:tc>
                  <a:txBody>
                    <a:bodyPr/>
                    <a:lstStyle/>
                    <a:p>
                      <a:pPr algn="ctr"/>
                      <a:r>
                        <a:rPr lang="ru-RU" sz="900" dirty="0" err="1" smtClean="0">
                          <a:solidFill>
                            <a:schemeClr val="tx1"/>
                          </a:solidFill>
                          <a:latin typeface="Times New Roman" panose="02020603050405020304" pitchFamily="18" charset="0"/>
                          <a:cs typeface="Times New Roman" panose="02020603050405020304" pitchFamily="18" charset="0"/>
                        </a:rPr>
                        <a:t>Ластаушы</a:t>
                      </a:r>
                      <a:r>
                        <a:rPr lang="ru-RU" sz="900" dirty="0" smtClean="0">
                          <a:solidFill>
                            <a:schemeClr val="tx1"/>
                          </a:solidFill>
                          <a:latin typeface="Times New Roman" panose="02020603050405020304" pitchFamily="18" charset="0"/>
                          <a:cs typeface="Times New Roman" panose="02020603050405020304" pitchFamily="18" charset="0"/>
                        </a:rPr>
                        <a:t> </a:t>
                      </a:r>
                      <a:r>
                        <a:rPr lang="ru-RU" sz="900" dirty="0" err="1" smtClean="0">
                          <a:solidFill>
                            <a:schemeClr val="tx1"/>
                          </a:solidFill>
                          <a:latin typeface="Times New Roman" panose="02020603050405020304" pitchFamily="18" charset="0"/>
                          <a:cs typeface="Times New Roman" panose="02020603050405020304" pitchFamily="18" charset="0"/>
                        </a:rPr>
                        <a:t>зат</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err="1" smtClean="0">
                          <a:solidFill>
                            <a:schemeClr val="tx1"/>
                          </a:solidFill>
                          <a:latin typeface="Times New Roman" panose="02020603050405020304" pitchFamily="18" charset="0"/>
                          <a:cs typeface="Times New Roman" panose="02020603050405020304" pitchFamily="18" charset="0"/>
                        </a:rPr>
                        <a:t>Нақты</a:t>
                      </a:r>
                      <a:r>
                        <a:rPr lang="ru-RU" sz="900" dirty="0" smtClean="0">
                          <a:solidFill>
                            <a:schemeClr val="tx1"/>
                          </a:solidFill>
                          <a:latin typeface="Times New Roman" panose="02020603050405020304" pitchFamily="18" charset="0"/>
                          <a:cs typeface="Times New Roman" panose="02020603050405020304" pitchFamily="18" charset="0"/>
                        </a:rPr>
                        <a:t> </a:t>
                      </a:r>
                      <a:r>
                        <a:rPr lang="ru-RU" sz="900" dirty="0" err="1" smtClean="0">
                          <a:solidFill>
                            <a:schemeClr val="tx1"/>
                          </a:solidFill>
                          <a:latin typeface="Times New Roman" panose="02020603050405020304" pitchFamily="18" charset="0"/>
                          <a:cs typeface="Times New Roman" panose="02020603050405020304" pitchFamily="18" charset="0"/>
                        </a:rPr>
                        <a:t>шоғырлану</a:t>
                      </a:r>
                      <a:r>
                        <a:rPr lang="ru-RU" sz="900" dirty="0" smtClean="0">
                          <a:solidFill>
                            <a:schemeClr val="tx1"/>
                          </a:solidFill>
                          <a:latin typeface="Times New Roman" panose="02020603050405020304" pitchFamily="18" charset="0"/>
                          <a:cs typeface="Times New Roman" panose="02020603050405020304" pitchFamily="18" charset="0"/>
                        </a:rPr>
                        <a:t>, </a:t>
                      </a:r>
                      <a:r>
                        <a:rPr lang="ru-RU" sz="9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ШЖШ асу</a:t>
                      </a:r>
                      <a:r>
                        <a:rPr lang="kk-KZ" sz="9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570">
                <a:tc>
                  <a:txBody>
                    <a:bodyPr/>
                    <a:lstStyle/>
                    <a:p>
                      <a:r>
                        <a:rPr lang="ru-RU" sz="900" dirty="0" smtClean="0">
                          <a:solidFill>
                            <a:schemeClr val="tx1"/>
                          </a:solidFill>
                          <a:latin typeface="Times New Roman" panose="02020603050405020304" pitchFamily="18" charset="0"/>
                          <a:cs typeface="Times New Roman" panose="02020603050405020304" pitchFamily="18" charset="0"/>
                        </a:rPr>
                        <a:t>РМ-2,5 </a:t>
                      </a:r>
                      <a:r>
                        <a:rPr lang="ru-RU" sz="900" dirty="0" err="1" smtClean="0">
                          <a:solidFill>
                            <a:schemeClr val="tx1"/>
                          </a:solidFill>
                          <a:latin typeface="Times New Roman" panose="02020603050405020304" pitchFamily="18" charset="0"/>
                          <a:cs typeface="Times New Roman" panose="02020603050405020304" pitchFamily="18" charset="0"/>
                        </a:rPr>
                        <a:t>қалқыма</a:t>
                      </a:r>
                      <a:r>
                        <a:rPr lang="ru-RU" sz="900" dirty="0" smtClean="0">
                          <a:solidFill>
                            <a:schemeClr val="tx1"/>
                          </a:solidFill>
                          <a:latin typeface="Times New Roman" panose="02020603050405020304" pitchFamily="18" charset="0"/>
                          <a:cs typeface="Times New Roman" panose="02020603050405020304" pitchFamily="18" charset="0"/>
                        </a:rPr>
                        <a:t> </a:t>
                      </a:r>
                      <a:r>
                        <a:rPr lang="ru-RU" sz="9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150</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0,9</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5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900" dirty="0" smtClean="0">
                          <a:solidFill>
                            <a:schemeClr val="tx1"/>
                          </a:solidFill>
                          <a:latin typeface="Times New Roman" panose="02020603050405020304" pitchFamily="18" charset="0"/>
                          <a:cs typeface="Times New Roman" panose="02020603050405020304" pitchFamily="18" charset="0"/>
                        </a:rPr>
                        <a:t>РМ-10 </a:t>
                      </a:r>
                      <a:r>
                        <a:rPr lang="ru-RU" sz="900" dirty="0" err="1" smtClean="0">
                          <a:solidFill>
                            <a:schemeClr val="tx1"/>
                          </a:solidFill>
                          <a:latin typeface="Times New Roman" panose="02020603050405020304" pitchFamily="18" charset="0"/>
                          <a:cs typeface="Times New Roman" panose="02020603050405020304" pitchFamily="18" charset="0"/>
                        </a:rPr>
                        <a:t>қалқыма</a:t>
                      </a:r>
                      <a:r>
                        <a:rPr lang="ru-RU" sz="900" dirty="0" smtClean="0">
                          <a:solidFill>
                            <a:schemeClr val="tx1"/>
                          </a:solidFill>
                          <a:latin typeface="Times New Roman" panose="02020603050405020304" pitchFamily="18" charset="0"/>
                          <a:cs typeface="Times New Roman" panose="02020603050405020304" pitchFamily="18" charset="0"/>
                        </a:rPr>
                        <a:t> </a:t>
                      </a:r>
                      <a:r>
                        <a:rPr lang="ru-RU" sz="9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9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150</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0,5</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570">
                <a:tc>
                  <a:txBody>
                    <a:bodyPr/>
                    <a:lstStyle/>
                    <a:p>
                      <a:r>
                        <a:rPr lang="ru-RU" sz="900" dirty="0" err="1" smtClean="0">
                          <a:solidFill>
                            <a:schemeClr val="tx1"/>
                          </a:solidFill>
                          <a:latin typeface="Times New Roman" panose="02020603050405020304" pitchFamily="18" charset="0"/>
                          <a:cs typeface="Times New Roman" panose="02020603050405020304" pitchFamily="18" charset="0"/>
                        </a:rPr>
                        <a:t>Күкірт</a:t>
                      </a:r>
                      <a:r>
                        <a:rPr lang="ru-RU" sz="900" baseline="0" dirty="0" smtClean="0">
                          <a:solidFill>
                            <a:schemeClr val="tx1"/>
                          </a:solidFill>
                          <a:latin typeface="Times New Roman" panose="02020603050405020304" pitchFamily="18" charset="0"/>
                          <a:cs typeface="Times New Roman" panose="02020603050405020304" pitchFamily="18" charset="0"/>
                        </a:rPr>
                        <a:t> </a:t>
                      </a:r>
                      <a:r>
                        <a:rPr lang="ru-RU" sz="900" baseline="0" dirty="0" err="1" smtClean="0">
                          <a:solidFill>
                            <a:schemeClr val="tx1"/>
                          </a:solidFill>
                          <a:latin typeface="Times New Roman" panose="02020603050405020304" pitchFamily="18" charset="0"/>
                          <a:cs typeface="Times New Roman" panose="02020603050405020304" pitchFamily="18" charset="0"/>
                        </a:rPr>
                        <a:t>д</a:t>
                      </a:r>
                      <a:r>
                        <a:rPr lang="ru-RU" sz="900" dirty="0" err="1" smtClean="0">
                          <a:solidFill>
                            <a:schemeClr val="tx1"/>
                          </a:solidFill>
                          <a:latin typeface="Times New Roman" panose="02020603050405020304" pitchFamily="18" charset="0"/>
                          <a:cs typeface="Times New Roman" panose="02020603050405020304" pitchFamily="18" charset="0"/>
                        </a:rPr>
                        <a:t>иоксиді</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1458</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2,9</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570">
                <a:tc>
                  <a:txBody>
                    <a:bodyPr/>
                    <a:lstStyle/>
                    <a:p>
                      <a:r>
                        <a:rPr lang="ru-RU" sz="900" dirty="0" err="1" smtClean="0">
                          <a:solidFill>
                            <a:schemeClr val="tx1"/>
                          </a:solidFill>
                          <a:latin typeface="Times New Roman" panose="02020603050405020304" pitchFamily="18" charset="0"/>
                          <a:cs typeface="Times New Roman" panose="02020603050405020304" pitchFamily="18" charset="0"/>
                        </a:rPr>
                        <a:t>Көміртегі</a:t>
                      </a:r>
                      <a:r>
                        <a:rPr lang="ru-RU" sz="900" baseline="0" dirty="0" smtClean="0">
                          <a:solidFill>
                            <a:schemeClr val="tx1"/>
                          </a:solidFill>
                          <a:latin typeface="Times New Roman" panose="02020603050405020304" pitchFamily="18" charset="0"/>
                          <a:cs typeface="Times New Roman" panose="02020603050405020304" pitchFamily="18" charset="0"/>
                        </a:rPr>
                        <a:t> о</a:t>
                      </a:r>
                      <a:r>
                        <a:rPr lang="ru-RU" sz="900" dirty="0" smtClean="0">
                          <a:solidFill>
                            <a:schemeClr val="tx1"/>
                          </a:solidFill>
                          <a:latin typeface="Times New Roman" panose="02020603050405020304" pitchFamily="18" charset="0"/>
                          <a:cs typeface="Times New Roman" panose="02020603050405020304" pitchFamily="18" charset="0"/>
                        </a:rPr>
                        <a:t>ксиді</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1644</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570">
                <a:tc>
                  <a:txBody>
                    <a:bodyPr/>
                    <a:lstStyle/>
                    <a:p>
                      <a:r>
                        <a:rPr lang="ru-RU" sz="900" dirty="0" smtClean="0">
                          <a:solidFill>
                            <a:schemeClr val="tx1"/>
                          </a:solidFill>
                          <a:latin typeface="Times New Roman" panose="02020603050405020304" pitchFamily="18" charset="0"/>
                          <a:cs typeface="Times New Roman" panose="02020603050405020304" pitchFamily="18" charset="0"/>
                        </a:rPr>
                        <a:t>Азот</a:t>
                      </a:r>
                      <a:r>
                        <a:rPr lang="ru-RU" sz="900" baseline="0" dirty="0" smtClean="0">
                          <a:solidFill>
                            <a:schemeClr val="tx1"/>
                          </a:solidFill>
                          <a:latin typeface="Times New Roman" panose="02020603050405020304" pitchFamily="18" charset="0"/>
                          <a:cs typeface="Times New Roman" panose="02020603050405020304" pitchFamily="18" charset="0"/>
                        </a:rPr>
                        <a:t> </a:t>
                      </a:r>
                      <a:r>
                        <a:rPr lang="ru-RU" sz="900" baseline="0" dirty="0" err="1" smtClean="0">
                          <a:solidFill>
                            <a:schemeClr val="tx1"/>
                          </a:solidFill>
                          <a:latin typeface="Times New Roman" panose="02020603050405020304" pitchFamily="18" charset="0"/>
                          <a:cs typeface="Times New Roman" panose="02020603050405020304" pitchFamily="18" charset="0"/>
                        </a:rPr>
                        <a:t>д</a:t>
                      </a:r>
                      <a:r>
                        <a:rPr lang="ru-RU" sz="900" dirty="0" err="1" smtClean="0">
                          <a:solidFill>
                            <a:schemeClr val="tx1"/>
                          </a:solidFill>
                          <a:latin typeface="Times New Roman" panose="02020603050405020304" pitchFamily="18" charset="0"/>
                          <a:cs typeface="Times New Roman" panose="02020603050405020304" pitchFamily="18" charset="0"/>
                        </a:rPr>
                        <a:t>иоксиді</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333</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1,7</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570">
                <a:tc>
                  <a:txBody>
                    <a:bodyPr/>
                    <a:lstStyle/>
                    <a:p>
                      <a:r>
                        <a:rPr lang="ru-RU" sz="900" dirty="0" smtClean="0">
                          <a:solidFill>
                            <a:schemeClr val="tx1"/>
                          </a:solidFill>
                          <a:latin typeface="Times New Roman" panose="02020603050405020304" pitchFamily="18" charset="0"/>
                          <a:cs typeface="Times New Roman" panose="02020603050405020304" pitchFamily="18" charset="0"/>
                        </a:rPr>
                        <a:t>Азот</a:t>
                      </a:r>
                      <a:r>
                        <a:rPr lang="ru-RU" sz="900" baseline="0" dirty="0" smtClean="0">
                          <a:solidFill>
                            <a:schemeClr val="tx1"/>
                          </a:solidFill>
                          <a:latin typeface="Times New Roman" panose="02020603050405020304" pitchFamily="18" charset="0"/>
                          <a:cs typeface="Times New Roman" panose="02020603050405020304" pitchFamily="18" charset="0"/>
                        </a:rPr>
                        <a:t> о</a:t>
                      </a:r>
                      <a:r>
                        <a:rPr lang="ru-RU" sz="900" dirty="0" smtClean="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617</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1,5</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570">
                <a:tc>
                  <a:txBody>
                    <a:bodyPr/>
                    <a:lstStyle/>
                    <a:p>
                      <a:r>
                        <a:rPr lang="kk-KZ" sz="900" dirty="0" smtClean="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39</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4,8</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210570">
                <a:tc>
                  <a:txBody>
                    <a:bodyPr/>
                    <a:lstStyle/>
                    <a:p>
                      <a:r>
                        <a:rPr lang="kk-KZ" sz="900" dirty="0" smtClean="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700</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3,5</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65850" y="3712966"/>
            <a:ext cx="4808536"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ж. </a:t>
            </a:r>
            <a:r>
              <a:rPr lang="ru-RU" altLang="ru-RU" sz="1200" b="1" dirty="0" smtClean="0">
                <a:latin typeface="Times New Roman" panose="02020603050405020304" pitchFamily="18" charset="0"/>
                <a:cs typeface="Times New Roman" panose="02020603050405020304" pitchFamily="18" charset="0"/>
              </a:rPr>
              <a:t>3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Нұр-Сұлтан</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6" name="TextBox 13"/>
          <p:cNvSpPr txBox="1"/>
          <p:nvPr/>
        </p:nvSpPr>
        <p:spPr>
          <a:xfrm>
            <a:off x="5056248" y="2588895"/>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kk-KZ" altLang="en-US" sz="1200" dirty="0" smtClean="0">
                <a:solidFill>
                  <a:schemeClr val="tx1"/>
                </a:solidFill>
                <a:latin typeface="Times New Roman" pitchFamily="18" charset="0"/>
                <a:cs typeface="Times New Roman" pitchFamily="18" charset="0"/>
                <a:sym typeface="+mn-ea"/>
              </a:rPr>
              <a:t>Метеорологиялық жағдайлар қала атмосферасында ластаушы заттардың ыдырауына</a:t>
            </a:r>
            <a:r>
              <a:rPr lang="en-US" altLang="en-US" sz="1200" dirty="0" smtClean="0">
                <a:solidFill>
                  <a:schemeClr val="tx1"/>
                </a:solidFill>
                <a:latin typeface="Times New Roman" pitchFamily="18" charset="0"/>
                <a:cs typeface="Times New Roman" pitchFamily="18" charset="0"/>
                <a:sym typeface="+mn-ea"/>
              </a:rPr>
              <a:t> </a:t>
            </a:r>
            <a:r>
              <a:rPr lang="kk-KZ" altLang="en-US" sz="1200" dirty="0" smtClean="0">
                <a:solidFill>
                  <a:schemeClr val="tx1"/>
                </a:solidFill>
                <a:latin typeface="Times New Roman" pitchFamily="18" charset="0"/>
                <a:cs typeface="Times New Roman" pitchFamily="18" charset="0"/>
                <a:sym typeface="+mn-ea"/>
              </a:rPr>
              <a:t>ықпал етеді.</a:t>
            </a:r>
          </a:p>
          <a:p>
            <a:pPr lvl="0" indent="185738" algn="just"/>
            <a:r>
              <a:rPr lang="kk-KZ" altLang="en-US" sz="1200" dirty="0" smtClean="0">
                <a:solidFill>
                  <a:schemeClr val="tx1"/>
                </a:solidFill>
                <a:latin typeface="Times New Roman" pitchFamily="18" charset="0"/>
                <a:cs typeface="Times New Roman" pitchFamily="18" charset="0"/>
                <a:sym typeface="+mn-ea"/>
              </a:rPr>
              <a:t>Жалпы қала бойынша ауаның ластану деңгейі төмен болады деп күтілуде.</a:t>
            </a:r>
            <a:endParaRPr lang="kk-KZ" altLang="en-US" sz="1200" dirty="0">
              <a:solidFill>
                <a:schemeClr val="tx1"/>
              </a:solidFill>
              <a:latin typeface="Times New Roman" pitchFamily="18" charset="0"/>
              <a:cs typeface="Times New Roman" pitchFamily="18" charset="0"/>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112712" y="246083"/>
            <a:ext cx="4840288" cy="724862"/>
            <a:chOff x="112712" y="246083"/>
            <a:chExt cx="4840288" cy="724862"/>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112712" y="693946"/>
              <a:ext cx="4810180" cy="276999"/>
            </a:xfrm>
            <a:prstGeom prst="rect">
              <a:avLst/>
            </a:prstGeom>
            <a:noFill/>
          </p:spPr>
          <p:txBody>
            <a:bodyPr wrap="square">
              <a:spAutoFit/>
            </a:bodyPr>
            <a:lstStyle/>
            <a:p>
              <a:pPr indent="176213" algn="just">
                <a:spcAft>
                  <a:spcPts val="0"/>
                </a:spcAft>
              </a:pP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185250" y="4027910"/>
            <a:ext cx="4703830" cy="2677656"/>
          </a:xfrm>
          <a:prstGeom prst="rect">
            <a:avLst/>
          </a:prstGeom>
          <a:noFill/>
          <a:ln w="9525">
            <a:noFill/>
          </a:ln>
        </p:spPr>
        <p:txBody>
          <a:bodyPr wrap="square">
            <a:spAutoFit/>
          </a:bodyPr>
          <a:lstStyle/>
          <a:p>
            <a:r>
              <a:rPr lang="kk-KZ" altLang="ru-RU" sz="1200" dirty="0" smtClean="0">
                <a:solidFill>
                  <a:srgbClr val="000000"/>
                </a:solidFill>
                <a:latin typeface="Times New Roman" panose="02020603050405020304" pitchFamily="18" charset="0"/>
                <a:cs typeface="Times New Roman" panose="02020603050405020304" pitchFamily="18" charset="0"/>
              </a:rPr>
              <a:t>Нұр-Сұлтан</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10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r>
              <a:rPr lang="kk-KZ" sz="1200" dirty="0" smtClean="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Жамбыл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a:t>
            </a:r>
            <a:r>
              <a:rPr lang="ru-RU" altLang="ru-RU" sz="1200" dirty="0" smtClean="0">
                <a:latin typeface="Times New Roman" panose="02020603050405020304" pitchFamily="18" charset="0"/>
                <a:cs typeface="Times New Roman" panose="02020603050405020304" pitchFamily="18" charset="0"/>
              </a:rPr>
              <a:t>11;</a:t>
            </a: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2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проспект Республики, 35 (школа </a:t>
            </a:r>
            <a:r>
              <a:rPr lang="en-US" altLang="ru-RU" sz="1200" dirty="0">
                <a:latin typeface="Times New Roman" panose="02020603050405020304" pitchFamily="18" charset="0"/>
                <a:cs typeface="Times New Roman" panose="02020603050405020304" pitchFamily="18" charset="0"/>
              </a:rPr>
              <a:t>№ 3</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3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Телжан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Шонанович</a:t>
            </a:r>
            <a:r>
              <a:rPr lang="ru-RU" altLang="ru-RU" sz="1200" dirty="0">
                <a:latin typeface="Times New Roman" panose="02020603050405020304" pitchFamily="18" charset="0"/>
                <a:cs typeface="Times New Roman" panose="02020603050405020304" pitchFamily="18" charset="0"/>
              </a:rPr>
              <a:t> 47, район </a:t>
            </a:r>
            <a:r>
              <a:rPr lang="ru-RU" altLang="ru-RU" sz="1200" dirty="0" smtClean="0">
                <a:latin typeface="Times New Roman" panose="02020603050405020304" pitchFamily="18" charset="0"/>
                <a:cs typeface="Times New Roman" panose="02020603050405020304" pitchFamily="18" charset="0"/>
              </a:rPr>
              <a:t>лесозавода;</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4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Лепсі</a:t>
            </a:r>
            <a:r>
              <a:rPr lang="ru-RU" altLang="ru-RU" sz="1200" dirty="0" smtClean="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көшесі</a:t>
            </a:r>
            <a:r>
              <a:rPr lang="ru-RU" altLang="ru-RU" sz="1200" dirty="0" smtClean="0">
                <a:latin typeface="Times New Roman" panose="02020603050405020304" pitchFamily="18" charset="0"/>
                <a:cs typeface="Times New Roman" panose="02020603050405020304" pitchFamily="18" charset="0"/>
              </a:rPr>
              <a:t>, 38</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5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Тұран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даңғылы</a:t>
            </a:r>
            <a:r>
              <a:rPr lang="ru-RU" altLang="ru-RU" sz="1200" dirty="0">
                <a:latin typeface="Times New Roman" panose="02020603050405020304" pitchFamily="18" charset="0"/>
                <a:cs typeface="Times New Roman" panose="02020603050405020304" pitchFamily="18" charset="0"/>
              </a:rPr>
              <a:t>, 2/1 </a:t>
            </a:r>
            <a:r>
              <a:rPr lang="ru-RU" altLang="ru-RU" sz="1200" dirty="0" err="1">
                <a:latin typeface="Times New Roman" panose="02020603050405020304" pitchFamily="18" charset="0"/>
                <a:cs typeface="Times New Roman" panose="02020603050405020304" pitchFamily="18" charset="0"/>
              </a:rPr>
              <a:t>орталық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құтқару</a:t>
            </a:r>
            <a:r>
              <a:rPr lang="ru-RU" altLang="ru-RU" sz="1200" dirty="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станциясы</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6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Ақжол</a:t>
            </a:r>
            <a:r>
              <a:rPr lang="ru-RU" altLang="ru-RU" sz="1200" dirty="0">
                <a:latin typeface="Times New Roman" panose="02020603050405020304" pitchFamily="18" charset="0"/>
                <a:cs typeface="Times New Roman" panose="02020603050405020304" pitchFamily="18" charset="0"/>
              </a:rPr>
              <a:t>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a:t>
            </a:r>
            <a:r>
              <a:rPr lang="ru-RU" altLang="ru-RU" sz="1200" dirty="0" smtClean="0">
                <a:latin typeface="Times New Roman" panose="02020603050405020304" pitchFamily="18" charset="0"/>
                <a:cs typeface="Times New Roman" panose="02020603050405020304" pitchFamily="18" charset="0"/>
              </a:rPr>
              <a:t>«Астана </a:t>
            </a:r>
            <a:r>
              <a:rPr lang="ru-RU" altLang="ru-RU" sz="1200" dirty="0" err="1" smtClean="0">
                <a:latin typeface="Times New Roman" panose="02020603050405020304" pitchFamily="18" charset="0"/>
                <a:cs typeface="Times New Roman" panose="02020603050405020304" pitchFamily="18" charset="0"/>
              </a:rPr>
              <a:t>Тазалық</a:t>
            </a:r>
            <a:r>
              <a:rPr lang="ru-RU" altLang="ru-RU" sz="1200" dirty="0" smtClean="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сарқынды</a:t>
            </a:r>
            <a:r>
              <a:rPr lang="ru-RU" altLang="ru-RU" sz="1200" dirty="0" smtClean="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сулар</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тұндырғышының</a:t>
            </a:r>
            <a:r>
              <a:rPr lang="ru-RU" altLang="ru-RU" sz="1200" dirty="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ауданы</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7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Түркістан</a:t>
            </a:r>
            <a:r>
              <a:rPr lang="ru-RU" altLang="ru-RU" sz="1200" dirty="0">
                <a:latin typeface="Times New Roman" panose="02020603050405020304" pitchFamily="18" charset="0"/>
                <a:cs typeface="Times New Roman" panose="02020603050405020304" pitchFamily="18" charset="0"/>
              </a:rPr>
              <a:t>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2/1 (РФММ</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8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Бабатайұлы</a:t>
            </a:r>
            <a:r>
              <a:rPr lang="ru-RU" altLang="ru-RU" sz="1200" dirty="0">
                <a:latin typeface="Times New Roman" panose="02020603050405020304" pitchFamily="18" charset="0"/>
                <a:cs typeface="Times New Roman" panose="02020603050405020304" pitchFamily="18" charset="0"/>
              </a:rPr>
              <a:t>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24 </a:t>
            </a:r>
            <a:r>
              <a:rPr lang="ru-RU" altLang="ru-RU" sz="1200" dirty="0" err="1">
                <a:latin typeface="Times New Roman" panose="02020603050405020304" pitchFamily="18" charset="0"/>
                <a:cs typeface="Times New Roman" panose="02020603050405020304" pitchFamily="18" charset="0"/>
              </a:rPr>
              <a:t>үй</a:t>
            </a:r>
            <a:r>
              <a:rPr lang="ru-RU" altLang="ru-RU" sz="1200" dirty="0">
                <a:latin typeface="Times New Roman" panose="02020603050405020304" pitchFamily="18" charset="0"/>
                <a:cs typeface="Times New Roman" panose="02020603050405020304" pitchFamily="18" charset="0"/>
              </a:rPr>
              <a:t>, Көктал-1, </a:t>
            </a:r>
            <a:r>
              <a:rPr lang="ru-RU" altLang="ru-RU" sz="1200" dirty="0" err="1">
                <a:latin typeface="Times New Roman" panose="02020603050405020304" pitchFamily="18" charset="0"/>
                <a:cs typeface="Times New Roman" panose="02020603050405020304" pitchFamily="18" charset="0"/>
              </a:rPr>
              <a:t>Сарыарқа</a:t>
            </a:r>
            <a:r>
              <a:rPr lang="ru-RU" altLang="ru-RU" sz="1200" dirty="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ауданы</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9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А. </a:t>
            </a:r>
            <a:r>
              <a:rPr lang="ru-RU" altLang="ru-RU" sz="1200" dirty="0" err="1">
                <a:latin typeface="Times New Roman" panose="02020603050405020304" pitchFamily="18" charset="0"/>
                <a:cs typeface="Times New Roman" panose="02020603050405020304" pitchFamily="18" charset="0"/>
              </a:rPr>
              <a:t>Байтұрсынов</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көшесі</a:t>
            </a:r>
            <a:r>
              <a:rPr lang="ru-RU" altLang="ru-RU" sz="1200" dirty="0">
                <a:latin typeface="Times New Roman" panose="02020603050405020304" pitchFamily="18" charset="0"/>
                <a:cs typeface="Times New Roman" panose="02020603050405020304" pitchFamily="18" charset="0"/>
              </a:rPr>
              <a:t>, 25, Х. </a:t>
            </a:r>
            <a:r>
              <a:rPr lang="ru-RU" altLang="ru-RU" sz="1200" dirty="0" err="1">
                <a:latin typeface="Times New Roman" panose="02020603050405020304" pitchFamily="18" charset="0"/>
                <a:cs typeface="Times New Roman" panose="02020603050405020304" pitchFamily="18" charset="0"/>
              </a:rPr>
              <a:t>Сұлтан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мешіті</a:t>
            </a:r>
            <a:r>
              <a:rPr lang="ru-RU" altLang="ru-RU" sz="1200" dirty="0">
                <a:latin typeface="Times New Roman" panose="02020603050405020304" pitchFamily="18" charset="0"/>
                <a:cs typeface="Times New Roman" panose="02020603050405020304" pitchFamily="18" charset="0"/>
              </a:rPr>
              <a:t>, Алматы </a:t>
            </a:r>
            <a:r>
              <a:rPr lang="ru-RU" altLang="ru-RU" sz="1200" dirty="0" err="1" smtClean="0">
                <a:latin typeface="Times New Roman" panose="02020603050405020304" pitchFamily="18" charset="0"/>
                <a:cs typeface="Times New Roman" panose="02020603050405020304" pitchFamily="18" charset="0"/>
              </a:rPr>
              <a:t>ауданы</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10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қ. </a:t>
            </a:r>
            <a:r>
              <a:rPr lang="ru-RU" altLang="ru-RU" sz="1200" dirty="0" err="1">
                <a:latin typeface="Times New Roman" panose="02020603050405020304" pitchFamily="18" charset="0"/>
                <a:cs typeface="Times New Roman" panose="02020603050405020304" pitchFamily="18" charset="0"/>
              </a:rPr>
              <a:t>Мұңайтпасов</a:t>
            </a:r>
            <a:r>
              <a:rPr lang="ru-RU" altLang="ru-RU" sz="1200" dirty="0">
                <a:latin typeface="Times New Roman" panose="02020603050405020304" pitchFamily="18" charset="0"/>
                <a:cs typeface="Times New Roman" panose="02020603050405020304" pitchFamily="18" charset="0"/>
              </a:rPr>
              <a:t>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13, Алматы </a:t>
            </a:r>
            <a:r>
              <a:rPr lang="ru-RU" altLang="ru-RU" sz="1200" dirty="0" err="1" smtClean="0">
                <a:latin typeface="Times New Roman" panose="02020603050405020304" pitchFamily="18" charset="0"/>
                <a:cs typeface="Times New Roman" panose="02020603050405020304" pitchFamily="18" charset="0"/>
              </a:rPr>
              <a:t>ауданы</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101166"/>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374592"/>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Нұрмахамбет М.Б.</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612634952"/>
              </p:ext>
            </p:extLst>
          </p:nvPr>
        </p:nvGraphicFramePr>
        <p:xfrm>
          <a:off x="5280034" y="563130"/>
          <a:ext cx="4193928" cy="804672"/>
        </p:xfrm>
        <a:graphic>
          <a:graphicData uri="http://schemas.openxmlformats.org/drawingml/2006/table">
            <a:tbl>
              <a:tblPr/>
              <a:tblGrid>
                <a:gridCol w="1113126">
                  <a:extLst>
                    <a:ext uri="{9D8B030D-6E8A-4147-A177-3AD203B41FA5}">
                      <a16:colId xmlns:a16="http://schemas.microsoft.com/office/drawing/2014/main" val="20000"/>
                    </a:ext>
                  </a:extLst>
                </a:gridCol>
                <a:gridCol w="3080802">
                  <a:extLst>
                    <a:ext uri="{9D8B030D-6E8A-4147-A177-3AD203B41FA5}">
                      <a16:colId xmlns:a16="http://schemas.microsoft.com/office/drawing/2014/main" val="20001"/>
                    </a:ext>
                  </a:extLst>
                </a:gridCol>
              </a:tblGrid>
              <a:tr h="12341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798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206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204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0,61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5292">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65699" y="1335546"/>
            <a:ext cx="481358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8307" y="2050240"/>
            <a:ext cx="4803230"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364831617"/>
              </p:ext>
            </p:extLst>
          </p:nvPr>
        </p:nvGraphicFramePr>
        <p:xfrm>
          <a:off x="5030174" y="237823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52" y="4445775"/>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3898577383"/>
              </p:ext>
            </p:extLst>
          </p:nvPr>
        </p:nvGraphicFramePr>
        <p:xfrm>
          <a:off x="5165437" y="5408204"/>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en-US" sz="800" dirty="0" smtClean="0">
                          <a:latin typeface="Times New Roman" panose="02020603050405020304" pitchFamily="18" charset="0"/>
                          <a:cs typeface="Times New Roman" panose="02020603050405020304" pitchFamily="18" charset="0"/>
                        </a:rPr>
                        <a:t>26</a:t>
                      </a:r>
                      <a:r>
                        <a:rPr sz="800" dirty="0" smtClean="0">
                          <a:latin typeface="Times New Roman" panose="02020603050405020304" pitchFamily="18" charset="0"/>
                          <a:cs typeface="Times New Roman" panose="02020603050405020304" pitchFamily="18" charset="0"/>
                        </a:rPr>
                        <a:t>, 79-83-</a:t>
                      </a:r>
                      <a:r>
                        <a:rPr lang="en-US" sz="800" dirty="0" smtClean="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smtClean="0">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12767</TotalTime>
  <Words>544</Words>
  <Application>Microsoft Office PowerPoint</Application>
  <PresentationFormat>Лист A4 (210x297 мм)</PresentationFormat>
  <Paragraphs>108</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2010</cp:revision>
  <cp:lastPrinted>2021-07-01T07:38:07Z</cp:lastPrinted>
  <dcterms:created xsi:type="dcterms:W3CDTF">2018-03-27T06:03:00Z</dcterms:created>
  <dcterms:modified xsi:type="dcterms:W3CDTF">2022-01-03T07:58:43Z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