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35085311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66694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4576" y="115888"/>
            <a:ext cx="4751841" cy="2308324"/>
          </a:xfrm>
          <a:prstGeom prst="rect">
            <a:avLst/>
          </a:prstGeom>
        </p:spPr>
        <p:txBody>
          <a:bodyPr wrap="square">
            <a:spAutoFit/>
          </a:bodyPr>
          <a:lstStyle/>
          <a:p>
            <a:pPr algn="ctr">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defRPr/>
            </a:pPr>
            <a:r>
              <a:rPr lang="ru-RU" altLang="ru-RU" sz="1200" b="1" dirty="0">
                <a:latin typeface="Times New Roman" panose="02020603050405020304" pitchFamily="18" charset="0"/>
                <a:cs typeface="Times New Roman" panose="02020603050405020304" pitchFamily="18" charset="0"/>
              </a:rPr>
              <a:t>2021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algn="ctr">
              <a:defRPr/>
            </a:pP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қаң</a:t>
            </a:r>
            <a:r>
              <a:rPr lang="ru-RU" altLang="ru-RU" sz="1200" b="1" dirty="0" smtClean="0">
                <a:latin typeface="Times New Roman" panose="02020603050405020304" pitchFamily="18" charset="0"/>
                <a:cs typeface="Times New Roman" panose="02020603050405020304" pitchFamily="18" charset="0"/>
              </a:rPr>
              <a:t>тар </a:t>
            </a:r>
            <a:r>
              <a:rPr lang="ru-RU" altLang="ru-RU" sz="1200" b="1" dirty="0">
                <a:latin typeface="Times New Roman" panose="02020603050405020304" pitchFamily="18" charset="0"/>
                <a:cs typeface="Times New Roman" panose="02020603050405020304" pitchFamily="18" charset="0"/>
              </a:rPr>
              <a:t>2021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қантар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күннің соңында жауын-шашын (жаңбыр, қар). Оңтүстік бағыттан жел соғады, күші түнде 5-10, күндіз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1-3 </a:t>
            </a:r>
            <a:r>
              <a:rPr lang="kk-KZ" sz="1200" dirty="0">
                <a:latin typeface="Times New Roman" panose="02020603050405020304" pitchFamily="18" charset="0"/>
                <a:cs typeface="Times New Roman" panose="02020603050405020304" pitchFamily="18" charset="0"/>
              </a:rPr>
              <a:t>градус аяз болады.</a:t>
            </a:r>
          </a:p>
          <a:p>
            <a:pPr indent="182563" algn="just">
              <a:defRPr/>
            </a:pPr>
            <a:endParaRPr lang="ru-RU" sz="1200" dirty="0"/>
          </a:p>
          <a:p>
            <a:pPr indent="182563" algn="ctr">
              <a:defRPr/>
            </a:pP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қантарға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 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қантар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itchFamily="18" charset="0"/>
                <a:cs typeface="Times New Roman" pitchFamily="18" charset="0"/>
              </a:rPr>
              <a:t>кей уақыттарда жауын-шашын (қар, жаңбыр). </a:t>
            </a:r>
            <a:r>
              <a:rPr lang="kk-KZ" sz="1200" dirty="0">
                <a:latin typeface="Times New Roman" panose="02020603050405020304" pitchFamily="18" charset="0"/>
                <a:cs typeface="Times New Roman" panose="02020603050405020304" pitchFamily="18" charset="0"/>
              </a:rPr>
              <a:t>Оңтүстік-батыстан соғатын желдің күші </a:t>
            </a:r>
            <a:r>
              <a:rPr lang="kk-KZ" sz="1200" dirty="0" smtClean="0">
                <a:latin typeface="Times New Roman" panose="02020603050405020304" pitchFamily="18" charset="0"/>
                <a:cs typeface="Times New Roman" panose="02020603050405020304" pitchFamily="18" charset="0"/>
              </a:rPr>
              <a:t>9-14, екпін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0-2 </a:t>
            </a:r>
            <a:r>
              <a:rPr lang="kk-KZ" sz="1200" dirty="0">
                <a:latin typeface="Times New Roman" panose="02020603050405020304" pitchFamily="18" charset="0"/>
                <a:cs typeface="Times New Roman" panose="02020603050405020304" pitchFamily="18" charset="0"/>
              </a:rPr>
              <a:t>градус аяз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7515800"/>
              </p:ext>
            </p:extLst>
          </p:nvPr>
        </p:nvGraphicFramePr>
        <p:xfrm>
          <a:off x="5036330" y="4210858"/>
          <a:ext cx="4667576" cy="2194560"/>
        </p:xfrm>
        <a:graphic>
          <a:graphicData uri="http://schemas.openxmlformats.org/drawingml/2006/table">
            <a:tbl>
              <a:tblPr firstRow="1" bandRow="1">
                <a:tableStyleId>{5C22544A-7EE6-4342-B048-85BDC9FD1C3A}</a:tableStyleId>
              </a:tblPr>
              <a:tblGrid>
                <a:gridCol w="1787493">
                  <a:extLst>
                    <a:ext uri="{9D8B030D-6E8A-4147-A177-3AD203B41FA5}">
                      <a16:colId xmlns:a16="http://schemas.microsoft.com/office/drawing/2014/main" val="3583770891"/>
                    </a:ext>
                  </a:extLst>
                </a:gridCol>
                <a:gridCol w="1441514">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36913">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5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430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57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1325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57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4684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464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750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57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21057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836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850" y="3712966"/>
            <a:ext cx="4808536"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smtClean="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жоғары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112712" y="246083"/>
            <a:ext cx="4840288" cy="724862"/>
            <a:chOff x="112712" y="246083"/>
            <a:chExt cx="4840288" cy="724862"/>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112712" y="693946"/>
              <a:ext cx="4810180" cy="276999"/>
            </a:xfrm>
            <a:prstGeom prst="rect">
              <a:avLst/>
            </a:prstGeom>
            <a:noFill/>
          </p:spPr>
          <p:txBody>
            <a:bodyPr wrap="square">
              <a:spAutoFit/>
            </a:bodyPr>
            <a:lstStyle/>
            <a:p>
              <a:pPr indent="176213" algn="just">
                <a:spcAft>
                  <a:spcPts val="0"/>
                </a:spcAft>
              </a:pP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185250" y="4027910"/>
            <a:ext cx="4703830" cy="2677656"/>
          </a:xfrm>
          <a:prstGeom prst="rect">
            <a:avLst/>
          </a:prstGeom>
          <a:noFill/>
          <a:ln w="9525">
            <a:noFill/>
          </a:ln>
        </p:spPr>
        <p:txBody>
          <a:bodyPr wrap="square">
            <a:spAutoFit/>
          </a:bodyPr>
          <a:lstStyle/>
          <a:p>
            <a:r>
              <a:rPr lang="kk-KZ" altLang="ru-RU" sz="1200" dirty="0" smtClean="0">
                <a:solidFill>
                  <a:srgbClr val="000000"/>
                </a:solidFill>
                <a:latin typeface="Times New Roman" panose="02020603050405020304" pitchFamily="18" charset="0"/>
                <a:cs typeface="Times New Roman" panose="02020603050405020304" pitchFamily="18" charset="0"/>
              </a:rPr>
              <a:t>Нұр-Сұлтан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a:t>
            </a: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a:t>
            </a:r>
            <a:r>
              <a:rPr lang="ru-RU" altLang="ru-RU" sz="1200" dirty="0" smtClean="0">
                <a:latin typeface="Times New Roman" panose="02020603050405020304" pitchFamily="18" charset="0"/>
                <a:cs typeface="Times New Roman" panose="02020603050405020304" pitchFamily="18" charset="0"/>
              </a:rPr>
              <a:t>лесозавода;</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Лепсі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көшесі</a:t>
            </a:r>
            <a:r>
              <a:rPr lang="ru-RU" altLang="ru-RU" sz="1200" dirty="0" smtClean="0">
                <a:latin typeface="Times New Roman" panose="02020603050405020304" pitchFamily="18" charset="0"/>
                <a:cs typeface="Times New Roman" panose="02020603050405020304" pitchFamily="18" charset="0"/>
              </a:rPr>
              <a:t>, 38</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2/1 </a:t>
            </a:r>
            <a:r>
              <a:rPr lang="ru-RU" altLang="ru-RU" sz="1200" dirty="0" err="1">
                <a:latin typeface="Times New Roman" panose="02020603050405020304" pitchFamily="18" charset="0"/>
                <a:cs typeface="Times New Roman" panose="02020603050405020304" pitchFamily="18" charset="0"/>
              </a:rPr>
              <a:t>орталық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құтқару</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станциясы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«Астана </a:t>
            </a:r>
            <a:r>
              <a:rPr lang="ru-RU" altLang="ru-RU" sz="1200" dirty="0" err="1" smtClean="0">
                <a:latin typeface="Times New Roman" panose="02020603050405020304" pitchFamily="18" charset="0"/>
                <a:cs typeface="Times New Roman" panose="02020603050405020304" pitchFamily="18" charset="0"/>
              </a:rPr>
              <a:t>Тазалық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сарқынды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2/1 (РФММ</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25, Х. </a:t>
            </a:r>
            <a:r>
              <a:rPr lang="ru-RU" altLang="ru-RU" sz="1200" dirty="0" err="1">
                <a:latin typeface="Times New Roman" panose="02020603050405020304" pitchFamily="18" charset="0"/>
                <a:cs typeface="Times New Roman" panose="02020603050405020304" pitchFamily="18" charset="0"/>
              </a:rPr>
              <a:t>Сұлтан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мешіті</a:t>
            </a:r>
            <a:r>
              <a:rPr lang="ru-RU" altLang="ru-RU" sz="1200" dirty="0">
                <a:latin typeface="Times New Roman" panose="02020603050405020304" pitchFamily="18" charset="0"/>
                <a:cs typeface="Times New Roman" panose="02020603050405020304" pitchFamily="18" charset="0"/>
              </a:rPr>
              <a:t>,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қ. </a:t>
            </a:r>
            <a:r>
              <a:rPr lang="ru-RU" altLang="ru-RU" sz="1200" dirty="0" err="1">
                <a:latin typeface="Times New Roman" panose="02020603050405020304" pitchFamily="18" charset="0"/>
                <a:cs typeface="Times New Roman" panose="02020603050405020304" pitchFamily="18" charset="0"/>
              </a:rPr>
              <a:t>Мұңайтпасов</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13,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101166"/>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374592"/>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612634952"/>
              </p:ext>
            </p:extLst>
          </p:nvPr>
        </p:nvGraphicFramePr>
        <p:xfrm>
          <a:off x="5280034" y="563130"/>
          <a:ext cx="4193928" cy="804672"/>
        </p:xfrm>
        <a:graphic>
          <a:graphicData uri="http://schemas.openxmlformats.org/drawingml/2006/table">
            <a:tbl>
              <a:tblPr/>
              <a:tblGrid>
                <a:gridCol w="1113126">
                  <a:extLst>
                    <a:ext uri="{9D8B030D-6E8A-4147-A177-3AD203B41FA5}">
                      <a16:colId xmlns:a16="http://schemas.microsoft.com/office/drawing/2014/main" val="20000"/>
                    </a:ext>
                  </a:extLst>
                </a:gridCol>
                <a:gridCol w="3080802">
                  <a:extLst>
                    <a:ext uri="{9D8B030D-6E8A-4147-A177-3AD203B41FA5}">
                      <a16:colId xmlns:a16="http://schemas.microsoft.com/office/drawing/2014/main" val="20001"/>
                    </a:ext>
                  </a:extLst>
                </a:gridCol>
              </a:tblGrid>
              <a:tr h="12341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798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206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204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529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65699" y="1335546"/>
            <a:ext cx="481358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8307" y="2050240"/>
            <a:ext cx="4803230"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364831617"/>
              </p:ext>
            </p:extLst>
          </p:nvPr>
        </p:nvGraphicFramePr>
        <p:xfrm>
          <a:off x="5030174" y="237823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52" y="4445775"/>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898577383"/>
              </p:ext>
            </p:extLst>
          </p:nvPr>
        </p:nvGraphicFramePr>
        <p:xfrm>
          <a:off x="5165437" y="5408204"/>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12754</TotalTime>
  <Words>545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2007</cp:revision>
  <cp:lastPrinted>2021-07-01T07:38:07Z</cp:lastPrinted>
  <dcterms:created xsi:type="dcterms:W3CDTF">2018-03-27T06:03:00Z</dcterms:created>
  <dcterms:modified xsi:type="dcterms:W3CDTF">2022-01-02T07:35:29Z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