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33"/>
  </p:normalViewPr>
  <p:slideViewPr>
    <p:cSldViewPr snapToGrid="0">
      <p:cViewPr varScale="1">
        <p:scale>
          <a:sx n="103" d="100"/>
          <a:sy n="103" d="100"/>
        </p:scale>
        <p:origin x="153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60393291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221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ru-RU" dirty="0"/>
                        <a:t>0</a:t>
                      </a:r>
                      <a:r>
                        <a:rPr lang="en-US" dirty="0"/>
                        <a:t>9 </a:t>
                      </a:r>
                      <a:r>
                        <a:rPr lang="ru-RU" baseline="0" dirty="0" err="1"/>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46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ct val="0"/>
              </a:spcBef>
              <a:buFontTx/>
              <a:buNone/>
              <a:defRPr/>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Астана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қаласы</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бойынша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10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тамызға</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09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10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тамыз</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ға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indent="361950" algn="just" hangingPunct="1">
              <a:spcBef>
                <a:spcPct val="0"/>
              </a:spcBef>
              <a:defRPr/>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жауын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шашынсыз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Солтүстік-шығыстан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күші түнде 2-7, күндіз 5-10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түнде</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18-20 градус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күндіз</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34-36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қатты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ыстық</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p>
          <a:p>
            <a:pPr indent="361950" algn="just" hangingPunct="1">
              <a:spcBef>
                <a:spcPct val="0"/>
              </a:spcBef>
              <a:buFont typeface="Arial" panose="020B0604020202020204" pitchFamily="34" charset="0"/>
              <a:buNone/>
              <a:defRPr/>
            </a:pPr>
            <a:endParaRPr lang="kk-KZ" altLang="ru-RU" sz="8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hangingPunct="1">
              <a:spcBef>
                <a:spcPct val="0"/>
              </a:spcBef>
              <a:buFont typeface="Arial" panose="020B0604020202020204" pitchFamily="34" charset="0"/>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11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түнге</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r>
              <a:rPr lang="kk-KZ" altLang="ru-RU" sz="1200" b="1"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10</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11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08-ге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8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100" b="1" dirty="0">
              <a:solidFill>
                <a:srgbClr val="000000"/>
              </a:solidFill>
              <a:highlight>
                <a:srgbClr val="FFFF00"/>
              </a:highlight>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indent="361950" algn="just" hangingPunct="1">
              <a:spcBef>
                <a:spcPct val="0"/>
              </a:spcBef>
              <a:buFont typeface="Arial" panose="020B0604020202020204" pitchFamily="34" charset="0"/>
              <a:buNone/>
              <a:defRPr/>
            </a:pP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Көшпелі бұлтты, жауын-шашынсыз. О</a:t>
            </a: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ң</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үстік-шығыстан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оңтүстіктен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 күші 5-10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19-21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p>
        </p:txBody>
      </p:sp>
      <p:graphicFrame>
        <p:nvGraphicFramePr>
          <p:cNvPr id="27" name="Table"/>
          <p:cNvGraphicFramePr/>
          <p:nvPr>
            <p:extLst>
              <p:ext uri="{D42A27DB-BD31-4B8C-83A1-F6EECF244321}">
                <p14:modId xmlns:p14="http://schemas.microsoft.com/office/powerpoint/2010/main" val="181491240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49</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ru-RU" sz="1100" dirty="0">
                          <a:solidFill>
                            <a:srgbClr val="000000"/>
                          </a:solidFill>
                          <a:effectLst/>
                          <a:latin typeface="Times New Roman" panose="02020603050405020304" pitchFamily="18" charset="0"/>
                        </a:rPr>
                        <a:t>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5</a:t>
                      </a:r>
                      <a:r>
                        <a:rPr lang="en-US" sz="1100" dirty="0">
                          <a:solidFill>
                            <a:srgbClr val="000000"/>
                          </a:solidFill>
                          <a:effectLst/>
                          <a:latin typeface="Times New Roman" panose="02020603050405020304" pitchFamily="18" charset="0"/>
                        </a:rPr>
                        <a:t>7</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4</a:t>
                      </a:r>
                      <a:r>
                        <a:rPr lang="ru-RU" sz="1100" dirty="0">
                          <a:solidFill>
                            <a:srgbClr val="000000"/>
                          </a:solidFill>
                          <a:effectLst/>
                          <a:latin typeface="Times New Roman" panose="02020603050405020304" pitchFamily="18" charset="0"/>
                        </a:rPr>
                        <a:t>7</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en-US" sz="1100" dirty="0">
                          <a:solidFill>
                            <a:srgbClr val="000000"/>
                          </a:solidFill>
                          <a:effectLst/>
                          <a:latin typeface="Times New Roman" panose="02020603050405020304" pitchFamily="18" charset="0"/>
                        </a:rPr>
                        <a:t>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2007</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en-US" sz="1100" dirty="0">
                          <a:solidFill>
                            <a:srgbClr val="000000"/>
                          </a:solidFill>
                          <a:effectLst/>
                          <a:latin typeface="Times New Roman" panose="02020603050405020304" pitchFamily="18" charset="0"/>
                        </a:rPr>
                        <a:t>4</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128</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en-US" sz="1100" dirty="0">
                          <a:solidFill>
                            <a:srgbClr val="000000"/>
                          </a:solidFill>
                          <a:effectLst/>
                          <a:latin typeface="Times New Roman" panose="02020603050405020304" pitchFamily="18" charset="0"/>
                        </a:rPr>
                        <a:t>6</a:t>
                      </a: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a:t>
                      </a:r>
                      <a:r>
                        <a:rPr lang="en-US" sz="1100" dirty="0">
                          <a:solidFill>
                            <a:srgbClr val="000000"/>
                          </a:solidFill>
                          <a:effectLst/>
                          <a:latin typeface="Times New Roman" panose="02020603050405020304" pitchFamily="18" charset="0"/>
                        </a:rPr>
                        <a:t>52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en-US" sz="1100" dirty="0">
                          <a:solidFill>
                            <a:srgbClr val="000000"/>
                          </a:solidFill>
                          <a:effectLst/>
                          <a:latin typeface="Times New Roman" panose="02020603050405020304" pitchFamily="18" charset="0"/>
                        </a:rPr>
                        <a:t>4</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3</a:t>
                      </a:r>
                      <a:r>
                        <a:rPr lang="en-US" sz="1100" dirty="0">
                          <a:solidFill>
                            <a:srgbClr val="000000"/>
                          </a:solidFill>
                          <a:effectLst/>
                          <a:latin typeface="Times New Roman" panose="02020603050405020304" pitchFamily="18" charset="0"/>
                        </a:rPr>
                        <a:t>2</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4</a:t>
                      </a:r>
                      <a:r>
                        <a:rPr lang="ru-KZ" sz="1100" dirty="0">
                          <a:solidFill>
                            <a:srgbClr val="000000"/>
                          </a:solidFill>
                          <a:effectLst/>
                          <a:latin typeface="Times New Roman" panose="02020603050405020304" pitchFamily="18" charset="0"/>
                        </a:rPr>
                        <a:t>.</a:t>
                      </a:r>
                      <a:r>
                        <a:rPr lang="en-US"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ru-RU" dirty="0"/>
              <a:t>0</a:t>
            </a:r>
            <a:r>
              <a:rPr lang="en-US"/>
              <a:t>9</a:t>
            </a:r>
            <a:r>
              <a:rPr lang="ru-RU"/>
              <a:t> </a:t>
            </a:r>
            <a:r>
              <a:rPr lang="ru-RU" dirty="0" err="1"/>
              <a:t>тамыз</a:t>
            </a:r>
            <a:r>
              <a:rPr lang="ru-RU" dirty="0"/>
              <a:t> </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361950" algn="just">
              <a:defRPr/>
            </a:pP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Метеорологиялық жағдайлар қала атмосферасында ластаушы заттардың </a:t>
            </a:r>
            <a:r>
              <a:rPr lang="kk-KZ" altLang="en-US" sz="1200" b="1" kern="0" dirty="0">
                <a:solidFill>
                  <a:srgbClr val="000000"/>
                </a:solidFill>
                <a:latin typeface="Times New Roman" panose="02020603050405020304" pitchFamily="18" charset="0"/>
                <a:ea typeface="Calibri"/>
                <a:cs typeface="Times New Roman" panose="02020603050405020304" pitchFamily="18" charset="0"/>
                <a:sym typeface="+mn-ea"/>
              </a:rPr>
              <a:t>10 тамызда </a:t>
            </a:r>
            <a:r>
              <a:rPr lang="kk-KZ" altLang="en-US" sz="1200" dirty="0">
                <a:latin typeface="Times New Roman" panose="02020603050405020304" pitchFamily="18" charset="0"/>
                <a:cs typeface="Times New Roman" panose="02020603050405020304" pitchFamily="18" charset="0"/>
                <a:sym typeface="+mn-ea"/>
              </a:rPr>
              <a:t>түнде </a:t>
            </a:r>
            <a:r>
              <a:rPr lang="kk-KZ" altLang="en-US" sz="1200" b="1" kern="0" dirty="0">
                <a:solidFill>
                  <a:srgbClr val="000000"/>
                </a:solidFill>
                <a:latin typeface="Times New Roman" panose="02020603050405020304" pitchFamily="18" charset="0"/>
                <a:ea typeface="Calibri"/>
                <a:cs typeface="Times New Roman" panose="02020603050405020304" pitchFamily="18" charset="0"/>
                <a:sym typeface="+mn-ea"/>
              </a:rPr>
              <a:t>жиналуына </a:t>
            </a: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ықпал етеді.</a:t>
            </a:r>
          </a:p>
          <a:p>
            <a:pPr indent="361950" algn="just">
              <a:defRPr/>
            </a:pP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Жалпы қала бойынша ауаның ластану деңгейінің </a:t>
            </a:r>
            <a:r>
              <a:rPr lang="kk-KZ" altLang="en-US" sz="1200" b="1" kern="0" dirty="0">
                <a:solidFill>
                  <a:srgbClr val="000000"/>
                </a:solidFill>
                <a:latin typeface="Times New Roman" panose="02020603050405020304" pitchFamily="18" charset="0"/>
                <a:ea typeface="Calibri"/>
                <a:cs typeface="Times New Roman" panose="02020603050405020304" pitchFamily="18" charset="0"/>
                <a:sym typeface="+mn-ea"/>
              </a:rPr>
              <a:t>10 тамызда</a:t>
            </a:r>
            <a:r>
              <a:rPr lang="kk-KZ" altLang="en-US" sz="1200" dirty="0">
                <a:latin typeface="Times New Roman" panose="02020603050405020304" pitchFamily="18" charset="0"/>
                <a:cs typeface="Times New Roman" panose="02020603050405020304" pitchFamily="18" charset="0"/>
                <a:sym typeface="+mn-ea"/>
              </a:rPr>
              <a:t> түнде </a:t>
            </a:r>
            <a:r>
              <a:rPr lang="kk-KZ" altLang="en-US" sz="1200" b="1" kern="0" dirty="0">
                <a:solidFill>
                  <a:srgbClr val="000000"/>
                </a:solidFill>
                <a:latin typeface="Times New Roman" panose="02020603050405020304" pitchFamily="18" charset="0"/>
                <a:ea typeface="Calibri"/>
                <a:cs typeface="Times New Roman" panose="02020603050405020304" pitchFamily="18" charset="0"/>
                <a:sym typeface="+mn-ea"/>
              </a:rPr>
              <a:t>көтеріңкі</a:t>
            </a: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 болуы күтілуде.</a:t>
            </a:r>
            <a:endPar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algn="ctr" fontAlgn="auto" hangingPunct="0">
              <a:spcAft>
                <a:spcPts val="0"/>
              </a:spcAft>
              <a:buFontTx/>
              <a:buNone/>
              <a:defRPr/>
            </a:pP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1, 2, 3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дәрежелі</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ҚМЖ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ескертуі</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жоқ</a:t>
            </a:r>
            <a:endParaRPr dirty="0"/>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a:latin typeface="Times New Roman"/>
                <a:ea typeface="Times New Roman"/>
                <a:cs typeface="Times New Roman"/>
                <a:sym typeface="Times New Roman"/>
              </a:rPr>
              <a:t> С</a:t>
            </a:r>
            <a:r>
              <a:rPr sz="1200">
                <a:latin typeface="Times New Roman"/>
                <a:ea typeface="Times New Roman"/>
                <a:cs typeface="Times New Roman"/>
                <a:sym typeface="Times New Roman"/>
              </a:rPr>
              <a:t>. </a:t>
            </a:r>
            <a:r>
              <a:rPr sz="1200" dirty="0">
                <a:latin typeface="Times New Roman"/>
                <a:ea typeface="Times New Roman"/>
                <a:cs typeface="Times New Roman"/>
                <a:sym typeface="Times New Roman"/>
              </a:rPr>
              <a:t>/</a:t>
            </a:r>
            <a:r>
              <a:rPr sz="1200" dirty="0" err="1">
                <a:latin typeface="Times New Roman"/>
                <a:ea typeface="Times New Roman"/>
                <a:cs typeface="Times New Roman"/>
                <a:sym typeface="Times New Roman"/>
              </a:rPr>
              <a:t>Сагандыкова</a:t>
            </a:r>
            <a:r>
              <a:rPr sz="1200" dirty="0">
                <a:latin typeface="Times New Roman"/>
                <a:ea typeface="Times New Roman"/>
                <a:cs typeface="Times New Roman"/>
                <a:sym typeface="Times New Roman"/>
              </a:rPr>
              <a:t> З.</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219</TotalTime>
  <Words>691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101</cp:revision>
  <dcterms:modified xsi:type="dcterms:W3CDTF">2026-08-09T08:17:21Z</dcterms:modified>
</cp:coreProperties>
</file>