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83" d="100"/>
          <a:sy n="83" d="100"/>
        </p:scale>
        <p:origin x="1685" y="91"/>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13120361"/>
              </p:ext>
            </p:extLst>
          </p:nvPr>
        </p:nvGraphicFramePr>
        <p:xfrm>
          <a:off x="453579" y="3573016"/>
          <a:ext cx="4019748" cy="2376265"/>
        </p:xfrm>
        <a:graphic>
          <a:graphicData uri="http://schemas.openxmlformats.org/drawingml/2006/table">
            <a:tbl>
              <a:tblPr/>
              <a:tblGrid>
                <a:gridCol w="4019748">
                  <a:extLst>
                    <a:ext uri="{9D8B030D-6E8A-4147-A177-3AD203B41FA5}">
                      <a16:colId xmlns:a16="http://schemas.microsoft.com/office/drawing/2014/main" val="20000"/>
                    </a:ext>
                  </a:extLst>
                </a:gridCol>
              </a:tblGrid>
              <a:tr h="237626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a:solidFill>
                            <a:srgbClr val="002060"/>
                          </a:solidFill>
                          <a:latin typeface="Times New Roman" panose="02020603050405020304" pitchFamily="18" charset="0"/>
                          <a:cs typeface="Times New Roman" panose="02020603050405020304" pitchFamily="18" charset="0"/>
                        </a:rPr>
                        <a:t>№ 213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01 тамыз</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050" b="1" dirty="0">
                <a:latin typeface="Times New Roman" panose="02020603050405020304" pitchFamily="18" charset="0"/>
                <a:cs typeface="Times New Roman" panose="02020603050405020304" pitchFamily="18" charset="0"/>
              </a:rPr>
              <a:t>2026 жылғы 01</a:t>
            </a:r>
            <a:r>
              <a:rPr lang="kk-KZ" sz="1050" b="1" kern="1400" dirty="0">
                <a:latin typeface="Times New Roman" panose="02020603050405020304" pitchFamily="18" charset="0"/>
                <a:cs typeface="Times New Roman" panose="02020603050405020304" pitchFamily="18" charset="0"/>
              </a:rPr>
              <a:t> тамыз</a:t>
            </a:r>
            <a:r>
              <a:rPr lang="kk-KZ" sz="1050" b="1" dirty="0">
                <a:latin typeface="Times New Roman" panose="02020603050405020304" pitchFamily="18" charset="0"/>
                <a:cs typeface="Times New Roman" panose="02020603050405020304" pitchFamily="18" charset="0"/>
              </a:rPr>
              <a:t> </a:t>
            </a:r>
            <a:r>
              <a:rPr lang="kk-KZ" altLang="ru-RU" sz="1050" b="1" dirty="0">
                <a:latin typeface="Times New Roman" panose="02020603050405020304" pitchFamily="18" charset="0"/>
                <a:cs typeface="Times New Roman" panose="02020603050405020304" pitchFamily="18" charset="0"/>
              </a:rPr>
              <a:t>бойынша </a:t>
            </a:r>
            <a:r>
              <a:rPr lang="ru-RU" altLang="ru-RU" sz="1050" b="1" dirty="0">
                <a:latin typeface="Times New Roman" panose="02020603050405020304" pitchFamily="18" charset="0"/>
                <a:cs typeface="Times New Roman" panose="02020603050405020304" pitchFamily="18" charset="0"/>
              </a:rPr>
              <a:t>Павлодар </a:t>
            </a:r>
            <a:r>
              <a:rPr lang="ru-RU" altLang="ru-RU" sz="1050" b="1" dirty="0" err="1">
                <a:latin typeface="Times New Roman" panose="02020603050405020304" pitchFamily="18" charset="0"/>
                <a:cs typeface="Times New Roman" panose="02020603050405020304" pitchFamily="18" charset="0"/>
              </a:rPr>
              <a:t>қаласыны</a:t>
            </a:r>
            <a:r>
              <a:rPr lang="kk-KZ" altLang="ru-RU" sz="1050" b="1" dirty="0">
                <a:latin typeface="Times New Roman" panose="02020603050405020304" pitchFamily="18" charset="0"/>
                <a:cs typeface="Times New Roman" panose="02020603050405020304" pitchFamily="18" charset="0"/>
              </a:rPr>
              <a:t>ң</a:t>
            </a:r>
            <a:r>
              <a:rPr lang="ru-RU" altLang="ru-RU" sz="1050" b="1" dirty="0">
                <a:latin typeface="Times New Roman" panose="02020603050405020304" pitchFamily="18" charset="0"/>
                <a:cs typeface="Times New Roman" panose="02020603050405020304" pitchFamily="18" charset="0"/>
              </a:rPr>
              <a:t> </a:t>
            </a:r>
          </a:p>
          <a:p>
            <a:pPr algn="ctr"/>
            <a:r>
              <a:rPr lang="ru-RU" altLang="ru-RU" sz="1050" b="1" dirty="0" err="1">
                <a:latin typeface="Times New Roman" panose="02020603050405020304" pitchFamily="18" charset="0"/>
                <a:cs typeface="Times New Roman" panose="02020603050405020304" pitchFamily="18" charset="0"/>
              </a:rPr>
              <a:t>атмосфералық</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ауасының</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жай-күйі</a:t>
            </a:r>
            <a:r>
              <a:rPr lang="ru-RU" altLang="ru-RU" sz="105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06050031"/>
              </p:ext>
            </p:extLst>
          </p:nvPr>
        </p:nvGraphicFramePr>
        <p:xfrm>
          <a:off x="5255890" y="3781814"/>
          <a:ext cx="4196531" cy="2499360"/>
        </p:xfrm>
        <a:graphic>
          <a:graphicData uri="http://schemas.openxmlformats.org/drawingml/2006/table">
            <a:tbl>
              <a:tblPr firstRow="1" bandRow="1">
                <a:tableStyleId>{5C22544A-7EE6-4342-B048-85BDC9FD1C3A}</a:tableStyleId>
              </a:tblPr>
              <a:tblGrid>
                <a:gridCol w="1698495">
                  <a:extLst>
                    <a:ext uri="{9D8B030D-6E8A-4147-A177-3AD203B41FA5}">
                      <a16:colId xmlns:a16="http://schemas.microsoft.com/office/drawing/2014/main" val="3583770891"/>
                    </a:ext>
                  </a:extLst>
                </a:gridCol>
                <a:gridCol w="1323543">
                  <a:extLst>
                    <a:ext uri="{9D8B030D-6E8A-4147-A177-3AD203B41FA5}">
                      <a16:colId xmlns:a16="http://schemas.microsoft.com/office/drawing/2014/main" val="1276116030"/>
                    </a:ext>
                  </a:extLst>
                </a:gridCol>
                <a:gridCol w="1174493">
                  <a:extLst>
                    <a:ext uri="{9D8B030D-6E8A-4147-A177-3AD203B41FA5}">
                      <a16:colId xmlns:a16="http://schemas.microsoft.com/office/drawing/2014/main" val="2096923049"/>
                    </a:ext>
                  </a:extLst>
                </a:gridCol>
              </a:tblGrid>
              <a:tr h="517732">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10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18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3789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0.758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2321">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161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0.805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0103">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0.158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232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323054"/>
            <a:ext cx="4257035" cy="1708160"/>
          </a:xfrm>
          <a:prstGeom prst="rect">
            <a:avLst/>
          </a:prstGeom>
          <a:noFill/>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kk-KZ" sz="1050" b="1" dirty="0">
                <a:latin typeface="Times New Roman" panose="02020603050405020304" pitchFamily="18" charset="0"/>
                <a:cs typeface="Times New Roman" panose="02020603050405020304" pitchFamily="18" charset="0"/>
              </a:rPr>
              <a:t>02</a:t>
            </a:r>
            <a:r>
              <a:rPr lang="kk-KZ" sz="1050" b="1" kern="1400" dirty="0">
                <a:latin typeface="Times New Roman" panose="02020603050405020304" pitchFamily="18" charset="0"/>
                <a:cs typeface="Times New Roman" panose="02020603050405020304" pitchFamily="18" charset="0"/>
              </a:rPr>
              <a:t> тамызға </a:t>
            </a:r>
            <a:r>
              <a:rPr lang="kk-KZ" sz="1050" b="1" dirty="0">
                <a:latin typeface="Times New Roman" panose="02020603050405020304" pitchFamily="18" charset="0"/>
                <a:cs typeface="Times New Roman" panose="02020603050405020304" pitchFamily="18" charset="0"/>
              </a:rPr>
              <a:t>ауа-райы болжамы</a:t>
            </a:r>
            <a:endParaRPr lang="ru-RU" sz="105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050" b="1" dirty="0">
                <a:latin typeface="Times New Roman" panose="02020603050405020304" pitchFamily="18" charset="0"/>
                <a:cs typeface="Times New Roman" panose="02020603050405020304" pitchFamily="18" charset="0"/>
              </a:rPr>
              <a:t>01 шілде</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20.00-дан</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02</a:t>
            </a:r>
            <a:r>
              <a:rPr lang="kk-KZ" sz="1050" b="1" kern="1400" dirty="0">
                <a:latin typeface="Times New Roman" panose="02020603050405020304" pitchFamily="18" charset="0"/>
                <a:cs typeface="Times New Roman" panose="02020603050405020304" pitchFamily="18" charset="0"/>
              </a:rPr>
              <a:t> шілде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20.00-ге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indent="176213" algn="just"/>
            <a:r>
              <a:rPr lang="kk-KZ" sz="1050">
                <a:latin typeface="Times New Roman" panose="02020603050405020304" pitchFamily="18" charset="0"/>
                <a:cs typeface="Times New Roman" panose="02020603050405020304" pitchFamily="18" charset="0"/>
              </a:rPr>
              <a:t>Көшпелі бұлтты, </a:t>
            </a:r>
            <a:r>
              <a:rPr lang="kk-KZ" sz="1050" dirty="0">
                <a:latin typeface="Times New Roman" panose="02020603050405020304" pitchFamily="18" charset="0"/>
                <a:cs typeface="Times New Roman" panose="02020603050405020304" pitchFamily="18" charset="0"/>
              </a:rPr>
              <a:t>жаңбыр, найзағай, күндіз бұршақ, дауыл. Оңтүстік-шығыстан жел соғады, күші 9-14, күндіз екпіні 15-20 м/с. Ауа температурасы түнде 1</a:t>
            </a:r>
            <a:r>
              <a:rPr lang="ru-RU" sz="1050" dirty="0">
                <a:latin typeface="Times New Roman" panose="02020603050405020304" pitchFamily="18" charset="0"/>
                <a:cs typeface="Times New Roman" panose="02020603050405020304" pitchFamily="18" charset="0"/>
              </a:rPr>
              <a:t>9</a:t>
            </a:r>
            <a:r>
              <a:rPr lang="kk-KZ" sz="1050" dirty="0">
                <a:latin typeface="Times New Roman" panose="02020603050405020304" pitchFamily="18" charset="0"/>
                <a:cs typeface="Times New Roman" panose="02020603050405020304" pitchFamily="18" charset="0"/>
              </a:rPr>
              <a:t>-21, күндіз 34-36 градус жылы.</a:t>
            </a:r>
            <a:endParaRPr lang="ru-RU" sz="1050" dirty="0">
              <a:latin typeface="Times New Roman" panose="02020603050405020304" pitchFamily="18" charset="0"/>
              <a:cs typeface="Times New Roman" panose="02020603050405020304" pitchFamily="18" charset="0"/>
            </a:endParaRPr>
          </a:p>
          <a:p>
            <a:pPr algn="ctr"/>
            <a:r>
              <a:rPr lang="kk-KZ" sz="1050" b="1" dirty="0">
                <a:latin typeface="Times New Roman" panose="02020603050405020304" pitchFamily="18" charset="0"/>
                <a:cs typeface="Times New Roman" panose="02020603050405020304" pitchFamily="18" charset="0"/>
              </a:rPr>
              <a:t>Түнде 03</a:t>
            </a:r>
            <a:r>
              <a:rPr lang="kk-KZ" sz="1050" b="1" kern="1400" dirty="0">
                <a:latin typeface="Times New Roman" panose="02020603050405020304" pitchFamily="18" charset="0"/>
                <a:cs typeface="Times New Roman" panose="02020603050405020304" pitchFamily="18" charset="0"/>
              </a:rPr>
              <a:t> тамызға </a:t>
            </a:r>
            <a:r>
              <a:rPr lang="kk-KZ" sz="1050" b="1" dirty="0">
                <a:latin typeface="Times New Roman" panose="02020603050405020304" pitchFamily="18" charset="0"/>
                <a:cs typeface="Times New Roman" panose="02020603050405020304" pitchFamily="18" charset="0"/>
              </a:rPr>
              <a:t>ауа-райы болжамы</a:t>
            </a:r>
          </a:p>
          <a:p>
            <a:pPr algn="ctr"/>
            <a:r>
              <a:rPr lang="kk-KZ" sz="1050" b="1" kern="1400" dirty="0">
                <a:latin typeface="Times New Roman" panose="02020603050405020304" pitchFamily="18" charset="0"/>
                <a:cs typeface="Times New Roman" panose="02020603050405020304" pitchFamily="18" charset="0"/>
              </a:rPr>
              <a:t>02 шілде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20.00-дан 03 шілде</a:t>
            </a:r>
            <a:r>
              <a:rPr lang="kk-KZ" sz="1050" b="1" dirty="0">
                <a:latin typeface="Times New Roman" panose="02020603050405020304" pitchFamily="18" charset="0"/>
                <a:cs typeface="Times New Roman" panose="02020603050405020304" pitchFamily="18" charset="0"/>
              </a:rPr>
              <a:t> сағ</a:t>
            </a:r>
            <a:r>
              <a:rPr lang="ru-RU" sz="1050" b="1" dirty="0">
                <a:latin typeface="Times New Roman" panose="02020603050405020304" pitchFamily="18" charset="0"/>
                <a:cs typeface="Times New Roman" panose="02020603050405020304" pitchFamily="18" charset="0"/>
              </a:rPr>
              <a:t>. 08.00-ге дейін </a:t>
            </a:r>
          </a:p>
          <a:p>
            <a:pPr indent="176213" algn="just"/>
            <a:r>
              <a:rPr lang="kk-KZ" sz="1050" dirty="0">
                <a:latin typeface="Times New Roman" panose="02020603050405020304" pitchFamily="18" charset="0"/>
                <a:cs typeface="Times New Roman" panose="02020603050405020304" pitchFamily="18" charset="0"/>
              </a:rPr>
              <a:t>Көшпелі бұлтты, жаңбыр, найзағай. Оңтүстік-шығыстан </a:t>
            </a:r>
            <a:r>
              <a:rPr lang="ru-RU" sz="1050" dirty="0">
                <a:latin typeface="Times New Roman" panose="02020603050405020304" pitchFamily="18" charset="0"/>
                <a:cs typeface="Times New Roman" panose="02020603050405020304" pitchFamily="18" charset="0"/>
              </a:rPr>
              <a:t>жел</a:t>
            </a:r>
            <a:r>
              <a:rPr lang="kk-KZ" sz="1050" dirty="0">
                <a:latin typeface="Times New Roman" panose="02020603050405020304" pitchFamily="18" charset="0"/>
                <a:cs typeface="Times New Roman" panose="02020603050405020304" pitchFamily="18" charset="0"/>
              </a:rPr>
              <a:t> соғады, күші 9-14</a:t>
            </a:r>
            <a:r>
              <a:rPr lang="ru-RU" sz="1050" dirty="0">
                <a:latin typeface="Times New Roman" panose="02020603050405020304" pitchFamily="18" charset="0"/>
                <a:cs typeface="Times New Roman" panose="02020603050405020304" pitchFamily="18" charset="0"/>
              </a:rPr>
              <a:t> м/с</a:t>
            </a:r>
            <a:r>
              <a:rPr lang="kk-KZ" sz="1050" dirty="0">
                <a:latin typeface="Times New Roman" panose="02020603050405020304" pitchFamily="18" charset="0"/>
                <a:cs typeface="Times New Roman" panose="02020603050405020304" pitchFamily="18" charset="0"/>
              </a:rPr>
              <a:t>. Ауа температурасы 19-21 градус жылы.</a:t>
            </a:r>
            <a:endParaRPr lang="kk-KZ" sz="105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38664"/>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05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altLang="ru-RU" sz="1050" dirty="0">
                <a:solidFill>
                  <a:schemeClr val="tx1"/>
                </a:solidFill>
                <a:latin typeface="Times New Roman" panose="02020603050405020304" pitchFamily="18" charset="0"/>
                <a:cs typeface="Times New Roman" pitchFamily="18" charset="0"/>
              </a:rPr>
              <a:t>заттардың</a:t>
            </a:r>
            <a:r>
              <a:rPr lang="ru-RU" sz="1050" dirty="0">
                <a:solidFill>
                  <a:prstClr val="black"/>
                </a:solidFill>
                <a:latin typeface="Times New Roman" panose="02020603050405020304" pitchFamily="18" charset="0"/>
                <a:cs typeface="Times New Roman" panose="02020603050405020304" pitchFamily="18" charset="0"/>
              </a:rPr>
              <a:t> сейілуіне ықпал етеді. </a:t>
            </a:r>
          </a:p>
          <a:p>
            <a:pPr indent="176213" algn="just"/>
            <a:r>
              <a:rPr lang="ru-RU" sz="105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Седел</a:t>
            </a:r>
            <a:r>
              <a:rPr lang="ru-RU" altLang="ru-RU" sz="1200" b="1" i="1" dirty="0" err="1">
                <a:solidFill>
                  <a:srgbClr val="000000"/>
                </a:solidFill>
                <a:latin typeface="Times New Roman" panose="02020603050405020304" pitchFamily="18" charset="0"/>
                <a:cs typeface="Times New Roman" panose="02020603050405020304" pitchFamily="18" charset="0"/>
              </a:rPr>
              <a:t>ёва</a:t>
            </a:r>
            <a:r>
              <a:rPr lang="ru-RU" altLang="ru-RU" sz="1200" b="1" i="1">
                <a:solidFill>
                  <a:srgbClr val="000000"/>
                </a:solidFill>
                <a:latin typeface="Times New Roman" panose="02020603050405020304" pitchFamily="18" charset="0"/>
                <a:cs typeface="Times New Roman" panose="02020603050405020304" pitchFamily="18" charset="0"/>
              </a:rPr>
              <a:t> Н</a:t>
            </a:r>
            <a:r>
              <a:rPr lang="kk-KZ" altLang="ru-RU" sz="1200" b="1" i="1">
                <a:solidFill>
                  <a:srgbClr val="000000"/>
                </a:solidFill>
                <a:latin typeface="Times New Roman" panose="02020603050405020304" pitchFamily="18" charset="0"/>
                <a:cs typeface="Times New Roman" panose="02020603050405020304" pitchFamily="18" charset="0"/>
              </a:rPr>
              <a:t>.</a:t>
            </a:r>
            <a:r>
              <a:rPr lang="kk-KZ" altLang="ru-RU" sz="1200" b="1" i="1">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a:t>
            </a:r>
            <a:r>
              <a:rPr lang="kk-KZ" altLang="ru-RU" sz="1200" b="1" i="1" dirty="0">
                <a:solidFill>
                  <a:srgbClr val="000000"/>
                </a:solidFill>
                <a:latin typeface="Times New Roman" panose="02020603050405020304" pitchFamily="18" charset="0"/>
                <a:cs typeface="Times New Roman" panose="02020603050405020304" pitchFamily="18" charset="0"/>
              </a:rPr>
              <a:t>И.</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56517</TotalTime>
  <Words>613</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7891</cp:revision>
  <cp:lastPrinted>2025-07-15T07:11:11Z</cp:lastPrinted>
  <dcterms:created xsi:type="dcterms:W3CDTF">2018-03-27T06:03:00Z</dcterms:created>
  <dcterms:modified xsi:type="dcterms:W3CDTF">2026-08-01T08:07:17Z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