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1" d="100"/>
          <a:sy n="111" d="100"/>
        </p:scale>
        <p:origin x="206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lvl="0" algn="ctr">
              <a:defRPr/>
            </a:pPr>
            <a:r>
              <a:rPr kumimoji="0" lang="kk-KZ" altLang="en-US" sz="1200" b="0" i="0" u="none" strike="noStrike" kern="1200" cap="none" spc="0" normalizeH="0" noProof="0" dirty="0" smtClean="0">
                <a:ln>
                  <a:noFill/>
                </a:ln>
                <a:solidFill>
                  <a:srgbClr val="FFFFFF"/>
                </a:solidFill>
                <a:effectLst/>
                <a:uLnTx/>
                <a:uFillTx/>
                <a:latin typeface="Times New Roman" panose="02020603050405020304" pitchFamily="18" charset="0"/>
                <a:cs typeface="Times New Roman" panose="02020603050405020304" pitchFamily="18" charset="0"/>
              </a:rPr>
              <a:t> </a:t>
            </a: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err="1">
                          <a:solidFill>
                            <a:srgbClr val="002060"/>
                          </a:solidFill>
                          <a:latin typeface="Times New Roman" panose="02020603050405020304" pitchFamily="18" charset="0"/>
                          <a:cs typeface="Times New Roman" panose="02020603050405020304" pitchFamily="18" charset="0"/>
                        </a:rPr>
                        <a:t>Ақтөбе</a:t>
                      </a:r>
                      <a:r>
                        <a:rPr lang="ru-RU" altLang="x-none" sz="1200" b="1" i="1">
                          <a:solidFill>
                            <a:srgbClr val="002060"/>
                          </a:solidFill>
                          <a:latin typeface="Times New Roman" panose="02020603050405020304" pitchFamily="18" charset="0"/>
                          <a:cs typeface="Times New Roman" panose="02020603050405020304" pitchFamily="18" charset="0"/>
                        </a:rPr>
                        <a:t> </a:t>
                      </a:r>
                      <a:r>
                        <a:rPr lang="ru-RU" altLang="x-none" sz="1200" b="1" i="1"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18912067"/>
              </p:ext>
            </p:extLst>
          </p:nvPr>
        </p:nvGraphicFramePr>
        <p:xfrm>
          <a:off x="344489" y="2511207"/>
          <a:ext cx="4608512" cy="1925905"/>
        </p:xfrm>
        <a:graphic>
          <a:graphicData uri="http://schemas.openxmlformats.org/drawingml/2006/table">
            <a:tbl>
              <a:tblPr/>
              <a:tblGrid>
                <a:gridCol w="4608512">
                  <a:extLst>
                    <a:ext uri="{9D8B030D-6E8A-4147-A177-3AD203B41FA5}">
                      <a16:colId xmlns="" xmlns:a16="http://schemas.microsoft.com/office/drawing/2014/main" val="20000"/>
                    </a:ext>
                  </a:extLst>
                </a:gridCol>
              </a:tblGrid>
              <a:tr h="19259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213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Ақтөбе </a:t>
                      </a:r>
                      <a:r>
                        <a:rPr lang="ru-RU" altLang="x-none" sz="1400" b="1" i="1" dirty="0" smtClean="0">
                          <a:solidFill>
                            <a:srgbClr val="002060"/>
                          </a:solidFill>
                          <a:latin typeface="Times New Roman" panose="02020603050405020304" pitchFamily="18" charset="0"/>
                          <a:cs typeface="Times New Roman" panose="02020603050405020304" pitchFamily="18" charset="0"/>
                        </a:rPr>
                        <a:t>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a:t>
                      </a:r>
                      <a:r>
                        <a:rPr lang="en-US"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тамыз</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2774" y="111026"/>
            <a:ext cx="4874618" cy="1954381"/>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Ақтөбе</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kk-KZ" sz="1100" b="1" dirty="0" smtClean="0">
                <a:latin typeface="Times New Roman" panose="02020603050405020304" pitchFamily="18" charset="0"/>
                <a:cs typeface="Times New Roman" panose="02020603050405020304" pitchFamily="18" charset="0"/>
              </a:rPr>
              <a:t>02 тамызға а</a:t>
            </a:r>
            <a:r>
              <a:rPr lang="kk-KZ" altLang="ru-RU" sz="1100" b="1" dirty="0" smtClean="0">
                <a:latin typeface="Times New Roman" pitchFamily="18" charset="0"/>
                <a:cs typeface="Times New Roman" pitchFamily="18" charset="0"/>
              </a:rPr>
              <a:t>уа-райы </a:t>
            </a:r>
            <a:r>
              <a:rPr lang="kk-KZ" altLang="ru-RU" sz="1100" b="1" dirty="0">
                <a:latin typeface="Times New Roman" pitchFamily="18" charset="0"/>
                <a:cs typeface="Times New Roman" pitchFamily="18" charset="0"/>
              </a:rPr>
              <a:t>болжамы</a:t>
            </a:r>
            <a:endParaRPr lang="ru-RU" altLang="ru-RU" sz="1100" b="1" dirty="0">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2026 ж. 01</a:t>
            </a:r>
            <a:r>
              <a:rPr lang="ru-RU" sz="1100" b="1" dirty="0" smtClean="0">
                <a:solidFill>
                  <a:srgbClr val="000000"/>
                </a:solidFill>
                <a:latin typeface="Times New Roman" pitchFamily="18" charset="0"/>
                <a:cs typeface="Times New Roman" pitchFamily="18" charset="0"/>
              </a:rPr>
              <a:t> </a:t>
            </a:r>
            <a:r>
              <a:rPr lang="ru-RU" sz="1100" b="1" dirty="0" err="1" smtClean="0">
                <a:solidFill>
                  <a:srgbClr val="000000"/>
                </a:solidFill>
                <a:latin typeface="Times New Roman" pitchFamily="18" charset="0"/>
                <a:cs typeface="Times New Roman" pitchFamily="18" charset="0"/>
              </a:rPr>
              <a:t>тамыз</a:t>
            </a:r>
            <a:r>
              <a:rPr lang="ru-RU" sz="1100" b="1" dirty="0" smtClean="0">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itchFamily="18" charset="0"/>
                <a:cs typeface="Times New Roman" pitchFamily="18" charset="0"/>
              </a:rPr>
              <a:t>сағ</a:t>
            </a:r>
            <a:r>
              <a:rPr lang="ru-RU" altLang="ru-RU" sz="1100" b="1" dirty="0" smtClean="0">
                <a:solidFill>
                  <a:srgbClr val="000000"/>
                </a:solidFill>
                <a:latin typeface="Times New Roman" pitchFamily="18" charset="0"/>
                <a:cs typeface="Times New Roman" pitchFamily="18" charset="0"/>
              </a:rPr>
              <a:t>. 20-дан</a:t>
            </a:r>
            <a:r>
              <a:rPr lang="ru-RU" sz="1100" b="1" dirty="0" smtClean="0">
                <a:latin typeface="Times New Roman" panose="02020603050405020304" pitchFamily="18" charset="0"/>
                <a:cs typeface="Times New Roman" panose="02020603050405020304" pitchFamily="18" charset="0"/>
              </a:rPr>
              <a:t> 02</a:t>
            </a:r>
            <a:r>
              <a:rPr lang="kk-KZ" sz="1100" b="1" dirty="0" smtClean="0">
                <a:latin typeface="Times New Roman" panose="02020603050405020304" pitchFamily="18" charset="0"/>
                <a:cs typeface="Times New Roman" panose="02020603050405020304" pitchFamily="18" charset="0"/>
              </a:rPr>
              <a:t> </a:t>
            </a:r>
            <a:r>
              <a:rPr lang="ru-RU" sz="1100" b="1" dirty="0" err="1" smtClean="0">
                <a:latin typeface="Times New Roman" panose="02020603050405020304" pitchFamily="18" charset="0"/>
                <a:cs typeface="Times New Roman" panose="02020603050405020304" pitchFamily="18" charset="0"/>
              </a:rPr>
              <a:t>тамыз</a:t>
            </a:r>
            <a:r>
              <a:rPr lang="ru-RU" sz="1100" b="1" dirty="0" smtClean="0">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itchFamily="18" charset="0"/>
                <a:cs typeface="Times New Roman" pitchFamily="18" charset="0"/>
              </a:rPr>
              <a:t>сағ</a:t>
            </a:r>
            <a:r>
              <a:rPr lang="ru-RU" altLang="ru-RU" sz="1100" b="1" dirty="0" smtClean="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20-ға </a:t>
            </a:r>
            <a:r>
              <a:rPr lang="ru-RU" altLang="ru-RU" sz="1100" b="1" dirty="0" err="1" smtClean="0">
                <a:solidFill>
                  <a:srgbClr val="000000"/>
                </a:solidFill>
                <a:latin typeface="Times New Roman" pitchFamily="18" charset="0"/>
                <a:cs typeface="Times New Roman" pitchFamily="18" charset="0"/>
              </a:rPr>
              <a:t>дейін</a:t>
            </a:r>
            <a:endParaRPr lang="kk-KZ" altLang="ru-RU" sz="1100" b="1" dirty="0">
              <a:solidFill>
                <a:srgbClr val="000000"/>
              </a:solidFill>
              <a:latin typeface="Times New Roman" pitchFamily="18" charset="0"/>
              <a:cs typeface="Times New Roman" pitchFamily="18" charset="0"/>
              <a:sym typeface="+mn-ea"/>
            </a:endParaRPr>
          </a:p>
          <a:p>
            <a:pPr algn="just"/>
            <a:r>
              <a:rPr lang="ru-RU" sz="1100" dirty="0" err="1" smtClean="0">
                <a:latin typeface="Times New Roman" panose="02020603050405020304" pitchFamily="18" charset="0"/>
                <a:cs typeface="Times New Roman" panose="02020603050405020304" pitchFamily="18" charset="0"/>
              </a:rPr>
              <a:t>Көшпелі</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бұлтты</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күндіз</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жаңбыр</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найзағай</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бұршақ</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дауыл</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болады</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Батыстан</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солтүстік-батыстан</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соғады</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күші</a:t>
            </a:r>
            <a:r>
              <a:rPr lang="ru-RU" sz="1100" dirty="0" smtClean="0">
                <a:latin typeface="Times New Roman" panose="02020603050405020304" pitchFamily="18" charset="0"/>
                <a:cs typeface="Times New Roman" panose="02020603050405020304" pitchFamily="18" charset="0"/>
              </a:rPr>
              <a:t> 7-12, </a:t>
            </a:r>
            <a:r>
              <a:rPr lang="ru-RU" sz="1100" dirty="0" err="1" smtClean="0">
                <a:latin typeface="Times New Roman" panose="02020603050405020304" pitchFamily="18" charset="0"/>
                <a:cs typeface="Times New Roman" panose="02020603050405020304" pitchFamily="18" charset="0"/>
              </a:rPr>
              <a:t>күндіз</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екпіні</a:t>
            </a:r>
            <a:r>
              <a:rPr lang="ru-RU" sz="1100" dirty="0" smtClean="0">
                <a:latin typeface="Times New Roman" panose="02020603050405020304" pitchFamily="18" charset="0"/>
                <a:cs typeface="Times New Roman" panose="02020603050405020304" pitchFamily="18" charset="0"/>
              </a:rPr>
              <a:t> 15-20 </a:t>
            </a:r>
            <a:r>
              <a:rPr lang="ru-RU" sz="1100" dirty="0">
                <a:latin typeface="Times New Roman" panose="02020603050405020304" pitchFamily="18" charset="0"/>
                <a:cs typeface="Times New Roman" panose="02020603050405020304" pitchFamily="18" charset="0"/>
              </a:rPr>
              <a:t>м/с. </a:t>
            </a:r>
            <a:r>
              <a:rPr lang="ru-RU" sz="1100" dirty="0" err="1" smtClean="0">
                <a:latin typeface="Times New Roman" panose="02020603050405020304" pitchFamily="18" charset="0"/>
                <a:cs typeface="Times New Roman" panose="02020603050405020304" pitchFamily="18" charset="0"/>
              </a:rPr>
              <a:t>Ауа</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температурасы</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түнде</a:t>
            </a:r>
            <a:r>
              <a:rPr lang="ru-RU" sz="1100" dirty="0" smtClean="0">
                <a:latin typeface="Times New Roman" panose="02020603050405020304" pitchFamily="18" charset="0"/>
                <a:cs typeface="Times New Roman" panose="02020603050405020304" pitchFamily="18" charset="0"/>
              </a:rPr>
              <a:t> 14-16, </a:t>
            </a:r>
            <a:r>
              <a:rPr lang="ru-RU" sz="1100" dirty="0" err="1" smtClean="0">
                <a:latin typeface="Times New Roman" panose="02020603050405020304" pitchFamily="18" charset="0"/>
                <a:cs typeface="Times New Roman" panose="02020603050405020304" pitchFamily="18" charset="0"/>
              </a:rPr>
              <a:t>күндіз</a:t>
            </a:r>
            <a:r>
              <a:rPr lang="ru-RU" sz="1100" dirty="0" smtClean="0">
                <a:latin typeface="Times New Roman" panose="02020603050405020304" pitchFamily="18" charset="0"/>
                <a:cs typeface="Times New Roman" panose="02020603050405020304" pitchFamily="18" charset="0"/>
              </a:rPr>
              <a:t> 26-28 градус </a:t>
            </a:r>
            <a:r>
              <a:rPr lang="ru-RU" sz="1100" dirty="0" err="1" smtClean="0">
                <a:latin typeface="Times New Roman" panose="02020603050405020304" pitchFamily="18" charset="0"/>
                <a:cs typeface="Times New Roman" panose="02020603050405020304" pitchFamily="18" charset="0"/>
              </a:rPr>
              <a:t>жылы</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болады</a:t>
            </a:r>
            <a:r>
              <a:rPr lang="ru-RU" sz="1100" dirty="0" smtClean="0">
                <a:latin typeface="Times New Roman" panose="02020603050405020304" pitchFamily="18" charset="0"/>
                <a:cs typeface="Times New Roman" panose="02020603050405020304" pitchFamily="18" charset="0"/>
              </a:rPr>
              <a:t>.</a:t>
            </a:r>
            <a:endParaRPr lang="kk-KZ" altLang="ru-RU" sz="1200" b="1" dirty="0" smtClean="0">
              <a:latin typeface="Times New Roman" panose="02020603050405020304" pitchFamily="18" charset="0"/>
              <a:cs typeface="Times New Roman" panose="02020603050405020304" pitchFamily="18" charset="0"/>
              <a:sym typeface="+mn-ea"/>
            </a:endParaRPr>
          </a:p>
          <a:p>
            <a:pPr algn="ctr"/>
            <a:endParaRPr lang="kk-KZ" altLang="ru-RU" sz="1100" b="1" dirty="0" smtClean="0">
              <a:latin typeface="Times New Roman" panose="02020603050405020304" pitchFamily="18" charset="0"/>
              <a:cs typeface="Times New Roman" panose="02020603050405020304" pitchFamily="18" charset="0"/>
              <a:sym typeface="+mn-ea"/>
            </a:endParaRPr>
          </a:p>
          <a:p>
            <a:pPr algn="ctr"/>
            <a:r>
              <a:rPr lang="kk-KZ" altLang="ru-RU" sz="1100" b="1" dirty="0" smtClean="0">
                <a:latin typeface="Times New Roman" panose="02020603050405020304" pitchFamily="18" charset="0"/>
                <a:cs typeface="Times New Roman" panose="02020603050405020304" pitchFamily="18" charset="0"/>
                <a:sym typeface="+mn-ea"/>
              </a:rPr>
              <a:t>03 </a:t>
            </a:r>
            <a:r>
              <a:rPr lang="kk-KZ" altLang="ru-RU" sz="1100" b="1" dirty="0" smtClean="0">
                <a:latin typeface="Times New Roman" panose="02020603050405020304" pitchFamily="18" charset="0"/>
                <a:cs typeface="Times New Roman" panose="02020603050405020304" pitchFamily="18" charset="0"/>
                <a:sym typeface="+mn-ea"/>
              </a:rPr>
              <a:t>тамызға түнге ауа-райы болжамы</a:t>
            </a:r>
            <a:endParaRPr lang="kk-KZ" sz="1100" b="1" dirty="0" smtClean="0">
              <a:solidFill>
                <a:srgbClr val="000000"/>
              </a:solidFill>
              <a:latin typeface="Times New Roman" pitchFamily="18" charset="0"/>
              <a:cs typeface="Times New Roman" pitchFamily="18" charset="0"/>
            </a:endParaRPr>
          </a:p>
          <a:p>
            <a:pPr algn="ctr"/>
            <a:r>
              <a:rPr lang="ru-RU" sz="1100" b="1" dirty="0" smtClean="0">
                <a:solidFill>
                  <a:srgbClr val="000000"/>
                </a:solidFill>
                <a:latin typeface="Times New Roman" pitchFamily="18" charset="0"/>
                <a:cs typeface="Times New Roman" pitchFamily="18" charset="0"/>
              </a:rPr>
              <a:t>2026 ж. 02 </a:t>
            </a:r>
            <a:r>
              <a:rPr lang="ru-RU" sz="1100" b="1" dirty="0" err="1" smtClean="0">
                <a:solidFill>
                  <a:srgbClr val="000000"/>
                </a:solidFill>
                <a:latin typeface="Times New Roman" pitchFamily="18" charset="0"/>
                <a:cs typeface="Times New Roman" pitchFamily="18" charset="0"/>
              </a:rPr>
              <a:t>тамыз</a:t>
            </a:r>
            <a:r>
              <a:rPr lang="ru-RU" sz="1100" b="1" dirty="0" smtClean="0">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20-дан </a:t>
            </a:r>
            <a:r>
              <a:rPr lang="ru-RU" sz="1100" b="1" dirty="0" err="1" smtClean="0">
                <a:solidFill>
                  <a:srgbClr val="000000"/>
                </a:solidFill>
                <a:latin typeface="Times New Roman" pitchFamily="18" charset="0"/>
                <a:cs typeface="Times New Roman" pitchFamily="18" charset="0"/>
              </a:rPr>
              <a:t>бастап</a:t>
            </a:r>
            <a:r>
              <a:rPr lang="ru-RU" sz="1100" b="1" dirty="0" smtClean="0">
                <a:latin typeface="Times New Roman" panose="02020603050405020304" pitchFamily="18" charset="0"/>
                <a:cs typeface="Times New Roman" panose="02020603050405020304" pitchFamily="18" charset="0"/>
              </a:rPr>
              <a:t> 03 </a:t>
            </a:r>
            <a:r>
              <a:rPr lang="ru-RU" sz="1100" b="1" dirty="0" err="1" smtClean="0">
                <a:latin typeface="Times New Roman" panose="02020603050405020304" pitchFamily="18" charset="0"/>
                <a:cs typeface="Times New Roman" panose="02020603050405020304" pitchFamily="18" charset="0"/>
              </a:rPr>
              <a:t>тамыз</a:t>
            </a:r>
            <a:r>
              <a:rPr lang="ru-RU" sz="1100" b="1" dirty="0" smtClean="0">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08-ге </a:t>
            </a:r>
            <a:r>
              <a:rPr lang="ru-RU" sz="1100" b="1" dirty="0" err="1" smtClean="0">
                <a:solidFill>
                  <a:srgbClr val="000000"/>
                </a:solidFill>
                <a:latin typeface="Times New Roman" pitchFamily="18" charset="0"/>
                <a:cs typeface="Times New Roman" pitchFamily="18" charset="0"/>
              </a:rPr>
              <a:t>дейін</a:t>
            </a:r>
            <a:endParaRPr lang="ru-RU" sz="1100" b="1" dirty="0" smtClean="0">
              <a:solidFill>
                <a:srgbClr val="000000"/>
              </a:solidFill>
              <a:latin typeface="Times New Roman" pitchFamily="18" charset="0"/>
              <a:cs typeface="Times New Roman" pitchFamily="18" charset="0"/>
            </a:endParaRPr>
          </a:p>
          <a:p>
            <a:pPr algn="just"/>
            <a:r>
              <a:rPr lang="ru-RU" sz="1100" dirty="0" err="1" smtClean="0">
                <a:latin typeface="Times New Roman" panose="02020603050405020304" pitchFamily="18" charset="0"/>
                <a:cs typeface="Times New Roman" panose="02020603050405020304" pitchFamily="18" charset="0"/>
              </a:rPr>
              <a:t>Көшпелі</a:t>
            </a:r>
            <a:r>
              <a:rPr lang="ru-RU" sz="1100" dirty="0" smtClean="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бұлтты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жауын-шашынсыз</a:t>
            </a:r>
            <a:r>
              <a:rPr lang="kk-KZ" sz="1100" kern="1400" dirty="0" smtClean="0">
                <a:latin typeface="Times New Roman" panose="02020603050405020304" pitchFamily="18" charset="0"/>
                <a:ea typeface="Times New Roman" panose="02020603050405020304" pitchFamily="18" charset="0"/>
                <a:cs typeface="Times New Roman" panose="02020603050405020304" pitchFamily="18" charset="0"/>
              </a:rPr>
              <a:t>. Солтүстік-батыстан </a:t>
            </a:r>
            <a:r>
              <a:rPr lang="kk-KZ" sz="1100" dirty="0" smtClean="0">
                <a:latin typeface="Times New Roman" panose="02020603050405020304" pitchFamily="18" charset="0"/>
                <a:cs typeface="Times New Roman" panose="02020603050405020304" pitchFamily="18" charset="0"/>
                <a:sym typeface="+mn-ea"/>
              </a:rPr>
              <a:t>жел соғады,</a:t>
            </a:r>
            <a:r>
              <a:rPr lang="kk-KZ" sz="1100" dirty="0" smtClean="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9-14 </a:t>
            </a:r>
            <a:r>
              <a:rPr lang="kk-KZ" sz="1100" dirty="0" smtClean="0">
                <a:latin typeface="Times New Roman" panose="02020603050405020304" pitchFamily="18" charset="0"/>
                <a:cs typeface="Times New Roman" panose="02020603050405020304" pitchFamily="18" charset="0"/>
              </a:rPr>
              <a:t>м/с. Ауа температурасы </a:t>
            </a:r>
            <a:r>
              <a:rPr lang="kk-KZ" sz="1100" dirty="0" smtClean="0">
                <a:latin typeface="Times New Roman" panose="02020603050405020304" pitchFamily="18" charset="0"/>
                <a:cs typeface="Times New Roman" panose="02020603050405020304" pitchFamily="18" charset="0"/>
              </a:rPr>
              <a:t>15-17 </a:t>
            </a:r>
            <a:r>
              <a:rPr lang="kk-KZ" sz="1100" dirty="0" smtClean="0">
                <a:latin typeface="Times New Roman" panose="02020603050405020304" pitchFamily="18" charset="0"/>
                <a:cs typeface="Times New Roman" panose="02020603050405020304" pitchFamily="18" charset="0"/>
              </a:rPr>
              <a:t>градус жылы болады.</a:t>
            </a:r>
            <a:endParaRPr lang="kk-KZ" sz="11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4971138"/>
              </p:ext>
            </p:extLst>
          </p:nvPr>
        </p:nvGraphicFramePr>
        <p:xfrm>
          <a:off x="5071678" y="3934268"/>
          <a:ext cx="4667576" cy="2407920"/>
        </p:xfrm>
        <a:graphic>
          <a:graphicData uri="http://schemas.openxmlformats.org/drawingml/2006/table">
            <a:tbl>
              <a:tblPr firstRow="1" bandRow="1">
                <a:tableStyleId>{5C22544A-7EE6-4342-B048-85BDC9FD1C3A}</a:tableStyleId>
              </a:tblPr>
              <a:tblGrid>
                <a:gridCol w="1887848">
                  <a:extLst>
                    <a:ext uri="{9D8B030D-6E8A-4147-A177-3AD203B41FA5}">
                      <a16:colId xmlns="" xmlns:a16="http://schemas.microsoft.com/office/drawing/2014/main" val="3583770891"/>
                    </a:ext>
                  </a:extLst>
                </a:gridCol>
                <a:gridCol w="1425868">
                  <a:extLst>
                    <a:ext uri="{9D8B030D-6E8A-4147-A177-3AD203B41FA5}">
                      <a16:colId xmlns="" xmlns:a16="http://schemas.microsoft.com/office/drawing/2014/main" val="1276116030"/>
                    </a:ext>
                  </a:extLst>
                </a:gridCol>
                <a:gridCol w="1353860">
                  <a:extLst>
                    <a:ext uri="{9D8B030D-6E8A-4147-A177-3AD203B41FA5}">
                      <a16:colId xmlns="" xmlns:a16="http://schemas.microsoft.com/office/drawing/2014/main" val="2096923049"/>
                    </a:ext>
                  </a:extLst>
                </a:gridCol>
              </a:tblGrid>
              <a:tr h="419516">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Нақты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шоғырлану</a:t>
                      </a:r>
                      <a:r>
                        <a:rPr lang="ru-RU" sz="11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solidFill>
                            <a:schemeClr val="tx1"/>
                          </a:solidFill>
                          <a:latin typeface="Times New Roman" panose="02020603050405020304" pitchFamily="18" charset="0"/>
                          <a:cs typeface="Times New Roman" panose="02020603050405020304" pitchFamily="18" charset="0"/>
                        </a:rPr>
                        <a:t>ШЖШ асу</a:t>
                      </a:r>
                      <a:r>
                        <a:rPr lang="kk-KZ" sz="1100" baseline="0" dirty="0">
                          <a:solidFill>
                            <a:schemeClr val="tx1"/>
                          </a:solidFill>
                          <a:latin typeface="Times New Roman" panose="02020603050405020304" pitchFamily="18" charset="0"/>
                          <a:cs typeface="Times New Roman" panose="02020603050405020304" pitchFamily="18" charset="0"/>
                        </a:rPr>
                        <a:t> еселігі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73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0.146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441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0.088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188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0.941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0.058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0.013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1678" y="3472603"/>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тамызға</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2928" y="2276121"/>
            <a:ext cx="4808487" cy="60785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a:solidFill>
                  <a:prstClr val="black"/>
                </a:solidFill>
                <a:latin typeface="Times New Roman" panose="02020603050405020304" pitchFamily="18" charset="0"/>
                <a:cs typeface="Times New Roman" panose="02020603050405020304" pitchFamily="18" charset="0"/>
              </a:rPr>
              <a:t>2026 </a:t>
            </a:r>
            <a:r>
              <a:rPr lang="ru-RU" sz="1100" dirty="0" err="1">
                <a:solidFill>
                  <a:prstClr val="black"/>
                </a:solidFill>
                <a:latin typeface="Times New Roman" panose="02020603050405020304" pitchFamily="18" charset="0"/>
                <a:cs typeface="Times New Roman" panose="02020603050405020304" pitchFamily="18" charset="0"/>
              </a:rPr>
              <a:t>жылғы</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smtClean="0">
                <a:solidFill>
                  <a:prstClr val="black"/>
                </a:solidFill>
                <a:latin typeface="Times New Roman" panose="02020603050405020304" pitchFamily="18" charset="0"/>
                <a:cs typeface="Times New Roman" panose="02020603050405020304" pitchFamily="18" charset="0"/>
              </a:rPr>
              <a:t>02 </a:t>
            </a:r>
            <a:r>
              <a:rPr lang="ru-RU" sz="1100" dirty="0" err="1" smtClean="0">
                <a:solidFill>
                  <a:prstClr val="black"/>
                </a:solidFill>
                <a:latin typeface="Times New Roman" panose="02020603050405020304" pitchFamily="18" charset="0"/>
                <a:cs typeface="Times New Roman" panose="02020603050405020304" pitchFamily="18" charset="0"/>
              </a:rPr>
              <a:t>тамызға</a:t>
            </a:r>
            <a:r>
              <a:rPr lang="ru-RU" sz="1100" dirty="0" smtClean="0">
                <a:solidFill>
                  <a:prstClr val="black"/>
                </a:solidFill>
                <a:latin typeface="Times New Roman" panose="02020603050405020304" pitchFamily="18" charset="0"/>
                <a:cs typeface="Times New Roman" panose="02020603050405020304" pitchFamily="18" charset="0"/>
              </a:rPr>
              <a:t>, 03 </a:t>
            </a:r>
            <a:r>
              <a:rPr lang="ru-RU" sz="1100" dirty="0" err="1" smtClean="0">
                <a:solidFill>
                  <a:prstClr val="black"/>
                </a:solidFill>
                <a:latin typeface="Times New Roman" panose="02020603050405020304" pitchFamily="18" charset="0"/>
                <a:cs typeface="Times New Roman" panose="02020603050405020304" pitchFamily="18" charset="0"/>
              </a:rPr>
              <a:t>тамызға</a:t>
            </a:r>
            <a:r>
              <a:rPr lang="ru-RU" sz="1100" dirty="0" smtClean="0">
                <a:solidFill>
                  <a:prstClr val="black"/>
                </a:solidFill>
                <a:latin typeface="Times New Roman" panose="02020603050405020304" pitchFamily="18" charset="0"/>
                <a:cs typeface="Times New Roman" panose="02020603050405020304" pitchFamily="18" charset="0"/>
              </a:rPr>
              <a:t> </a:t>
            </a:r>
            <a:r>
              <a:rPr lang="kk-KZ" sz="1100" dirty="0" smtClean="0">
                <a:solidFill>
                  <a:prstClr val="black"/>
                </a:solidFill>
                <a:latin typeface="Times New Roman" panose="02020603050405020304" pitchFamily="18" charset="0"/>
                <a:cs typeface="Times New Roman" panose="02020603050405020304" pitchFamily="18" charset="0"/>
              </a:rPr>
              <a:t>түнде </a:t>
            </a:r>
            <a:r>
              <a:rPr lang="ru-RU" sz="1100" dirty="0" err="1">
                <a:solidFill>
                  <a:prstClr val="black"/>
                </a:solidFill>
                <a:latin typeface="Times New Roman" panose="02020603050405020304" pitchFamily="18" charset="0"/>
                <a:cs typeface="Times New Roman" panose="02020603050405020304" pitchFamily="18" charset="0"/>
              </a:rPr>
              <a:t>метеорологиялық</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жағдайлар</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қала</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атмосферасында</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ластаушы</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заттардың</a:t>
            </a:r>
            <a:r>
              <a:rPr lang="ru-RU" sz="1100" dirty="0">
                <a:solidFill>
                  <a:prstClr val="black"/>
                </a:solidFill>
                <a:latin typeface="Times New Roman" panose="02020603050405020304" pitchFamily="18" charset="0"/>
                <a:cs typeface="Times New Roman" panose="02020603050405020304" pitchFamily="18" charset="0"/>
              </a:rPr>
              <a:t> </a:t>
            </a:r>
            <a:r>
              <a:rPr lang="ru-RU" sz="1100" b="1" dirty="0" err="1" smtClean="0">
                <a:solidFill>
                  <a:prstClr val="black"/>
                </a:solidFill>
                <a:latin typeface="Times New Roman" panose="02020603050405020304" pitchFamily="18" charset="0"/>
                <a:cs typeface="Times New Roman" panose="02020603050405020304" pitchFamily="18" charset="0"/>
              </a:rPr>
              <a:t>сейілуіне</a:t>
            </a:r>
            <a:r>
              <a:rPr lang="ru-RU" sz="1100" b="1" dirty="0" smtClean="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ықпал</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етеді</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Жалпы</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қала</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бойынша</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ауаның</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ластану</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деңгейі</a:t>
            </a:r>
            <a:r>
              <a:rPr lang="ru-RU" sz="1100" dirty="0">
                <a:solidFill>
                  <a:prstClr val="black"/>
                </a:solidFill>
                <a:latin typeface="Times New Roman" panose="02020603050405020304" pitchFamily="18" charset="0"/>
                <a:cs typeface="Times New Roman" panose="02020603050405020304" pitchFamily="18" charset="0"/>
              </a:rPr>
              <a:t> </a:t>
            </a:r>
            <a:r>
              <a:rPr lang="kk-KZ" sz="1100" dirty="0" smtClean="0">
                <a:solidFill>
                  <a:srgbClr val="000000"/>
                </a:solidFill>
                <a:latin typeface="Times New Roman" panose="02020603050405020304" pitchFamily="18" charset="0"/>
              </a:rPr>
              <a:t>төмен </a:t>
            </a:r>
            <a:r>
              <a:rPr lang="kk-KZ" sz="1100" dirty="0">
                <a:solidFill>
                  <a:srgbClr val="000000"/>
                </a:solidFill>
                <a:latin typeface="Times New Roman" panose="02020603050405020304" pitchFamily="18" charset="0"/>
                <a:cs typeface="Times New Roman" panose="02020603050405020304" pitchFamily="18" charset="0"/>
              </a:rPr>
              <a:t>б</a:t>
            </a:r>
            <a:r>
              <a:rPr lang="ru-RU" sz="1100" dirty="0" err="1">
                <a:solidFill>
                  <a:prstClr val="black"/>
                </a:solidFill>
                <a:latin typeface="Times New Roman" panose="02020603050405020304" pitchFamily="18" charset="0"/>
                <a:cs typeface="Times New Roman" panose="02020603050405020304" pitchFamily="18" charset="0"/>
              </a:rPr>
              <a:t>олады</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деп</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күтілуде</a:t>
            </a:r>
            <a:r>
              <a:rPr lang="ru-RU" sz="1150" dirty="0" smtClean="0">
                <a:solidFill>
                  <a:prstClr val="black"/>
                </a:solidFill>
                <a:latin typeface="Times New Roman" panose="02020603050405020304" pitchFamily="18" charset="0"/>
                <a:cs typeface="Times New Roman" panose="02020603050405020304" pitchFamily="18" charset="0"/>
              </a:rPr>
              <a:t>.</a:t>
            </a:r>
            <a:endParaRPr lang="ru-RU" sz="1150" dirty="0">
              <a:solidFill>
                <a:prstClr val="black"/>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18811" y="3195604"/>
            <a:ext cx="4816722"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a:t>
            </a:r>
            <a:r>
              <a:rPr lang="ru-RU" sz="1100" dirty="0" err="1">
                <a:solidFill>
                  <a:schemeClr val="tx1"/>
                </a:solidFill>
                <a:latin typeface="Times New Roman" panose="02020603050405020304" pitchFamily="18" charset="0"/>
                <a:cs typeface="Times New Roman" panose="02020603050405020304" pitchFamily="18" charset="0"/>
              </a:rPr>
              <a:t>дәрежелі </a:t>
            </a:r>
            <a:r>
              <a:rPr lang="ru-RU" sz="1100" dirty="0">
                <a:solidFill>
                  <a:schemeClr val="tx1"/>
                </a:solidFill>
                <a:latin typeface="Times New Roman" panose="02020603050405020304" pitchFamily="18" charset="0"/>
                <a:cs typeface="Times New Roman" panose="02020603050405020304" pitchFamily="18" charset="0"/>
              </a:rPr>
              <a:t>ҚМЖ </a:t>
            </a:r>
            <a:r>
              <a:rPr lang="ru-RU" sz="1100" dirty="0" err="1">
                <a:solidFill>
                  <a:schemeClr val="tx1"/>
                </a:solidFill>
                <a:latin typeface="Times New Roman" panose="02020603050405020304" pitchFamily="18" charset="0"/>
                <a:cs typeface="Times New Roman" panose="02020603050405020304" pitchFamily="18" charset="0"/>
              </a:rPr>
              <a:t>ескертуі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жоқ</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err="1">
                <a:latin typeface="Times New Roman" panose="02020603050405020304" pitchFamily="18" charset="0"/>
                <a:cs typeface="Times New Roman" panose="02020603050405020304" pitchFamily="18" charset="0"/>
              </a:rPr>
              <a:t>болып</a:t>
            </a:r>
            <a:r>
              <a:rPr lang="ru-RU" altLang="ru-RU" sz="1200" i="1">
                <a:latin typeface="Times New Roman" panose="02020603050405020304" pitchFamily="18" charset="0"/>
                <a:cs typeface="Times New Roman" panose="02020603050405020304" pitchFamily="18" charset="0"/>
              </a:rPr>
              <a:t> </a:t>
            </a:r>
            <a:r>
              <a:rPr lang="ru-RU" altLang="ru-RU" sz="1200" i="1" smtClean="0">
                <a:latin typeface="Times New Roman" panose="02020603050405020304" pitchFamily="18" charset="0"/>
                <a:cs typeface="Times New Roman" panose="02020603050405020304" pitchFamily="18" charset="0"/>
              </a:rPr>
              <a:t>табылады.</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1"/>
              <a:ext cx="1784464" cy="1046456"/>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err="1">
                  <a:latin typeface="Times New Roman" panose="02020603050405020304" pitchFamily="18" charset="0"/>
                  <a:cs typeface="Times New Roman" panose="02020603050405020304" pitchFamily="18" charset="0"/>
                </a:rPr>
                <a:t>Ақтөбе</a:t>
              </a:r>
              <a:r>
                <a:rPr lang="ru-RU" altLang="ru-RU" sz="1000" i="1">
                  <a:latin typeface="Times New Roman" panose="02020603050405020304" pitchFamily="18" charset="0"/>
                  <a:cs typeface="Times New Roman" panose="02020603050405020304" pitchFamily="18" charset="0"/>
                </a:rPr>
                <a:t> </a:t>
              </a:r>
              <a:r>
                <a:rPr lang="ru-RU" altLang="ru-RU" sz="1000" i="1" smtClean="0">
                  <a:latin typeface="Times New Roman" panose="02020603050405020304" pitchFamily="18" charset="0"/>
                  <a:cs typeface="Times New Roman" panose="02020603050405020304" pitchFamily="18" charset="0"/>
                </a:rPr>
                <a:t>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Тарасенко Л.И.</a:t>
            </a: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a:t>
            </a:r>
            <a:r>
              <a:rPr lang="kk-KZ" altLang="ru-RU" sz="800" i="1">
                <a:solidFill>
                  <a:srgbClr val="000000"/>
                </a:solidFill>
                <a:latin typeface="Times New Roman" panose="02020603050405020304" pitchFamily="18" charset="0"/>
                <a:cs typeface="Times New Roman" panose="02020603050405020304" pitchFamily="18" charset="0"/>
              </a:rPr>
              <a:t>сәйкес </a:t>
            </a:r>
            <a:r>
              <a:rPr lang="kk-KZ" altLang="ru-RU" sz="800" i="1" smtClean="0">
                <a:solidFill>
                  <a:srgbClr val="000000"/>
                </a:solidFill>
                <a:latin typeface="Times New Roman" panose="02020603050405020304" pitchFamily="18" charset="0"/>
                <a:cs typeface="Times New Roman" panose="02020603050405020304" pitchFamily="18" charset="0"/>
              </a:rPr>
              <a:t>жүргізіледі.</a:t>
            </a:r>
            <a:endParaRPr lang="kk-KZ" altLang="ru-RU" sz="800" i="1" dirty="0">
              <a:solidFill>
                <a:srgbClr val="000000"/>
              </a:solidFill>
              <a:latin typeface="Times New Roman" panose="02020603050405020304" pitchFamily="18" charset="0"/>
              <a:cs typeface="Times New Roman" panose="02020603050405020304" pitchFamily="18" charset="0"/>
            </a:endParaRP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a:t>
            </a:r>
            <a:r>
              <a:rPr lang="kk-KZ" altLang="ru-RU" sz="800" i="1">
                <a:solidFill>
                  <a:srgbClr val="000000"/>
                </a:solidFill>
                <a:latin typeface="Times New Roman" panose="02020603050405020304" pitchFamily="18" charset="0"/>
                <a:cs typeface="Times New Roman" panose="02020603050405020304" pitchFamily="18" charset="0"/>
              </a:rPr>
              <a:t>негізінде </a:t>
            </a:r>
            <a:r>
              <a:rPr lang="kk-KZ" altLang="ru-RU" sz="800" i="1" smtClean="0">
                <a:solidFill>
                  <a:srgbClr val="000000"/>
                </a:solidFill>
                <a:latin typeface="Times New Roman" panose="02020603050405020304" pitchFamily="18" charset="0"/>
                <a:cs typeface="Times New Roman" panose="02020603050405020304" pitchFamily="18" charset="0"/>
              </a:rPr>
              <a:t>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a:t>
                      </a:r>
                      <a:r>
                        <a:rPr lang="kk-KZ" altLang="en-US" sz="1000" b="0" i="0" u="none" kern="1200" baseline="0">
                          <a:solidFill>
                            <a:schemeClr val="tx1"/>
                          </a:solidFill>
                          <a:latin typeface="Times New Roman" panose="02020603050405020304" pitchFamily="18" charset="0"/>
                          <a:ea typeface="+mn-ea"/>
                          <a:cs typeface="+mn-cs"/>
                        </a:rPr>
                        <a:t>посттарда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 </a:t>
                      </a:r>
                      <a:r>
                        <a:rPr lang="ru-RU" sz="1000" smtClean="0">
                          <a:latin typeface="Times New Roman" panose="02020603050405020304" pitchFamily="18" charset="0"/>
                          <a:cs typeface="Times New Roman" panose="02020603050405020304" pitchFamily="18" charset="0"/>
                        </a:rPr>
                        <a:t>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a:t>
                      </a:r>
                      <a:r>
                        <a:rPr lang="kk-KZ" sz="1000" dirty="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a:t>
                      </a:r>
                      <a:r>
                        <a:rPr lang="kk-KZ" sz="1000" dirty="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a:t>
                      </a:r>
                      <a:r>
                        <a:rPr sz="800" dirty="0">
                          <a:latin typeface="Times New Roman" panose="02020603050405020304" pitchFamily="18" charset="0"/>
                          <a:cs typeface="Times New Roman" panose="02020603050405020304" pitchFamily="18" charset="0"/>
                        </a:rPr>
                        <a:t>+7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a:t>
                      </a:r>
                      <a:r>
                        <a:rPr lang="kk-KZ"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49710</TotalTime>
  <Words>537</Words>
  <Application>Microsoft Office PowerPoint</Application>
  <PresentationFormat>Лист A4 (210x297 мм)</PresentationFormat>
  <Paragraphs>98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7147</cp:revision>
  <cp:lastPrinted>2021-07-01T07:38:07Z</cp:lastPrinted>
  <dcterms:created xsi:type="dcterms:W3CDTF">2018-03-27T06:03:00Z</dcterms:created>
  <dcterms:modified xsi:type="dcterms:W3CDTF">2026-08-01T07:58:22Z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