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111" d="100"/>
          <a:sy n="111" d="100"/>
        </p:scale>
        <p:origin x="2064"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8641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lvl="0" algn="ctr">
              <a:defRPr/>
            </a:pPr>
            <a:r>
              <a:rPr kumimoji="0" lang="kk-KZ" altLang="en-US" sz="1200" b="0" i="0" u="none" strike="noStrike" kern="1200" cap="none" spc="0" normalizeH="0" noProof="0" dirty="0" smtClean="0">
                <a:ln>
                  <a:noFill/>
                </a:ln>
                <a:solidFill>
                  <a:srgbClr val="FFFFFF"/>
                </a:solidFill>
                <a:effectLst/>
                <a:uLnTx/>
                <a:uFillTx/>
                <a:latin typeface="Times New Roman" panose="02020603050405020304" pitchFamily="18" charset="0"/>
                <a:cs typeface="Times New Roman" panose="02020603050405020304" pitchFamily="18" charset="0"/>
              </a:rPr>
              <a:t> </a:t>
            </a: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err="1">
                          <a:solidFill>
                            <a:srgbClr val="002060"/>
                          </a:solidFill>
                          <a:latin typeface="Times New Roman" panose="02020603050405020304" pitchFamily="18" charset="0"/>
                          <a:cs typeface="Times New Roman" panose="02020603050405020304" pitchFamily="18" charset="0"/>
                        </a:rPr>
                        <a:t>Ақтөбе</a:t>
                      </a:r>
                      <a:r>
                        <a:rPr lang="ru-RU" altLang="x-none" sz="1200" b="1" i="1">
                          <a:solidFill>
                            <a:srgbClr val="002060"/>
                          </a:solidFill>
                          <a:latin typeface="Times New Roman" panose="02020603050405020304" pitchFamily="18" charset="0"/>
                          <a:cs typeface="Times New Roman" panose="02020603050405020304" pitchFamily="18" charset="0"/>
                        </a:rPr>
                        <a:t> </a:t>
                      </a:r>
                      <a:r>
                        <a:rPr lang="ru-RU" altLang="x-none" sz="1200" b="1" i="1"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14126755"/>
              </p:ext>
            </p:extLst>
          </p:nvPr>
        </p:nvGraphicFramePr>
        <p:xfrm>
          <a:off x="344489" y="2511207"/>
          <a:ext cx="4608512" cy="1925905"/>
        </p:xfrm>
        <a:graphic>
          <a:graphicData uri="http://schemas.openxmlformats.org/drawingml/2006/table">
            <a:tbl>
              <a:tblPr/>
              <a:tblGrid>
                <a:gridCol w="4608512">
                  <a:extLst>
                    <a:ext uri="{9D8B030D-6E8A-4147-A177-3AD203B41FA5}">
                      <a16:colId xmlns="" xmlns:a16="http://schemas.microsoft.com/office/drawing/2014/main" val="20000"/>
                    </a:ext>
                  </a:extLst>
                </a:gridCol>
              </a:tblGrid>
              <a:tr h="19259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212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 БЮЛЛЕТЕН</a:t>
                      </a:r>
                      <a:r>
                        <a:rPr lang="kk-KZ" altLang="x-none" sz="1600" b="1" i="1" dirty="0" smtClean="0">
                          <a:solidFill>
                            <a:srgbClr val="002060"/>
                          </a:solidFill>
                          <a:latin typeface="Times New Roman" panose="02020603050405020304" pitchFamily="18" charset="0"/>
                          <a:cs typeface="Times New Roman" panose="02020603050405020304" pitchFamily="18" charset="0"/>
                        </a:rPr>
                        <a:t>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Ақтөбе </a:t>
                      </a:r>
                      <a:r>
                        <a:rPr lang="ru-RU" altLang="x-none" sz="1400" b="1" i="1" dirty="0" smtClean="0">
                          <a:solidFill>
                            <a:srgbClr val="002060"/>
                          </a:solidFill>
                          <a:latin typeface="Times New Roman" panose="02020603050405020304" pitchFamily="18" charset="0"/>
                          <a:cs typeface="Times New Roman" panose="02020603050405020304" pitchFamily="18" charset="0"/>
                        </a:rPr>
                        <a:t>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3</a:t>
                      </a:r>
                      <a:r>
                        <a:rPr lang="en-US"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 шілде</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12774" y="111026"/>
            <a:ext cx="4874618" cy="1785104"/>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Ақтөбе</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бойынша</a:t>
            </a:r>
            <a:endParaRPr lang="ru-RU" altLang="ru-RU" sz="1100" b="1" dirty="0">
              <a:latin typeface="Times New Roman" pitchFamily="18" charset="0"/>
              <a:cs typeface="Times New Roman" pitchFamily="18" charset="0"/>
            </a:endParaRPr>
          </a:p>
          <a:p>
            <a:pPr algn="ctr"/>
            <a:r>
              <a:rPr lang="kk-KZ" sz="1100" b="1" dirty="0" smtClean="0">
                <a:latin typeface="Times New Roman" panose="02020603050405020304" pitchFamily="18" charset="0"/>
                <a:cs typeface="Times New Roman" panose="02020603050405020304" pitchFamily="18" charset="0"/>
              </a:rPr>
              <a:t>01</a:t>
            </a:r>
            <a:r>
              <a:rPr lang="kk-KZ" sz="1100" b="1" dirty="0" smtClean="0">
                <a:latin typeface="Times New Roman" panose="02020603050405020304" pitchFamily="18" charset="0"/>
                <a:cs typeface="Times New Roman" panose="02020603050405020304" pitchFamily="18" charset="0"/>
              </a:rPr>
              <a:t> тамызға </a:t>
            </a:r>
            <a:r>
              <a:rPr lang="kk-KZ" sz="1100" b="1" dirty="0" smtClean="0">
                <a:latin typeface="Times New Roman" panose="02020603050405020304" pitchFamily="18" charset="0"/>
                <a:cs typeface="Times New Roman" panose="02020603050405020304" pitchFamily="18" charset="0"/>
              </a:rPr>
              <a:t>а</a:t>
            </a:r>
            <a:r>
              <a:rPr lang="kk-KZ" altLang="ru-RU" sz="1100" b="1" dirty="0" smtClean="0">
                <a:latin typeface="Times New Roman" pitchFamily="18" charset="0"/>
                <a:cs typeface="Times New Roman" pitchFamily="18" charset="0"/>
              </a:rPr>
              <a:t>уа-райы </a:t>
            </a:r>
            <a:r>
              <a:rPr lang="kk-KZ" altLang="ru-RU" sz="1100" b="1" dirty="0">
                <a:latin typeface="Times New Roman" pitchFamily="18" charset="0"/>
                <a:cs typeface="Times New Roman" pitchFamily="18" charset="0"/>
              </a:rPr>
              <a:t>болжамы</a:t>
            </a:r>
            <a:endParaRPr lang="ru-RU" altLang="ru-RU" sz="1100" b="1" dirty="0">
              <a:latin typeface="Times New Roman" pitchFamily="18" charset="0"/>
              <a:cs typeface="Times New Roman" pitchFamily="18" charset="0"/>
            </a:endParaRPr>
          </a:p>
          <a:p>
            <a:pPr algn="ctr"/>
            <a:r>
              <a:rPr lang="ru-RU" altLang="ru-RU" sz="1100" b="1" dirty="0" smtClean="0">
                <a:solidFill>
                  <a:srgbClr val="000000"/>
                </a:solidFill>
                <a:latin typeface="Times New Roman" pitchFamily="18" charset="0"/>
                <a:cs typeface="Times New Roman" pitchFamily="18" charset="0"/>
              </a:rPr>
              <a:t>2026 ж. </a:t>
            </a:r>
            <a:r>
              <a:rPr lang="ru-RU" altLang="ru-RU" sz="1100" b="1" dirty="0" smtClean="0">
                <a:solidFill>
                  <a:srgbClr val="000000"/>
                </a:solidFill>
                <a:latin typeface="Times New Roman" pitchFamily="18" charset="0"/>
                <a:cs typeface="Times New Roman" pitchFamily="18" charset="0"/>
              </a:rPr>
              <a:t>31</a:t>
            </a:r>
            <a:r>
              <a:rPr lang="ru-RU" sz="1100" b="1" dirty="0" smtClean="0">
                <a:solidFill>
                  <a:srgbClr val="000000"/>
                </a:solidFill>
                <a:latin typeface="Times New Roman" pitchFamily="18" charset="0"/>
                <a:cs typeface="Times New Roman" pitchFamily="18" charset="0"/>
              </a:rPr>
              <a:t> </a:t>
            </a:r>
            <a:r>
              <a:rPr lang="ru-RU" sz="1100" b="1" dirty="0" err="1" smtClean="0">
                <a:solidFill>
                  <a:srgbClr val="000000"/>
                </a:solidFill>
                <a:latin typeface="Times New Roman" pitchFamily="18" charset="0"/>
                <a:cs typeface="Times New Roman" pitchFamily="18" charset="0"/>
              </a:rPr>
              <a:t>шілде</a:t>
            </a:r>
            <a:r>
              <a:rPr lang="ru-RU" sz="1100" b="1" dirty="0" smtClean="0">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itchFamily="18" charset="0"/>
                <a:cs typeface="Times New Roman" pitchFamily="18" charset="0"/>
              </a:rPr>
              <a:t>сағ</a:t>
            </a:r>
            <a:r>
              <a:rPr lang="ru-RU" altLang="ru-RU" sz="1100" b="1" dirty="0" smtClean="0">
                <a:solidFill>
                  <a:srgbClr val="000000"/>
                </a:solidFill>
                <a:latin typeface="Times New Roman" pitchFamily="18" charset="0"/>
                <a:cs typeface="Times New Roman" pitchFamily="18" charset="0"/>
              </a:rPr>
              <a:t>. 20-дан</a:t>
            </a:r>
            <a:r>
              <a:rPr lang="ru-RU" sz="1100" b="1" dirty="0" smtClean="0">
                <a:latin typeface="Times New Roman" panose="02020603050405020304" pitchFamily="18" charset="0"/>
                <a:cs typeface="Times New Roman" panose="02020603050405020304" pitchFamily="18" charset="0"/>
              </a:rPr>
              <a:t> </a:t>
            </a:r>
            <a:r>
              <a:rPr lang="ru-RU" sz="1100" b="1" dirty="0" smtClean="0">
                <a:latin typeface="Times New Roman" panose="02020603050405020304" pitchFamily="18" charset="0"/>
                <a:cs typeface="Times New Roman" panose="02020603050405020304" pitchFamily="18" charset="0"/>
              </a:rPr>
              <a:t>01</a:t>
            </a:r>
            <a:r>
              <a:rPr lang="kk-KZ" sz="1100" b="1" dirty="0" smtClean="0">
                <a:latin typeface="Times New Roman" panose="02020603050405020304" pitchFamily="18" charset="0"/>
                <a:cs typeface="Times New Roman" panose="02020603050405020304" pitchFamily="18" charset="0"/>
              </a:rPr>
              <a:t> </a:t>
            </a:r>
            <a:r>
              <a:rPr lang="ru-RU" sz="1100" b="1" dirty="0" err="1" smtClean="0">
                <a:latin typeface="Times New Roman" panose="02020603050405020304" pitchFamily="18" charset="0"/>
                <a:cs typeface="Times New Roman" panose="02020603050405020304" pitchFamily="18" charset="0"/>
              </a:rPr>
              <a:t>тамыз</a:t>
            </a:r>
            <a:r>
              <a:rPr lang="ru-RU" sz="1100" b="1" dirty="0" smtClean="0">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itchFamily="18" charset="0"/>
                <a:cs typeface="Times New Roman" pitchFamily="18" charset="0"/>
              </a:rPr>
              <a:t>сағ</a:t>
            </a:r>
            <a:r>
              <a:rPr lang="ru-RU" altLang="ru-RU" sz="1100" b="1" dirty="0" smtClean="0">
                <a:solidFill>
                  <a:srgbClr val="000000"/>
                </a:solidFill>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20-ға </a:t>
            </a:r>
            <a:r>
              <a:rPr lang="ru-RU" altLang="ru-RU" sz="1100" b="1" dirty="0" err="1" smtClean="0">
                <a:solidFill>
                  <a:srgbClr val="000000"/>
                </a:solidFill>
                <a:latin typeface="Times New Roman" pitchFamily="18" charset="0"/>
                <a:cs typeface="Times New Roman" pitchFamily="18" charset="0"/>
              </a:rPr>
              <a:t>дейін</a:t>
            </a:r>
            <a:endParaRPr lang="kk-KZ" altLang="ru-RU" sz="1100" b="1" dirty="0">
              <a:solidFill>
                <a:srgbClr val="000000"/>
              </a:solidFill>
              <a:latin typeface="Times New Roman" pitchFamily="18" charset="0"/>
              <a:cs typeface="Times New Roman" pitchFamily="18" charset="0"/>
              <a:sym typeface="+mn-ea"/>
            </a:endParaRPr>
          </a:p>
          <a:p>
            <a:pPr algn="just"/>
            <a:r>
              <a:rPr lang="ru-RU" sz="1100" dirty="0" err="1" smtClean="0">
                <a:latin typeface="Times New Roman" panose="02020603050405020304" pitchFamily="18" charset="0"/>
                <a:cs typeface="Times New Roman" panose="02020603050405020304" pitchFamily="18" charset="0"/>
              </a:rPr>
              <a:t>Көшпелі</a:t>
            </a:r>
            <a:r>
              <a:rPr lang="ru-RU" sz="1100" dirty="0" smtClean="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бұлтты</a:t>
            </a:r>
            <a:r>
              <a:rPr lang="ru-RU" sz="1100" dirty="0" smtClean="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күндіз</a:t>
            </a:r>
            <a:r>
              <a:rPr lang="ru-RU" sz="1100" dirty="0" smtClean="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жаңбыр</a:t>
            </a:r>
            <a:r>
              <a:rPr lang="ru-RU" sz="1100" dirty="0" smtClean="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найзағай</a:t>
            </a:r>
            <a:r>
              <a:rPr lang="ru-RU" sz="1100" dirty="0" smtClean="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бұршақ</a:t>
            </a:r>
            <a:r>
              <a:rPr lang="ru-RU" sz="1100" dirty="0" smtClean="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дауыл</a:t>
            </a:r>
            <a:r>
              <a:rPr lang="ru-RU" sz="1100" dirty="0" smtClean="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болады</a:t>
            </a:r>
            <a:r>
              <a:rPr lang="ru-RU" sz="1100" dirty="0" smtClean="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Солтүстік-батыстан</a:t>
            </a:r>
            <a:r>
              <a:rPr lang="ru-RU" sz="1100" dirty="0" smtClean="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жел</a:t>
            </a:r>
            <a:r>
              <a:rPr lang="ru-RU" sz="1100" dirty="0" smtClean="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соғады</a:t>
            </a:r>
            <a:r>
              <a:rPr lang="ru-RU" sz="1100" dirty="0" smtClean="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күші</a:t>
            </a:r>
            <a:r>
              <a:rPr lang="ru-RU" sz="1100" dirty="0" smtClean="0">
                <a:latin typeface="Times New Roman" panose="02020603050405020304" pitchFamily="18" charset="0"/>
                <a:cs typeface="Times New Roman" panose="02020603050405020304" pitchFamily="18" charset="0"/>
              </a:rPr>
              <a:t> 7-12, </a:t>
            </a:r>
            <a:r>
              <a:rPr lang="ru-RU" sz="1100" dirty="0" err="1" smtClean="0">
                <a:latin typeface="Times New Roman" panose="02020603050405020304" pitchFamily="18" charset="0"/>
                <a:cs typeface="Times New Roman" panose="02020603050405020304" pitchFamily="18" charset="0"/>
              </a:rPr>
              <a:t>күндіз</a:t>
            </a:r>
            <a:r>
              <a:rPr lang="ru-RU" sz="1100" dirty="0" smtClean="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екпіні</a:t>
            </a:r>
            <a:r>
              <a:rPr lang="ru-RU" sz="1100" dirty="0" smtClean="0">
                <a:latin typeface="Times New Roman" panose="02020603050405020304" pitchFamily="18" charset="0"/>
                <a:cs typeface="Times New Roman" panose="02020603050405020304" pitchFamily="18" charset="0"/>
              </a:rPr>
              <a:t> </a:t>
            </a:r>
            <a:r>
              <a:rPr lang="ru-RU" sz="1100" dirty="0" smtClean="0">
                <a:latin typeface="Times New Roman" panose="02020603050405020304" pitchFamily="18" charset="0"/>
                <a:cs typeface="Times New Roman" panose="02020603050405020304" pitchFamily="18" charset="0"/>
              </a:rPr>
              <a:t>15-20 </a:t>
            </a:r>
            <a:r>
              <a:rPr lang="ru-RU" sz="1100" dirty="0">
                <a:latin typeface="Times New Roman" panose="02020603050405020304" pitchFamily="18" charset="0"/>
                <a:cs typeface="Times New Roman" panose="02020603050405020304" pitchFamily="18" charset="0"/>
              </a:rPr>
              <a:t>м/с. </a:t>
            </a:r>
            <a:r>
              <a:rPr lang="ru-RU" sz="1100" dirty="0" err="1" smtClean="0">
                <a:latin typeface="Times New Roman" panose="02020603050405020304" pitchFamily="18" charset="0"/>
                <a:cs typeface="Times New Roman" panose="02020603050405020304" pitchFamily="18" charset="0"/>
              </a:rPr>
              <a:t>Ауа</a:t>
            </a:r>
            <a:r>
              <a:rPr lang="ru-RU" sz="1100" dirty="0" smtClean="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температурасы</a:t>
            </a:r>
            <a:r>
              <a:rPr lang="ru-RU" sz="1100" dirty="0" smtClean="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түнде</a:t>
            </a:r>
            <a:r>
              <a:rPr lang="ru-RU" sz="1100" dirty="0" smtClean="0">
                <a:latin typeface="Times New Roman" panose="02020603050405020304" pitchFamily="18" charset="0"/>
                <a:cs typeface="Times New Roman" panose="02020603050405020304" pitchFamily="18" charset="0"/>
              </a:rPr>
              <a:t> </a:t>
            </a:r>
            <a:r>
              <a:rPr lang="ru-RU" sz="1100" dirty="0" smtClean="0">
                <a:latin typeface="Times New Roman" panose="02020603050405020304" pitchFamily="18" charset="0"/>
                <a:cs typeface="Times New Roman" panose="02020603050405020304" pitchFamily="18" charset="0"/>
              </a:rPr>
              <a:t>15-17 </a:t>
            </a:r>
            <a:r>
              <a:rPr lang="ru-RU" sz="1100" dirty="0" smtClean="0">
                <a:latin typeface="Times New Roman" panose="02020603050405020304" pitchFamily="18" charset="0"/>
                <a:cs typeface="Times New Roman" panose="02020603050405020304" pitchFamily="18" charset="0"/>
              </a:rPr>
              <a:t>градус </a:t>
            </a:r>
            <a:r>
              <a:rPr lang="ru-RU" sz="1100" dirty="0" err="1" smtClean="0">
                <a:latin typeface="Times New Roman" panose="02020603050405020304" pitchFamily="18" charset="0"/>
                <a:cs typeface="Times New Roman" panose="02020603050405020304" pitchFamily="18" charset="0"/>
              </a:rPr>
              <a:t>жылы</a:t>
            </a:r>
            <a:r>
              <a:rPr lang="ru-RU" sz="1100" dirty="0" smtClean="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күндіз</a:t>
            </a:r>
            <a:r>
              <a:rPr lang="ru-RU" sz="1100" dirty="0" smtClean="0">
                <a:latin typeface="Times New Roman" panose="02020603050405020304" pitchFamily="18" charset="0"/>
                <a:cs typeface="Times New Roman" panose="02020603050405020304" pitchFamily="18" charset="0"/>
              </a:rPr>
              <a:t> 28-30 </a:t>
            </a:r>
            <a:r>
              <a:rPr lang="ru-RU" sz="1100" dirty="0" smtClean="0">
                <a:latin typeface="Times New Roman" panose="02020603050405020304" pitchFamily="18" charset="0"/>
                <a:cs typeface="Times New Roman" panose="02020603050405020304" pitchFamily="18" charset="0"/>
              </a:rPr>
              <a:t>градус </a:t>
            </a:r>
            <a:r>
              <a:rPr lang="ru-RU" sz="1100" dirty="0" err="1" smtClean="0">
                <a:latin typeface="Times New Roman" panose="02020603050405020304" pitchFamily="18" charset="0"/>
                <a:cs typeface="Times New Roman" panose="02020603050405020304" pitchFamily="18" charset="0"/>
              </a:rPr>
              <a:t>ыстық</a:t>
            </a:r>
            <a:r>
              <a:rPr lang="ru-RU" sz="1100" dirty="0" smtClean="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болады</a:t>
            </a:r>
            <a:r>
              <a:rPr lang="ru-RU" sz="1100" dirty="0" smtClean="0">
                <a:latin typeface="Times New Roman" panose="02020603050405020304" pitchFamily="18" charset="0"/>
                <a:cs typeface="Times New Roman" panose="02020603050405020304" pitchFamily="18" charset="0"/>
              </a:rPr>
              <a:t>.</a:t>
            </a:r>
            <a:endParaRPr lang="kk-KZ" altLang="ru-RU" sz="1200" b="1" dirty="0" smtClean="0">
              <a:latin typeface="Times New Roman" panose="02020603050405020304" pitchFamily="18" charset="0"/>
              <a:cs typeface="Times New Roman" panose="02020603050405020304" pitchFamily="18" charset="0"/>
              <a:sym typeface="+mn-ea"/>
            </a:endParaRPr>
          </a:p>
          <a:p>
            <a:pPr algn="ctr"/>
            <a:r>
              <a:rPr lang="kk-KZ" altLang="ru-RU" sz="1100" b="1" dirty="0" smtClean="0">
                <a:latin typeface="Times New Roman" panose="02020603050405020304" pitchFamily="18" charset="0"/>
                <a:cs typeface="Times New Roman" panose="02020603050405020304" pitchFamily="18" charset="0"/>
                <a:sym typeface="+mn-ea"/>
              </a:rPr>
              <a:t>02 тамызға </a:t>
            </a:r>
            <a:r>
              <a:rPr lang="kk-KZ" altLang="ru-RU" sz="1100" b="1" dirty="0" smtClean="0">
                <a:latin typeface="Times New Roman" panose="02020603050405020304" pitchFamily="18" charset="0"/>
                <a:cs typeface="Times New Roman" panose="02020603050405020304" pitchFamily="18" charset="0"/>
                <a:sym typeface="+mn-ea"/>
              </a:rPr>
              <a:t>түнге ауа-райы болжамы</a:t>
            </a:r>
            <a:endParaRPr lang="kk-KZ" sz="1100" b="1" dirty="0" smtClean="0">
              <a:solidFill>
                <a:srgbClr val="000000"/>
              </a:solidFill>
              <a:latin typeface="Times New Roman" pitchFamily="18" charset="0"/>
              <a:cs typeface="Times New Roman" pitchFamily="18" charset="0"/>
            </a:endParaRPr>
          </a:p>
          <a:p>
            <a:pPr algn="ctr"/>
            <a:r>
              <a:rPr lang="ru-RU" sz="1100" b="1" dirty="0" smtClean="0">
                <a:solidFill>
                  <a:srgbClr val="000000"/>
                </a:solidFill>
                <a:latin typeface="Times New Roman" pitchFamily="18" charset="0"/>
                <a:cs typeface="Times New Roman" pitchFamily="18" charset="0"/>
              </a:rPr>
              <a:t>2026 ж. </a:t>
            </a:r>
            <a:r>
              <a:rPr lang="ru-RU" sz="1100" b="1" dirty="0" smtClean="0">
                <a:solidFill>
                  <a:srgbClr val="000000"/>
                </a:solidFill>
                <a:latin typeface="Times New Roman" pitchFamily="18" charset="0"/>
                <a:cs typeface="Times New Roman" pitchFamily="18" charset="0"/>
              </a:rPr>
              <a:t>01</a:t>
            </a:r>
            <a:r>
              <a:rPr lang="ru-RU" sz="1100" b="1" dirty="0" smtClean="0">
                <a:solidFill>
                  <a:srgbClr val="000000"/>
                </a:solidFill>
                <a:latin typeface="Times New Roman" pitchFamily="18" charset="0"/>
                <a:cs typeface="Times New Roman" pitchFamily="18" charset="0"/>
              </a:rPr>
              <a:t> </a:t>
            </a:r>
            <a:r>
              <a:rPr lang="ru-RU" sz="1100" b="1" dirty="0" err="1" smtClean="0">
                <a:solidFill>
                  <a:srgbClr val="000000"/>
                </a:solidFill>
                <a:latin typeface="Times New Roman" pitchFamily="18" charset="0"/>
                <a:cs typeface="Times New Roman" pitchFamily="18" charset="0"/>
              </a:rPr>
              <a:t>тамыз</a:t>
            </a:r>
            <a:r>
              <a:rPr lang="ru-RU" sz="1100" b="1" dirty="0" smtClean="0">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itchFamily="18" charset="0"/>
                <a:cs typeface="Times New Roman" pitchFamily="18" charset="0"/>
              </a:rPr>
              <a:t>сағ</a:t>
            </a:r>
            <a:r>
              <a:rPr lang="ru-RU" sz="1100" b="1" dirty="0" smtClean="0">
                <a:solidFill>
                  <a:srgbClr val="000000"/>
                </a:solidFill>
                <a:latin typeface="Times New Roman" pitchFamily="18" charset="0"/>
                <a:cs typeface="Times New Roman" pitchFamily="18" charset="0"/>
              </a:rPr>
              <a:t>. 20-дан </a:t>
            </a:r>
            <a:r>
              <a:rPr lang="ru-RU" sz="1100" b="1" dirty="0" err="1" smtClean="0">
                <a:solidFill>
                  <a:srgbClr val="000000"/>
                </a:solidFill>
                <a:latin typeface="Times New Roman" pitchFamily="18" charset="0"/>
                <a:cs typeface="Times New Roman" pitchFamily="18" charset="0"/>
              </a:rPr>
              <a:t>бастап</a:t>
            </a:r>
            <a:r>
              <a:rPr lang="ru-RU" sz="1100" b="1" dirty="0" smtClean="0">
                <a:latin typeface="Times New Roman" panose="02020603050405020304" pitchFamily="18" charset="0"/>
                <a:cs typeface="Times New Roman" panose="02020603050405020304" pitchFamily="18" charset="0"/>
              </a:rPr>
              <a:t> </a:t>
            </a:r>
            <a:r>
              <a:rPr lang="ru-RU" sz="1100" b="1" dirty="0" smtClean="0">
                <a:latin typeface="Times New Roman" panose="02020603050405020304" pitchFamily="18" charset="0"/>
                <a:cs typeface="Times New Roman" panose="02020603050405020304" pitchFamily="18" charset="0"/>
              </a:rPr>
              <a:t>02 </a:t>
            </a:r>
            <a:r>
              <a:rPr lang="ru-RU" sz="1100" b="1" dirty="0" err="1" smtClean="0">
                <a:latin typeface="Times New Roman" panose="02020603050405020304" pitchFamily="18" charset="0"/>
                <a:cs typeface="Times New Roman" panose="02020603050405020304" pitchFamily="18" charset="0"/>
              </a:rPr>
              <a:t>тамыз</a:t>
            </a:r>
            <a:r>
              <a:rPr lang="ru-RU" sz="1100" b="1" dirty="0" smtClean="0">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itchFamily="18" charset="0"/>
                <a:cs typeface="Times New Roman" pitchFamily="18" charset="0"/>
              </a:rPr>
              <a:t>сағ</a:t>
            </a:r>
            <a:r>
              <a:rPr lang="ru-RU" sz="1100" b="1" dirty="0" smtClean="0">
                <a:solidFill>
                  <a:srgbClr val="000000"/>
                </a:solidFill>
                <a:latin typeface="Times New Roman" pitchFamily="18" charset="0"/>
                <a:cs typeface="Times New Roman" pitchFamily="18" charset="0"/>
              </a:rPr>
              <a:t>. 08-ге </a:t>
            </a:r>
            <a:r>
              <a:rPr lang="ru-RU" sz="1100" b="1" dirty="0" err="1" smtClean="0">
                <a:solidFill>
                  <a:srgbClr val="000000"/>
                </a:solidFill>
                <a:latin typeface="Times New Roman" pitchFamily="18" charset="0"/>
                <a:cs typeface="Times New Roman" pitchFamily="18" charset="0"/>
              </a:rPr>
              <a:t>дейін</a:t>
            </a:r>
            <a:endParaRPr lang="ru-RU" sz="1100" b="1" dirty="0" smtClean="0">
              <a:solidFill>
                <a:srgbClr val="000000"/>
              </a:solidFill>
              <a:latin typeface="Times New Roman" pitchFamily="18" charset="0"/>
              <a:cs typeface="Times New Roman" pitchFamily="18" charset="0"/>
            </a:endParaRPr>
          </a:p>
          <a:p>
            <a:pPr algn="just"/>
            <a:r>
              <a:rPr lang="ru-RU" sz="1100" dirty="0" err="1" smtClean="0">
                <a:latin typeface="Times New Roman" panose="02020603050405020304" pitchFamily="18" charset="0"/>
                <a:cs typeface="Times New Roman" panose="02020603050405020304" pitchFamily="18" charset="0"/>
              </a:rPr>
              <a:t>Көшпелі</a:t>
            </a:r>
            <a:r>
              <a:rPr lang="ru-RU" sz="1100" dirty="0" smtClean="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бұлтты</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жауын-шашынсыз</a:t>
            </a:r>
            <a:r>
              <a:rPr lang="kk-KZ" sz="1100" kern="1400"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Солтүстік-батыстан </a:t>
            </a:r>
            <a:r>
              <a:rPr lang="kk-KZ" sz="1100" dirty="0" smtClean="0">
                <a:latin typeface="Times New Roman" panose="02020603050405020304" pitchFamily="18" charset="0"/>
                <a:cs typeface="Times New Roman" panose="02020603050405020304" pitchFamily="18" charset="0"/>
                <a:sym typeface="+mn-ea"/>
              </a:rPr>
              <a:t>жел соғады,</a:t>
            </a:r>
            <a:r>
              <a:rPr lang="kk-KZ" sz="1100" dirty="0" smtClean="0">
                <a:latin typeface="Times New Roman" panose="02020603050405020304" pitchFamily="18" charset="0"/>
                <a:cs typeface="Times New Roman" panose="02020603050405020304" pitchFamily="18" charset="0"/>
              </a:rPr>
              <a:t> күші </a:t>
            </a:r>
            <a:r>
              <a:rPr lang="kk-KZ" sz="1100" dirty="0" smtClean="0">
                <a:latin typeface="Times New Roman" panose="02020603050405020304" pitchFamily="18" charset="0"/>
                <a:cs typeface="Times New Roman" panose="02020603050405020304" pitchFamily="18" charset="0"/>
              </a:rPr>
              <a:t>7-12 </a:t>
            </a:r>
            <a:r>
              <a:rPr lang="kk-KZ" sz="1100" dirty="0" smtClean="0">
                <a:latin typeface="Times New Roman" panose="02020603050405020304" pitchFamily="18" charset="0"/>
                <a:cs typeface="Times New Roman" panose="02020603050405020304" pitchFamily="18" charset="0"/>
              </a:rPr>
              <a:t>м/с. Ауа температурасы </a:t>
            </a:r>
            <a:r>
              <a:rPr lang="kk-KZ" sz="1100" dirty="0" smtClean="0">
                <a:latin typeface="Times New Roman" panose="02020603050405020304" pitchFamily="18" charset="0"/>
                <a:cs typeface="Times New Roman" panose="02020603050405020304" pitchFamily="18" charset="0"/>
              </a:rPr>
              <a:t>13-15 </a:t>
            </a:r>
            <a:r>
              <a:rPr lang="kk-KZ" sz="1100" dirty="0" smtClean="0">
                <a:latin typeface="Times New Roman" panose="02020603050405020304" pitchFamily="18" charset="0"/>
                <a:cs typeface="Times New Roman" panose="02020603050405020304" pitchFamily="18" charset="0"/>
              </a:rPr>
              <a:t>градус жылы болады.</a:t>
            </a:r>
            <a:endParaRPr lang="kk-KZ" sz="11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284119609"/>
              </p:ext>
            </p:extLst>
          </p:nvPr>
        </p:nvGraphicFramePr>
        <p:xfrm>
          <a:off x="5071678" y="3934268"/>
          <a:ext cx="4667576" cy="2407920"/>
        </p:xfrm>
        <a:graphic>
          <a:graphicData uri="http://schemas.openxmlformats.org/drawingml/2006/table">
            <a:tbl>
              <a:tblPr firstRow="1" bandRow="1">
                <a:tableStyleId>{5C22544A-7EE6-4342-B048-85BDC9FD1C3A}</a:tableStyleId>
              </a:tblPr>
              <a:tblGrid>
                <a:gridCol w="1887848">
                  <a:extLst>
                    <a:ext uri="{9D8B030D-6E8A-4147-A177-3AD203B41FA5}">
                      <a16:colId xmlns="" xmlns:a16="http://schemas.microsoft.com/office/drawing/2014/main" val="3583770891"/>
                    </a:ext>
                  </a:extLst>
                </a:gridCol>
                <a:gridCol w="1425868">
                  <a:extLst>
                    <a:ext uri="{9D8B030D-6E8A-4147-A177-3AD203B41FA5}">
                      <a16:colId xmlns="" xmlns:a16="http://schemas.microsoft.com/office/drawing/2014/main" val="1276116030"/>
                    </a:ext>
                  </a:extLst>
                </a:gridCol>
                <a:gridCol w="1353860">
                  <a:extLst>
                    <a:ext uri="{9D8B030D-6E8A-4147-A177-3AD203B41FA5}">
                      <a16:colId xmlns="" xmlns:a16="http://schemas.microsoft.com/office/drawing/2014/main" val="2096923049"/>
                    </a:ext>
                  </a:extLst>
                </a:gridCol>
              </a:tblGrid>
              <a:tr h="419516">
                <a:tc>
                  <a:txBody>
                    <a:bodyPr/>
                    <a:lstStyle/>
                    <a:p>
                      <a:pPr algn="ct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err="1">
                          <a:solidFill>
                            <a:schemeClr val="tx1"/>
                          </a:solidFill>
                          <a:latin typeface="Times New Roman" panose="02020603050405020304" pitchFamily="18" charset="0"/>
                          <a:cs typeface="Times New Roman" panose="02020603050405020304" pitchFamily="18" charset="0"/>
                        </a:rPr>
                        <a:t>Нақты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шоғырлану</a:t>
                      </a:r>
                      <a:r>
                        <a:rPr lang="ru-RU" sz="11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a:solidFill>
                            <a:schemeClr val="tx1"/>
                          </a:solidFill>
                          <a:latin typeface="Times New Roman" panose="02020603050405020304" pitchFamily="18" charset="0"/>
                          <a:cs typeface="Times New Roman" panose="02020603050405020304" pitchFamily="18" charset="0"/>
                        </a:rPr>
                        <a:t>ШЖШ асу</a:t>
                      </a:r>
                      <a:r>
                        <a:rPr lang="kk-KZ" sz="1100" baseline="0" dirty="0">
                          <a:solidFill>
                            <a:schemeClr val="tx1"/>
                          </a:solidFill>
                          <a:latin typeface="Times New Roman" panose="02020603050405020304" pitchFamily="18" charset="0"/>
                          <a:cs typeface="Times New Roman" panose="02020603050405020304" pitchFamily="18" charset="0"/>
                        </a:rPr>
                        <a:t> еселігі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РМ-2,5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100" dirty="0">
                          <a:solidFill>
                            <a:schemeClr val="tx1"/>
                          </a:solidFill>
                          <a:latin typeface="Times New Roman" panose="02020603050405020304" pitchFamily="18" charset="0"/>
                          <a:cs typeface="Times New Roman" panose="02020603050405020304" pitchFamily="18" charset="0"/>
                        </a:rPr>
                        <a:t>РМ-10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100" dirty="0" smtClean="0">
                          <a:solidFill>
                            <a:schemeClr val="tx1"/>
                          </a:solidFill>
                          <a:latin typeface="Times New Roman" panose="02020603050405020304" pitchFamily="18" charset="0"/>
                          <a:cs typeface="Times New Roman" panose="02020603050405020304" pitchFamily="18" charset="0"/>
                        </a:rPr>
                        <a:t>Күкірсутек</a:t>
                      </a:r>
                      <a:r>
                        <a:rPr lang="kk-KZ" sz="1100" baseline="0" dirty="0" smtClean="0">
                          <a:solidFill>
                            <a:schemeClr val="tx1"/>
                          </a:solidFill>
                          <a:latin typeface="Times New Roman" panose="02020603050405020304" pitchFamily="18" charset="0"/>
                          <a:cs typeface="Times New Roman" panose="02020603050405020304" pitchFamily="18" charset="0"/>
                        </a:rPr>
                        <a:t> 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53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0.107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37018">
                <a:tc>
                  <a:txBody>
                    <a:bodyPr/>
                    <a:lstStyle/>
                    <a:p>
                      <a:r>
                        <a:rPr lang="ru-RU" sz="1100" dirty="0" err="1">
                          <a:solidFill>
                            <a:schemeClr val="tx1"/>
                          </a:solidFill>
                          <a:latin typeface="Times New Roman" panose="02020603050405020304" pitchFamily="18" charset="0"/>
                          <a:cs typeface="Times New Roman" panose="02020603050405020304" pitchFamily="18" charset="0"/>
                        </a:rPr>
                        <a:t>Көміртегі</a:t>
                      </a:r>
                      <a:r>
                        <a:rPr lang="ru-RU" sz="1100" baseline="0" dirty="0">
                          <a:solidFill>
                            <a:schemeClr val="tx1"/>
                          </a:solidFill>
                          <a:latin typeface="Times New Roman" panose="02020603050405020304" pitchFamily="18" charset="0"/>
                          <a:cs typeface="Times New Roman" panose="02020603050405020304" pitchFamily="18" charset="0"/>
                        </a:rPr>
                        <a:t> о</a:t>
                      </a:r>
                      <a:r>
                        <a:rPr lang="ru-RU" sz="11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352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0.070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д</a:t>
                      </a:r>
                      <a:r>
                        <a:rPr lang="ru-RU" sz="1100" dirty="0" err="1">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266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1.332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о</a:t>
                      </a:r>
                      <a:r>
                        <a:rPr lang="ru-RU" sz="1100" dirty="0" err="1">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78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0.195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701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Күкіртті 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0.013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2427316768"/>
              </p:ext>
            </p:extLst>
          </p:nvPr>
        </p:nvGraphicFramePr>
        <p:xfrm>
          <a:off x="5044685" y="6440937"/>
          <a:ext cx="4824413" cy="373478"/>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8726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29638">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71678" y="3472603"/>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3</a:t>
            </a:r>
            <a:r>
              <a:rPr lang="en-US"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шілдеге</a:t>
            </a:r>
            <a:r>
              <a:rPr lang="ru-RU" altLang="ru-RU" sz="1200" b="1" dirty="0" smtClean="0">
                <a:latin typeface="Times New Roman" panose="02020603050405020304" pitchFamily="18" charset="0"/>
                <a:cs typeface="Times New Roman" panose="02020603050405020304" pitchFamily="18" charset="0"/>
              </a:rPr>
              <a:t> 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78727" y="2138949"/>
            <a:ext cx="4808487" cy="60785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100" dirty="0">
                <a:solidFill>
                  <a:prstClr val="black"/>
                </a:solidFill>
                <a:latin typeface="Times New Roman" panose="02020603050405020304" pitchFamily="18" charset="0"/>
                <a:cs typeface="Times New Roman" panose="02020603050405020304" pitchFamily="18" charset="0"/>
              </a:rPr>
              <a:t>2026 </a:t>
            </a:r>
            <a:r>
              <a:rPr lang="ru-RU" sz="1100" dirty="0" err="1">
                <a:solidFill>
                  <a:prstClr val="black"/>
                </a:solidFill>
                <a:latin typeface="Times New Roman" panose="02020603050405020304" pitchFamily="18" charset="0"/>
                <a:cs typeface="Times New Roman" panose="02020603050405020304" pitchFamily="18" charset="0"/>
              </a:rPr>
              <a:t>жылғы</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smtClean="0">
                <a:solidFill>
                  <a:prstClr val="black"/>
                </a:solidFill>
                <a:latin typeface="Times New Roman" panose="02020603050405020304" pitchFamily="18" charset="0"/>
                <a:cs typeface="Times New Roman" panose="02020603050405020304" pitchFamily="18" charset="0"/>
              </a:rPr>
              <a:t>01 </a:t>
            </a:r>
            <a:r>
              <a:rPr lang="ru-RU" sz="1100" dirty="0" err="1" smtClean="0">
                <a:solidFill>
                  <a:prstClr val="black"/>
                </a:solidFill>
                <a:latin typeface="Times New Roman" panose="02020603050405020304" pitchFamily="18" charset="0"/>
                <a:cs typeface="Times New Roman" panose="02020603050405020304" pitchFamily="18" charset="0"/>
              </a:rPr>
              <a:t>тамызға</a:t>
            </a:r>
            <a:r>
              <a:rPr lang="ru-RU" sz="1100" dirty="0" smtClean="0">
                <a:solidFill>
                  <a:prstClr val="black"/>
                </a:solidFill>
                <a:latin typeface="Times New Roman" panose="02020603050405020304" pitchFamily="18" charset="0"/>
                <a:cs typeface="Times New Roman" panose="02020603050405020304" pitchFamily="18" charset="0"/>
              </a:rPr>
              <a:t>, 02 </a:t>
            </a:r>
            <a:r>
              <a:rPr lang="ru-RU" sz="1100" dirty="0" err="1" smtClean="0">
                <a:solidFill>
                  <a:prstClr val="black"/>
                </a:solidFill>
                <a:latin typeface="Times New Roman" panose="02020603050405020304" pitchFamily="18" charset="0"/>
                <a:cs typeface="Times New Roman" panose="02020603050405020304" pitchFamily="18" charset="0"/>
              </a:rPr>
              <a:t>тамызға</a:t>
            </a:r>
            <a:r>
              <a:rPr lang="ru-RU" sz="1100" dirty="0" smtClean="0">
                <a:solidFill>
                  <a:prstClr val="black"/>
                </a:solidFill>
                <a:latin typeface="Times New Roman" panose="02020603050405020304" pitchFamily="18" charset="0"/>
                <a:cs typeface="Times New Roman" panose="02020603050405020304" pitchFamily="18" charset="0"/>
              </a:rPr>
              <a:t> </a:t>
            </a:r>
            <a:r>
              <a:rPr lang="kk-KZ" sz="1100" dirty="0" smtClean="0">
                <a:solidFill>
                  <a:prstClr val="black"/>
                </a:solidFill>
                <a:latin typeface="Times New Roman" panose="02020603050405020304" pitchFamily="18" charset="0"/>
                <a:cs typeface="Times New Roman" panose="02020603050405020304" pitchFamily="18" charset="0"/>
              </a:rPr>
              <a:t>түнде </a:t>
            </a:r>
            <a:r>
              <a:rPr lang="ru-RU" sz="1100" dirty="0" err="1">
                <a:solidFill>
                  <a:prstClr val="black"/>
                </a:solidFill>
                <a:latin typeface="Times New Roman" panose="02020603050405020304" pitchFamily="18" charset="0"/>
                <a:cs typeface="Times New Roman" panose="02020603050405020304" pitchFamily="18" charset="0"/>
              </a:rPr>
              <a:t>метеорологиялық</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жағдайлар</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қала</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атмосферасында</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ластаушы</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заттардың</a:t>
            </a:r>
            <a:r>
              <a:rPr lang="ru-RU" sz="1100" dirty="0">
                <a:solidFill>
                  <a:prstClr val="black"/>
                </a:solidFill>
                <a:latin typeface="Times New Roman" panose="02020603050405020304" pitchFamily="18" charset="0"/>
                <a:cs typeface="Times New Roman" panose="02020603050405020304" pitchFamily="18" charset="0"/>
              </a:rPr>
              <a:t> </a:t>
            </a:r>
            <a:r>
              <a:rPr lang="ru-RU" sz="1100" b="1" dirty="0" err="1" smtClean="0">
                <a:solidFill>
                  <a:prstClr val="black"/>
                </a:solidFill>
                <a:latin typeface="Times New Roman" panose="02020603050405020304" pitchFamily="18" charset="0"/>
                <a:cs typeface="Times New Roman" panose="02020603050405020304" pitchFamily="18" charset="0"/>
              </a:rPr>
              <a:t>сейілуіне</a:t>
            </a:r>
            <a:r>
              <a:rPr lang="ru-RU" sz="1100" b="1" dirty="0" smtClean="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ықпал</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етеді</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Жалпы</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қала</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бойынша</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ауаның</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ластану</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деңгейі</a:t>
            </a:r>
            <a:r>
              <a:rPr lang="ru-RU" sz="1100" dirty="0">
                <a:solidFill>
                  <a:prstClr val="black"/>
                </a:solidFill>
                <a:latin typeface="Times New Roman" panose="02020603050405020304" pitchFamily="18" charset="0"/>
                <a:cs typeface="Times New Roman" panose="02020603050405020304" pitchFamily="18" charset="0"/>
              </a:rPr>
              <a:t> </a:t>
            </a:r>
            <a:r>
              <a:rPr lang="kk-KZ" sz="1100" dirty="0" smtClean="0">
                <a:solidFill>
                  <a:srgbClr val="000000"/>
                </a:solidFill>
                <a:latin typeface="Times New Roman" panose="02020603050405020304" pitchFamily="18" charset="0"/>
              </a:rPr>
              <a:t>төмен </a:t>
            </a:r>
            <a:r>
              <a:rPr lang="kk-KZ" sz="1100" dirty="0">
                <a:solidFill>
                  <a:srgbClr val="000000"/>
                </a:solidFill>
                <a:latin typeface="Times New Roman" panose="02020603050405020304" pitchFamily="18" charset="0"/>
                <a:cs typeface="Times New Roman" panose="02020603050405020304" pitchFamily="18" charset="0"/>
              </a:rPr>
              <a:t>б</a:t>
            </a:r>
            <a:r>
              <a:rPr lang="ru-RU" sz="1100" dirty="0" err="1">
                <a:solidFill>
                  <a:prstClr val="black"/>
                </a:solidFill>
                <a:latin typeface="Times New Roman" panose="02020603050405020304" pitchFamily="18" charset="0"/>
                <a:cs typeface="Times New Roman" panose="02020603050405020304" pitchFamily="18" charset="0"/>
              </a:rPr>
              <a:t>олады</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деп</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күтілуде</a:t>
            </a:r>
            <a:r>
              <a:rPr lang="ru-RU" sz="1150" dirty="0" smtClean="0">
                <a:solidFill>
                  <a:prstClr val="black"/>
                </a:solidFill>
                <a:latin typeface="Times New Roman" panose="02020603050405020304" pitchFamily="18" charset="0"/>
                <a:cs typeface="Times New Roman" panose="02020603050405020304" pitchFamily="18" charset="0"/>
              </a:rPr>
              <a:t>.</a:t>
            </a:r>
            <a:endParaRPr lang="ru-RU" sz="1150" dirty="0">
              <a:solidFill>
                <a:prstClr val="black"/>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18811" y="3195604"/>
            <a:ext cx="4816722"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a:t>
            </a:r>
            <a:r>
              <a:rPr lang="ru-RU" sz="1100" dirty="0" err="1">
                <a:solidFill>
                  <a:schemeClr val="tx1"/>
                </a:solidFill>
                <a:latin typeface="Times New Roman" panose="02020603050405020304" pitchFamily="18" charset="0"/>
                <a:cs typeface="Times New Roman" panose="02020603050405020304" pitchFamily="18" charset="0"/>
              </a:rPr>
              <a:t>дәрежелі </a:t>
            </a:r>
            <a:r>
              <a:rPr lang="ru-RU" sz="1100" dirty="0">
                <a:solidFill>
                  <a:schemeClr val="tx1"/>
                </a:solidFill>
                <a:latin typeface="Times New Roman" panose="02020603050405020304" pitchFamily="18" charset="0"/>
                <a:cs typeface="Times New Roman" panose="02020603050405020304" pitchFamily="18" charset="0"/>
              </a:rPr>
              <a:t>ҚМЖ </a:t>
            </a:r>
            <a:r>
              <a:rPr lang="ru-RU" sz="1100" dirty="0" err="1">
                <a:solidFill>
                  <a:schemeClr val="tx1"/>
                </a:solidFill>
                <a:latin typeface="Times New Roman" panose="02020603050405020304" pitchFamily="18" charset="0"/>
                <a:cs typeface="Times New Roman" panose="02020603050405020304" pitchFamily="18" charset="0"/>
              </a:rPr>
              <a:t>ескертуі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жоқ</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err="1">
                <a:latin typeface="Times New Roman" panose="02020603050405020304" pitchFamily="18" charset="0"/>
                <a:cs typeface="Times New Roman" panose="02020603050405020304" pitchFamily="18" charset="0"/>
              </a:rPr>
              <a:t>болып</a:t>
            </a:r>
            <a:r>
              <a:rPr lang="ru-RU" altLang="ru-RU" sz="1200" i="1">
                <a:latin typeface="Times New Roman" panose="02020603050405020304" pitchFamily="18" charset="0"/>
                <a:cs typeface="Times New Roman" panose="02020603050405020304" pitchFamily="18" charset="0"/>
              </a:rPr>
              <a:t> </a:t>
            </a:r>
            <a:r>
              <a:rPr lang="ru-RU" altLang="ru-RU" sz="1200" i="1" smtClean="0">
                <a:latin typeface="Times New Roman" panose="02020603050405020304" pitchFamily="18" charset="0"/>
                <a:cs typeface="Times New Roman" panose="02020603050405020304" pitchFamily="18" charset="0"/>
              </a:rPr>
              <a:t>табылады.</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1"/>
              <a:ext cx="1784464" cy="1046456"/>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err="1">
                  <a:latin typeface="Times New Roman" panose="02020603050405020304" pitchFamily="18" charset="0"/>
                  <a:cs typeface="Times New Roman" panose="02020603050405020304" pitchFamily="18" charset="0"/>
                </a:rPr>
                <a:t>Ақтөбе</a:t>
              </a:r>
              <a:r>
                <a:rPr lang="ru-RU" altLang="ru-RU" sz="1000" i="1">
                  <a:latin typeface="Times New Roman" panose="02020603050405020304" pitchFamily="18" charset="0"/>
                  <a:cs typeface="Times New Roman" panose="02020603050405020304" pitchFamily="18" charset="0"/>
                </a:rPr>
                <a:t> </a:t>
              </a:r>
              <a:r>
                <a:rPr lang="ru-RU" altLang="ru-RU" sz="1000" i="1" smtClean="0">
                  <a:latin typeface="Times New Roman" panose="02020603050405020304" pitchFamily="18" charset="0"/>
                  <a:cs typeface="Times New Roman" panose="02020603050405020304" pitchFamily="18" charset="0"/>
                </a:rPr>
                <a:t>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78373"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Әбдіғали Т.М.</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/Сұлтанова Н.А.</a:t>
            </a: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a:t>
            </a:r>
            <a:r>
              <a:rPr lang="kk-KZ" altLang="ru-RU" sz="800" i="1">
                <a:solidFill>
                  <a:srgbClr val="000000"/>
                </a:solidFill>
                <a:latin typeface="Times New Roman" panose="02020603050405020304" pitchFamily="18" charset="0"/>
                <a:cs typeface="Times New Roman" panose="02020603050405020304" pitchFamily="18" charset="0"/>
              </a:rPr>
              <a:t>сәйкес </a:t>
            </a:r>
            <a:r>
              <a:rPr lang="kk-KZ" altLang="ru-RU" sz="800" i="1" smtClean="0">
                <a:solidFill>
                  <a:srgbClr val="000000"/>
                </a:solidFill>
                <a:latin typeface="Times New Roman" panose="02020603050405020304" pitchFamily="18" charset="0"/>
                <a:cs typeface="Times New Roman" panose="02020603050405020304" pitchFamily="18" charset="0"/>
              </a:rPr>
              <a:t>жүргізіледі.</a:t>
            </a:r>
            <a:endParaRPr lang="kk-KZ" altLang="ru-RU" sz="800" i="1" dirty="0">
              <a:solidFill>
                <a:srgbClr val="000000"/>
              </a:solidFill>
              <a:latin typeface="Times New Roman" panose="02020603050405020304" pitchFamily="18" charset="0"/>
              <a:cs typeface="Times New Roman" panose="02020603050405020304" pitchFamily="18" charset="0"/>
            </a:endParaRP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a:t>
            </a:r>
            <a:r>
              <a:rPr lang="kk-KZ" altLang="ru-RU" sz="800" i="1">
                <a:solidFill>
                  <a:srgbClr val="000000"/>
                </a:solidFill>
                <a:latin typeface="Times New Roman" panose="02020603050405020304" pitchFamily="18" charset="0"/>
                <a:cs typeface="Times New Roman" panose="02020603050405020304" pitchFamily="18" charset="0"/>
              </a:rPr>
              <a:t>негізінде </a:t>
            </a:r>
            <a:r>
              <a:rPr lang="kk-KZ" altLang="ru-RU" sz="800" i="1" smtClean="0">
                <a:solidFill>
                  <a:srgbClr val="000000"/>
                </a:solidFill>
                <a:latin typeface="Times New Roman" panose="02020603050405020304" pitchFamily="18" charset="0"/>
                <a:cs typeface="Times New Roman" panose="02020603050405020304" pitchFamily="18" charset="0"/>
              </a:rPr>
              <a:t>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a:t>
                      </a:r>
                      <a:r>
                        <a:rPr lang="kk-KZ" altLang="en-US" sz="1000" b="0" i="0" u="none" kern="1200" baseline="0">
                          <a:solidFill>
                            <a:schemeClr val="tx1"/>
                          </a:solidFill>
                          <a:latin typeface="Times New Roman" panose="02020603050405020304" pitchFamily="18" charset="0"/>
                          <a:ea typeface="+mn-ea"/>
                          <a:cs typeface="+mn-cs"/>
                        </a:rPr>
                        <a:t>посттарда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a:t>
                      </a:r>
                      <a:r>
                        <a:rPr lang="ru-RU" sz="1000" kern="1200">
                          <a:solidFill>
                            <a:schemeClr val="tx1"/>
                          </a:solidFill>
                          <a:effectLst/>
                          <a:latin typeface="Times New Roman" panose="02020603050405020304" pitchFamily="18" charset="0"/>
                          <a:ea typeface="+mn-ea"/>
                          <a:cs typeface="Times New Roman" panose="02020603050405020304" pitchFamily="18" charset="0"/>
                        </a:rPr>
                        <a:t>&lt;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a:t>
                      </a:r>
                      <a:r>
                        <a:rPr lang="ru-RU" sz="1000">
                          <a:latin typeface="Times New Roman" panose="02020603050405020304" pitchFamily="18" charset="0"/>
                          <a:cs typeface="Times New Roman" panose="02020603050405020304" pitchFamily="18" charset="0"/>
                        </a:rPr>
                        <a:t>≥ </a:t>
                      </a:r>
                      <a:r>
                        <a:rPr lang="ru-RU" sz="1000" smtClean="0">
                          <a:latin typeface="Times New Roman" panose="02020603050405020304" pitchFamily="18" charset="0"/>
                          <a:cs typeface="Times New Roman" panose="02020603050405020304" pitchFamily="18" charset="0"/>
                        </a:rPr>
                        <a:t>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kern="1200">
                          <a:solidFill>
                            <a:schemeClr val="tx1"/>
                          </a:solidFill>
                          <a:effectLst/>
                          <a:latin typeface="Times New Roman" panose="02020603050405020304" pitchFamily="18" charset="0"/>
                          <a:ea typeface="+mn-ea"/>
                          <a:cs typeface="Times New Roman" panose="02020603050405020304" pitchFamily="18" charset="0"/>
                        </a:rPr>
                        <a:t>&lt;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a:t>
                      </a:r>
                      <a:r>
                        <a:rPr lang="kk-KZ" sz="1000" dirty="0" smtClean="0">
                          <a:solidFill>
                            <a:schemeClr val="tx1"/>
                          </a:solidFill>
                          <a:latin typeface="Times New Roman" panose="02020603050405020304" pitchFamily="18" charset="0"/>
                        </a:rPr>
                        <a:t>орындалса.</a:t>
                      </a:r>
                      <a:endParaRPr lang="kk-KZ" sz="1000" dirty="0">
                        <a:solidFill>
                          <a:schemeClr val="tx1"/>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a:t>
                      </a:r>
                      <a:r>
                        <a:rPr lang="kk-KZ" sz="1000" dirty="0" smtClean="0">
                          <a:solidFill>
                            <a:schemeClr val="tx1"/>
                          </a:solidFill>
                          <a:latin typeface="Times New Roman" panose="02020603050405020304" pitchFamily="18" charset="0"/>
                        </a:rPr>
                        <a:t>орындалса.</a:t>
                      </a:r>
                      <a:endParaRPr lang="kk-KZ" sz="1000" dirty="0">
                        <a:solidFill>
                          <a:schemeClr val="tx1"/>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a:t>
                      </a:r>
                      <a:r>
                        <a:rPr sz="800" dirty="0">
                          <a:latin typeface="Times New Roman" panose="02020603050405020304" pitchFamily="18" charset="0"/>
                          <a:cs typeface="Times New Roman" panose="02020603050405020304" pitchFamily="18" charset="0"/>
                        </a:rPr>
                        <a:t>+7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smtClean="0">
                          <a:latin typeface="Times New Roman" panose="02020603050405020304" pitchFamily="18" charset="0"/>
                          <a:cs typeface="Times New Roman" panose="02020603050405020304" pitchFamily="18" charset="0"/>
                        </a:rPr>
                        <a:t>Тел.: </a:t>
                      </a:r>
                      <a:r>
                        <a:rPr sz="800" dirty="0">
                          <a:latin typeface="Times New Roman" panose="02020603050405020304" pitchFamily="18" charset="0"/>
                          <a:cs typeface="Times New Roman" panose="02020603050405020304" pitchFamily="18" charset="0"/>
                        </a:rPr>
                        <a:t>+7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a:t>
                      </a:r>
                      <a:r>
                        <a:rPr lang="kk-KZ"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49705</TotalTime>
  <Words>541</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7143</cp:revision>
  <cp:lastPrinted>2021-07-01T07:38:07Z</cp:lastPrinted>
  <dcterms:created xsi:type="dcterms:W3CDTF">2018-03-27T06:03:00Z</dcterms:created>
  <dcterms:modified xsi:type="dcterms:W3CDTF">2026-07-31T07:06:42Z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