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529452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sz="1200" b="1" dirty="0">
                <a:solidFill>
                  <a:prstClr val="black"/>
                </a:solidFill>
                <a:latin typeface="Times New Roman" panose="02020603050405020304" pitchFamily="18" charset="0"/>
                <a:cs typeface="Times New Roman" panose="02020603050405020304" pitchFamily="18" charset="0"/>
              </a:rPr>
              <a:t>31 шілдеге ауа-райы болжамы</a:t>
            </a:r>
          </a:p>
          <a:p>
            <a:pPr algn="ctr"/>
            <a:r>
              <a:rPr lang="kk-KZ" altLang="ru-RU" sz="1200" b="1" dirty="0">
                <a:solidFill>
                  <a:prstClr val="black"/>
                </a:solidFill>
                <a:latin typeface="Times New Roman" panose="02020603050405020304" pitchFamily="18" charset="0"/>
                <a:cs typeface="Times New Roman" panose="02020603050405020304" pitchFamily="18" charset="0"/>
              </a:rPr>
              <a:t>30 шілде сағ. 20-дан 31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ea typeface="Calibri" panose="020F0502020204030204" pitchFamily="34" charset="0"/>
              </a:rPr>
              <a:t>Көшпелі 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жаңбыр, </a:t>
            </a:r>
            <a:r>
              <a:rPr lang="ru-RU" sz="1200" dirty="0" err="1">
                <a:solidFill>
                  <a:prstClr val="black"/>
                </a:solidFill>
                <a:latin typeface="Times New Roman" panose="02020603050405020304" pitchFamily="18" charset="0"/>
                <a:ea typeface="Calibri" panose="020F0502020204030204" pitchFamily="34" charset="0"/>
              </a:rPr>
              <a:t>найзағай</a:t>
            </a:r>
            <a:r>
              <a:rPr lang="ru-RU" sz="1200" dirty="0">
                <a:solidFill>
                  <a:prstClr val="black"/>
                </a:solidFill>
                <a:latin typeface="Times New Roman" panose="02020603050405020304" pitchFamily="18" charset="0"/>
                <a:ea typeface="Calibri" panose="020F0502020204030204" pitchFamily="34" charset="0"/>
              </a:rPr>
              <a:t>, </a:t>
            </a:r>
            <a:r>
              <a:rPr lang="ru-RU" sz="1200" dirty="0" err="1">
                <a:solidFill>
                  <a:prstClr val="black"/>
                </a:solidFill>
                <a:latin typeface="Times New Roman" panose="02020603050405020304" pitchFamily="18" charset="0"/>
                <a:ea typeface="Calibri" panose="020F0502020204030204" pitchFamily="34" charset="0"/>
              </a:rPr>
              <a:t>күндіз</a:t>
            </a:r>
            <a:r>
              <a:rPr lang="ru-RU" sz="1200" dirty="0">
                <a:solidFill>
                  <a:prstClr val="black"/>
                </a:solidFill>
                <a:latin typeface="Times New Roman" panose="02020603050405020304" pitchFamily="18" charset="0"/>
                <a:ea typeface="Calibri" panose="020F0502020204030204" pitchFamily="34" charset="0"/>
              </a:rPr>
              <a:t> </a:t>
            </a:r>
            <a:r>
              <a:rPr lang="ru-RU" sz="1200" dirty="0" err="1">
                <a:solidFill>
                  <a:prstClr val="black"/>
                </a:solidFill>
                <a:latin typeface="Times New Roman" panose="02020603050405020304" pitchFamily="18" charset="0"/>
                <a:ea typeface="Calibri" panose="020F0502020204030204" pitchFamily="34" charset="0"/>
              </a:rPr>
              <a:t>бұршақ</a:t>
            </a:r>
            <a:r>
              <a:rPr lang="ru-RU" sz="1200" dirty="0">
                <a:solidFill>
                  <a:prstClr val="black"/>
                </a:solidFill>
                <a:latin typeface="Times New Roman" panose="02020603050405020304" pitchFamily="18" charset="0"/>
                <a:ea typeface="Calibri" panose="020F0502020204030204" pitchFamily="34" charset="0"/>
              </a:rPr>
              <a:t>, </a:t>
            </a:r>
            <a:r>
              <a:rPr lang="ru-RU" sz="1200" dirty="0" err="1">
                <a:solidFill>
                  <a:prstClr val="black"/>
                </a:solidFill>
                <a:latin typeface="Times New Roman" panose="02020603050405020304" pitchFamily="18" charset="0"/>
                <a:ea typeface="Calibri" panose="020F0502020204030204" pitchFamily="34" charset="0"/>
              </a:rPr>
              <a:t>дауыл</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a:latin typeface="Times New Roman" panose="02020603050405020304" pitchFamily="18" charset="0"/>
                <a:ea typeface="Calibri" panose="020F0502020204030204" pitchFamily="34" charset="0"/>
              </a:rPr>
              <a:t>түнде 20-22,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32-34 градус  жылы</a:t>
            </a:r>
            <a:r>
              <a:rPr lang="ru-RU" sz="1200" dirty="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Calibri" panose="020F0502020204030204" pitchFamily="34"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Түнде 01 тамызға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a:latin typeface="Times New Roman" panose="02020603050405020304" pitchFamily="18" charset="0"/>
                <a:cs typeface="Times New Roman" panose="02020603050405020304" pitchFamily="18" charset="0"/>
              </a:rPr>
              <a:t>сағ. 20-дан 01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sz="1200" b="1" dirty="0">
                <a:latin typeface="Times New Roman" panose="02020603050405020304" pitchFamily="18" charset="0"/>
                <a:cs typeface="Times New Roman" panose="02020603050405020304" pitchFamily="18" charset="0"/>
              </a:rPr>
              <a:t>сағ. 08-ге дейін </a:t>
            </a:r>
          </a:p>
          <a:p>
            <a:pPr algn="ctr"/>
            <a:r>
              <a:rPr lang="kk-KZ" sz="1200" dirty="0">
                <a:solidFill>
                  <a:prstClr val="black"/>
                </a:solidFill>
                <a:latin typeface="Times New Roman" panose="02020603050405020304" pitchFamily="18" charset="0"/>
                <a:ea typeface="Calibri" panose="020F0502020204030204" pitchFamily="34" charset="0"/>
              </a:rPr>
              <a:t>Көшпелі 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Calibri" panose="020F0502020204030204" pitchFamily="34"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16-18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684128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 30 </a:t>
            </a:r>
            <a:r>
              <a:rPr lang="kk-KZ" altLang="ru-RU" sz="1200" b="1" dirty="0">
                <a:solidFill>
                  <a:prstClr val="black"/>
                </a:solidFill>
                <a:latin typeface="Times New Roman" panose="02020603050405020304" pitchFamily="18" charset="0"/>
                <a:cs typeface="Times New Roman" panose="02020603050405020304" pitchFamily="18" charset="0"/>
              </a:rPr>
              <a:t>шілде</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extLst>
                    <a:ext uri="{9D8B030D-6E8A-4147-A177-3AD203B41FA5}">
                      <a16:colId xmlns:a16="http://schemas.microsoft.com/office/drawing/2014/main" val="20000"/>
                    </a:ext>
                  </a:extLst>
                </a:gridCol>
                <a:gridCol w="154681">
                  <a:extLst>
                    <a:ext uri="{9D8B030D-6E8A-4147-A177-3AD203B41FA5}">
                      <a16:colId xmlns:a16="http://schemas.microsoft.com/office/drawing/2014/main" val="20001"/>
                    </a:ext>
                  </a:extLst>
                </a:gridCol>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33010</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5933</cp:revision>
  <cp:lastPrinted>2021-07-01T07:38:07Z</cp:lastPrinted>
  <dcterms:created xsi:type="dcterms:W3CDTF">2018-03-27T06:03:00Z</dcterms:created>
  <dcterms:modified xsi:type="dcterms:W3CDTF">2026-07-30T07:23:39Z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