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96865635"/>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210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29 </a:t>
                      </a:r>
                      <a:r>
                        <a:rPr lang="ru-RU" sz="1200" b="1" i="1" dirty="0">
                          <a:solidFill>
                            <a:schemeClr val="tx2">
                              <a:lumMod val="75000"/>
                            </a:schemeClr>
                          </a:solidFill>
                          <a:latin typeface="Times New Roman" panose="02020603050405020304" pitchFamily="18" charset="0"/>
                          <a:cs typeface="Times New Roman" panose="02020603050405020304" pitchFamily="18" charset="0"/>
                        </a:rPr>
                        <a:t>шілде</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050" b="1" dirty="0">
                <a:latin typeface="Times New Roman" panose="02020603050405020304" pitchFamily="18" charset="0"/>
                <a:cs typeface="Times New Roman" panose="02020603050405020304" pitchFamily="18" charset="0"/>
              </a:rPr>
              <a:t>2026 жылғы 29</a:t>
            </a:r>
            <a:r>
              <a:rPr lang="kk-KZ"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шілде</a:t>
            </a:r>
            <a:r>
              <a:rPr lang="kk-KZ" sz="1050" b="1" dirty="0">
                <a:latin typeface="Times New Roman" panose="02020603050405020304" pitchFamily="18" charset="0"/>
                <a:cs typeface="Times New Roman" panose="02020603050405020304" pitchFamily="18" charset="0"/>
              </a:rPr>
              <a:t> </a:t>
            </a:r>
            <a:r>
              <a:rPr lang="kk-KZ" altLang="ru-RU" sz="1050" b="1" dirty="0">
                <a:latin typeface="Times New Roman" panose="02020603050405020304" pitchFamily="18" charset="0"/>
                <a:cs typeface="Times New Roman" panose="02020603050405020304" pitchFamily="18" charset="0"/>
              </a:rPr>
              <a:t>бойынша </a:t>
            </a:r>
            <a:r>
              <a:rPr lang="ru-RU" altLang="ru-RU" sz="1050" b="1" dirty="0">
                <a:latin typeface="Times New Roman" panose="02020603050405020304" pitchFamily="18" charset="0"/>
                <a:cs typeface="Times New Roman" panose="02020603050405020304" pitchFamily="18" charset="0"/>
              </a:rPr>
              <a:t>Павлодар </a:t>
            </a:r>
            <a:r>
              <a:rPr lang="ru-RU" altLang="ru-RU" sz="1050" b="1" dirty="0" err="1">
                <a:latin typeface="Times New Roman" panose="02020603050405020304" pitchFamily="18" charset="0"/>
                <a:cs typeface="Times New Roman" panose="02020603050405020304" pitchFamily="18" charset="0"/>
              </a:rPr>
              <a:t>қаласыны</a:t>
            </a:r>
            <a:r>
              <a:rPr lang="kk-KZ" altLang="ru-RU" sz="1050" b="1" dirty="0">
                <a:latin typeface="Times New Roman" panose="02020603050405020304" pitchFamily="18" charset="0"/>
                <a:cs typeface="Times New Roman" panose="02020603050405020304" pitchFamily="18" charset="0"/>
              </a:rPr>
              <a:t>ң</a:t>
            </a:r>
            <a:r>
              <a:rPr lang="ru-RU" altLang="ru-RU" sz="1050" b="1" dirty="0">
                <a:latin typeface="Times New Roman" panose="02020603050405020304" pitchFamily="18" charset="0"/>
                <a:cs typeface="Times New Roman" panose="02020603050405020304" pitchFamily="18" charset="0"/>
              </a:rPr>
              <a:t> </a:t>
            </a:r>
          </a:p>
          <a:p>
            <a:pPr algn="ctr"/>
            <a:r>
              <a:rPr lang="ru-RU" altLang="ru-RU" sz="1050" b="1" dirty="0" err="1">
                <a:latin typeface="Times New Roman" panose="02020603050405020304" pitchFamily="18" charset="0"/>
                <a:cs typeface="Times New Roman" panose="02020603050405020304" pitchFamily="18" charset="0"/>
              </a:rPr>
              <a:t>атмосфералық</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ауасының</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жай-күйі</a:t>
            </a:r>
            <a:r>
              <a:rPr lang="ru-RU" altLang="ru-RU" sz="105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31882791"/>
              </p:ext>
            </p:extLst>
          </p:nvPr>
        </p:nvGraphicFramePr>
        <p:xfrm>
          <a:off x="5255890" y="3781814"/>
          <a:ext cx="4196531" cy="2499360"/>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10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0.046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2216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0.443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0.723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010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0.086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2.688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230721"/>
            <a:ext cx="4257035" cy="1892826"/>
          </a:xfrm>
          <a:prstGeom prst="rect">
            <a:avLst/>
          </a:prstGeom>
          <a:noFill/>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kk-KZ" sz="1050" b="1" dirty="0">
                <a:latin typeface="Times New Roman" panose="02020603050405020304" pitchFamily="18" charset="0"/>
                <a:cs typeface="Times New Roman" panose="02020603050405020304" pitchFamily="18" charset="0"/>
              </a:rPr>
              <a:t>30 </a:t>
            </a:r>
            <a:r>
              <a:rPr lang="kk-KZ" sz="1050" b="1" kern="1400" dirty="0">
                <a:latin typeface="Times New Roman" panose="02020603050405020304" pitchFamily="18" charset="0"/>
                <a:cs typeface="Times New Roman" panose="02020603050405020304" pitchFamily="18" charset="0"/>
              </a:rPr>
              <a:t>шілдеге </a:t>
            </a:r>
            <a:r>
              <a:rPr lang="kk-KZ" sz="1050" b="1" dirty="0">
                <a:latin typeface="Times New Roman" panose="02020603050405020304" pitchFamily="18" charset="0"/>
                <a:cs typeface="Times New Roman" panose="02020603050405020304" pitchFamily="18" charset="0"/>
              </a:rPr>
              <a:t>ауа-райы болжамы</a:t>
            </a:r>
            <a:endParaRPr lang="ru-RU" sz="105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050" b="1" dirty="0">
                <a:latin typeface="Times New Roman" panose="02020603050405020304" pitchFamily="18" charset="0"/>
                <a:cs typeface="Times New Roman" panose="02020603050405020304" pitchFamily="18" charset="0"/>
              </a:rPr>
              <a:t>29 шілде</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a:t>
            </a:r>
            <a:r>
              <a:rPr lang="kk-KZ" sz="1050" b="1" kern="1400" dirty="0">
                <a:latin typeface="Times New Roman" panose="02020603050405020304" pitchFamily="18" charset="0"/>
                <a:cs typeface="Times New Roman" panose="02020603050405020304" pitchFamily="18" charset="0"/>
              </a:rPr>
              <a:t> 30 шілде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20.00-ге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Солтүстік-батыстан жел соғады, күші 9-14 м/с. Ауа температурасы түнде 18-20, күндіз 31-33 градус жылы.</a:t>
            </a:r>
          </a:p>
          <a:p>
            <a:pPr indent="176213" algn="just"/>
            <a:endParaRPr lang="ru-RU" sz="1050" dirty="0">
              <a:latin typeface="Times New Roman" panose="02020603050405020304" pitchFamily="18" charset="0"/>
              <a:cs typeface="Times New Roman" panose="02020603050405020304" pitchFamily="18" charset="0"/>
            </a:endParaRPr>
          </a:p>
          <a:p>
            <a:pPr algn="ctr"/>
            <a:r>
              <a:rPr lang="kk-KZ" sz="1050" b="1" dirty="0">
                <a:latin typeface="Times New Roman" panose="02020603050405020304" pitchFamily="18" charset="0"/>
                <a:cs typeface="Times New Roman" panose="02020603050405020304" pitchFamily="18" charset="0"/>
              </a:rPr>
              <a:t>Түнде 31</a:t>
            </a:r>
            <a:r>
              <a:rPr lang="kk-KZ" sz="1050" b="1" kern="1400" dirty="0">
                <a:latin typeface="Times New Roman" panose="02020603050405020304" pitchFamily="18" charset="0"/>
                <a:cs typeface="Times New Roman" panose="02020603050405020304" pitchFamily="18" charset="0"/>
              </a:rPr>
              <a:t> шілдеге </a:t>
            </a:r>
            <a:r>
              <a:rPr lang="kk-KZ" sz="1050" b="1" dirty="0">
                <a:latin typeface="Times New Roman" panose="02020603050405020304" pitchFamily="18" charset="0"/>
                <a:cs typeface="Times New Roman" panose="02020603050405020304" pitchFamily="18" charset="0"/>
              </a:rPr>
              <a:t>ауа-райы болжамы</a:t>
            </a:r>
          </a:p>
          <a:p>
            <a:pPr algn="ctr"/>
            <a:r>
              <a:rPr lang="kk-KZ" sz="1050" b="1" kern="1400" dirty="0">
                <a:latin typeface="Times New Roman" panose="02020603050405020304" pitchFamily="18" charset="0"/>
                <a:cs typeface="Times New Roman" panose="02020603050405020304" pitchFamily="18" charset="0"/>
              </a:rPr>
              <a:t>30 шілде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 31 шілде</a:t>
            </a:r>
            <a:r>
              <a:rPr lang="kk-KZ" sz="1050" b="1" dirty="0">
                <a:latin typeface="Times New Roman" panose="02020603050405020304" pitchFamily="18" charset="0"/>
                <a:cs typeface="Times New Roman" panose="02020603050405020304" pitchFamily="18" charset="0"/>
              </a:rPr>
              <a:t> сағ</a:t>
            </a:r>
            <a:r>
              <a:rPr lang="ru-RU" sz="1050" b="1" dirty="0">
                <a:latin typeface="Times New Roman" panose="02020603050405020304" pitchFamily="18" charset="0"/>
                <a:cs typeface="Times New Roman" panose="02020603050405020304" pitchFamily="18" charset="0"/>
              </a:rPr>
              <a:t>. 08.00-ге дейін </a:t>
            </a:r>
          </a:p>
          <a:p>
            <a:pPr indent="176213" algn="just"/>
            <a:r>
              <a:rPr lang="kk-KZ" sz="1050" dirty="0">
                <a:latin typeface="Times New Roman" panose="02020603050405020304" pitchFamily="18" charset="0"/>
                <a:cs typeface="Times New Roman" panose="02020603050405020304" pitchFamily="18" charset="0"/>
              </a:rPr>
              <a:t>Көшпелі бұлтты, жауын-шашынсыз. Солтүстік-батыстан </a:t>
            </a:r>
            <a:r>
              <a:rPr lang="ru-RU" sz="1050" dirty="0">
                <a:latin typeface="Times New Roman" panose="02020603050405020304" pitchFamily="18" charset="0"/>
                <a:cs typeface="Times New Roman" panose="02020603050405020304" pitchFamily="18" charset="0"/>
              </a:rPr>
              <a:t>жел</a:t>
            </a:r>
            <a:r>
              <a:rPr lang="kk-KZ" sz="1050" dirty="0">
                <a:latin typeface="Times New Roman" panose="02020603050405020304" pitchFamily="18" charset="0"/>
                <a:cs typeface="Times New Roman" panose="02020603050405020304" pitchFamily="18" charset="0"/>
              </a:rPr>
              <a:t> соғады, күші 5-10</a:t>
            </a:r>
            <a:r>
              <a:rPr lang="ru-RU" sz="1050" dirty="0">
                <a:latin typeface="Times New Roman" panose="02020603050405020304" pitchFamily="18" charset="0"/>
                <a:cs typeface="Times New Roman" panose="02020603050405020304" pitchFamily="18" charset="0"/>
              </a:rPr>
              <a:t> м/с</a:t>
            </a:r>
            <a:r>
              <a:rPr lang="kk-KZ" sz="1050" dirty="0">
                <a:latin typeface="Times New Roman" panose="02020603050405020304" pitchFamily="18" charset="0"/>
                <a:cs typeface="Times New Roman" panose="02020603050405020304" pitchFamily="18" charset="0"/>
              </a:rPr>
              <a:t>. Ауа температурасы 18-20 градус жылы.</a:t>
            </a:r>
            <a:endParaRPr lang="kk-KZ" sz="105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386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05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altLang="ru-RU" sz="1050" dirty="0">
                <a:solidFill>
                  <a:schemeClr val="tx1"/>
                </a:solidFill>
                <a:latin typeface="Times New Roman" panose="02020603050405020304" pitchFamily="18" charset="0"/>
                <a:cs typeface="Times New Roman" pitchFamily="18" charset="0"/>
              </a:rPr>
              <a:t>заттардың</a:t>
            </a:r>
            <a:r>
              <a:rPr lang="ru-RU" sz="1050" dirty="0">
                <a:solidFill>
                  <a:prstClr val="black"/>
                </a:solidFill>
                <a:latin typeface="Times New Roman" panose="02020603050405020304" pitchFamily="18" charset="0"/>
                <a:cs typeface="Times New Roman" panose="02020603050405020304" pitchFamily="18" charset="0"/>
              </a:rPr>
              <a:t> сейілуіне ықпал етеді. </a:t>
            </a:r>
          </a:p>
          <a:p>
            <a:pPr indent="176213" algn="just"/>
            <a:r>
              <a:rPr lang="ru-RU" sz="105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2872923805"/>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a:latin typeface="Times New Roman" panose="02020603050405020304" pitchFamily="18" charset="0"/>
                            <a:ea typeface="Times New Roman" panose="02020603050405020304" pitchFamily="18" charset="0"/>
                          </a:rPr>
                          <a:t>Метеоболжау </a:t>
                        </a:r>
                        <a:r>
                          <a:rPr lang="ru-RU" altLang="en-US" sz="800" dirty="0">
                            <a:latin typeface="Times New Roman" panose="02020603050405020304" pitchFamily="18" charset="0"/>
                            <a:ea typeface="Times New Roman" panose="02020603050405020304" pitchFamily="18" charset="0"/>
                          </a:rPr>
                          <a:t>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Леженина П. /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57282</TotalTime>
  <Words>596</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7979</cp:revision>
  <cp:lastPrinted>2025-07-15T07:11:11Z</cp:lastPrinted>
  <dcterms:created xsi:type="dcterms:W3CDTF">2018-03-27T06:03:00Z</dcterms:created>
  <dcterms:modified xsi:type="dcterms:W3CDTF">2026-07-29T06:40:31Z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