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150" y="67"/>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№205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24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a:t>
                      </a:r>
                      <a:r>
                        <a:rPr lang="kk-KZ" sz="700" i="1" dirty="0">
                          <a:latin typeface="Times New Roman" panose="02020603050405020304" pitchFamily="18" charset="0"/>
                          <a:cs typeface="Times New Roman" panose="02020603050405020304" pitchFamily="18" charset="0"/>
                        </a:rPr>
                        <a:t>ғы</a:t>
                      </a:r>
                      <a:r>
                        <a:rPr lang="kk-KZ" sz="700" i="1" baseline="0" dirty="0">
                          <a:latin typeface="Times New Roman" panose="02020603050405020304" pitchFamily="18" charset="0"/>
                          <a:cs typeface="Times New Roman" panose="02020603050405020304" pitchFamily="18" charset="0"/>
                        </a:rPr>
                        <a:t> 2 тамызындағы №ҚР ДСМ-70 </a:t>
                      </a:r>
                      <a:r>
                        <a:rPr lang="ru-RU" sz="700" i="1" dirty="0" err="1">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құжатқа</a:t>
                      </a:r>
                      <a:r>
                        <a:rPr lang="ru-RU" sz="700" i="1" baseline="0" dirty="0" err="1">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0" name="Прямоугольник 19"/>
          <p:cNvSpPr/>
          <p:nvPr/>
        </p:nvSpPr>
        <p:spPr>
          <a:xfrm>
            <a:off x="4953000" y="142852"/>
            <a:ext cx="4786347" cy="2677656"/>
          </a:xfrm>
          <a:prstGeom prst="rect">
            <a:avLst/>
          </a:prstGeom>
        </p:spPr>
        <p:txBody>
          <a:bodyPr wrap="square" numCol="1">
            <a:spAutoFit/>
          </a:bodyPr>
          <a:lstStyle/>
          <a:p>
            <a:pPr algn="ctr"/>
            <a:r>
              <a:rPr lang="kk-KZ" altLang="ru-RU" sz="1200" b="1" dirty="0">
                <a:latin typeface="Times New Roman" pitchFamily="18" charset="0"/>
                <a:ea typeface="Times New Roman KZ" pitchFamily="18" charset="0"/>
                <a:cs typeface="Times New Roman" pitchFamily="18" charset="0"/>
              </a:rPr>
              <a:t>Талдықорған қаласы бойынша </a:t>
            </a:r>
          </a:p>
          <a:p>
            <a:pPr algn="ctr"/>
            <a:r>
              <a:rPr lang="kk-KZ" altLang="ru-RU" sz="1200" b="1" dirty="0">
                <a:latin typeface="Times New Roman" pitchFamily="18" charset="0"/>
                <a:ea typeface="Times New Roman KZ" pitchFamily="18" charset="0"/>
                <a:cs typeface="Times New Roman" pitchFamily="18" charset="0"/>
              </a:rPr>
              <a:t>25 шілдеге </a:t>
            </a:r>
            <a:r>
              <a:rPr lang="kk-KZ" altLang="ru-RU" sz="1200" b="1" dirty="0">
                <a:latin typeface="Times New Roman" panose="02020603050405020304" pitchFamily="18" charset="0"/>
                <a:cs typeface="Times New Roman" panose="02020603050405020304" pitchFamily="18" charset="0"/>
              </a:rPr>
              <a:t>ауа-райы болжамы</a:t>
            </a:r>
            <a:endParaRPr lang="ru-RU" sz="1200" b="1" dirty="0">
              <a:latin typeface="Times New Roman" pitchFamily="18" charset="0"/>
              <a:cs typeface="Times New Roman" pitchFamily="18" charset="0"/>
            </a:endParaRPr>
          </a:p>
          <a:p>
            <a:pPr algn="ctr"/>
            <a:r>
              <a:rPr lang="ru-RU" sz="1200" b="1" dirty="0">
                <a:latin typeface="Times New Roman" pitchFamily="18" charset="0"/>
                <a:cs typeface="Times New Roman" pitchFamily="18" charset="0"/>
              </a:rPr>
              <a:t>24 </a:t>
            </a:r>
            <a:r>
              <a:rPr lang="ru-RU" sz="1200" b="1" dirty="0" err="1">
                <a:latin typeface="Times New Roman" pitchFamily="18" charset="0"/>
                <a:cs typeface="Times New Roman" pitchFamily="18" charset="0"/>
              </a:rPr>
              <a:t>шілдеде</a:t>
            </a:r>
            <a:r>
              <a:rPr lang="kk-KZ" altLang="ru-RU" sz="1200" b="1" dirty="0">
                <a:latin typeface="Times New Roman" pitchFamily="18" charset="0"/>
                <a:ea typeface="Times New Roman KZ" pitchFamily="18" charset="0"/>
                <a:cs typeface="Times New Roman" pitchFamily="18" charset="0"/>
              </a:rPr>
              <a:t>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20-дан 25</a:t>
            </a:r>
            <a:r>
              <a:rPr lang="kk-KZ" sz="1200" b="1" dirty="0">
                <a:latin typeface="Times New Roman" pitchFamily="18" charset="0"/>
                <a:cs typeface="Times New Roman" pitchFamily="18" charset="0"/>
              </a:rPr>
              <a:t> шілдеде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20-ға </a:t>
            </a:r>
            <a:r>
              <a:rPr lang="ru-RU" sz="1200" b="1" dirty="0" err="1">
                <a:latin typeface="Times New Roman" pitchFamily="18" charset="0"/>
                <a:cs typeface="Times New Roman" pitchFamily="18" charset="0"/>
              </a:rPr>
              <a:t>дейін</a:t>
            </a:r>
            <a:endParaRPr lang="ru-RU" sz="1200" b="1" dirty="0">
              <a:latin typeface="Times New Roman" pitchFamily="18" charset="0"/>
              <a:cs typeface="Times New Roman" pitchFamily="18" charset="0"/>
            </a:endParaRPr>
          </a:p>
          <a:p>
            <a:pPr algn="ctr"/>
            <a:endParaRPr lang="ru-RU" sz="1200" b="1" dirty="0">
              <a:latin typeface="Times New Roman" pitchFamily="18" charset="0"/>
              <a:cs typeface="Times New Roman" pitchFamily="18" charset="0"/>
            </a:endParaRPr>
          </a:p>
          <a:p>
            <a:pPr algn="just"/>
            <a:r>
              <a:rPr lang="kk-KZ" sz="1200" dirty="0">
                <a:latin typeface="Times New Roman" pitchFamily="18" charset="0"/>
                <a:cs typeface="Times New Roman" pitchFamily="18" charset="0"/>
              </a:rPr>
              <a:t>Көшпелі бұлтты, жауын-шашынсыз. Солтүстік-шығыстан жел соғады, күші 5-10 м/с. Ауа температурасы түнде 16-18, күндіз                  32-34 градус жылы.</a:t>
            </a:r>
            <a:endParaRPr lang="en-US" sz="1200" dirty="0">
              <a:latin typeface="Times New Roman" pitchFamily="18" charset="0"/>
              <a:cs typeface="Times New Roman" pitchFamily="18" charset="0"/>
            </a:endParaRPr>
          </a:p>
          <a:p>
            <a:pPr algn="ctr"/>
            <a:endParaRPr lang="kk-KZ" altLang="ru-RU" sz="1200" b="1" dirty="0">
              <a:latin typeface="Times New Roman" pitchFamily="18" charset="0"/>
              <a:ea typeface="Times New Roman KZ" pitchFamily="18" charset="0"/>
              <a:cs typeface="Times New Roman" pitchFamily="18" charset="0"/>
            </a:endParaRPr>
          </a:p>
          <a:p>
            <a:pPr algn="ctr"/>
            <a:r>
              <a:rPr lang="kk-KZ" altLang="ru-RU" sz="1200" b="1" dirty="0">
                <a:latin typeface="Times New Roman" pitchFamily="18" charset="0"/>
                <a:ea typeface="Times New Roman KZ" pitchFamily="18" charset="0"/>
                <a:cs typeface="Times New Roman" pitchFamily="18" charset="0"/>
              </a:rPr>
              <a:t>Түнде 26 шілдеге </a:t>
            </a:r>
            <a:r>
              <a:rPr lang="kk-KZ" altLang="ru-RU" sz="1200" b="1" dirty="0">
                <a:latin typeface="Times New Roman" panose="02020603050405020304" pitchFamily="18" charset="0"/>
                <a:cs typeface="Times New Roman" panose="02020603050405020304" pitchFamily="18" charset="0"/>
              </a:rPr>
              <a:t>ауа-райы болжамы</a:t>
            </a:r>
            <a:endParaRPr lang="ru-RU" sz="1200" b="1" dirty="0">
              <a:latin typeface="Times New Roman" pitchFamily="18" charset="0"/>
              <a:ea typeface="Times New Roman KZ" pitchFamily="18" charset="0"/>
              <a:cs typeface="Times New Roman" pitchFamily="18" charset="0"/>
            </a:endParaRPr>
          </a:p>
          <a:p>
            <a:pPr algn="ctr"/>
            <a:r>
              <a:rPr lang="kk-KZ" altLang="ru-RU" sz="1200" b="1" dirty="0">
                <a:latin typeface="Times New Roman" pitchFamily="18" charset="0"/>
                <a:ea typeface="Times New Roman KZ" pitchFamily="18" charset="0"/>
                <a:cs typeface="Times New Roman" pitchFamily="18" charset="0"/>
              </a:rPr>
              <a:t>25 шілдеде </a:t>
            </a:r>
            <a:r>
              <a:rPr lang="ru-RU" sz="1200" b="1" dirty="0" err="1">
                <a:latin typeface="Times New Roman" pitchFamily="18" charset="0"/>
                <a:ea typeface="Times New Roman KZ" pitchFamily="18" charset="0"/>
                <a:cs typeface="Times New Roman" pitchFamily="18" charset="0"/>
              </a:rPr>
              <a:t>сағ.</a:t>
            </a:r>
            <a:r>
              <a:rPr lang="ru-RU" sz="1200" b="1" dirty="0">
                <a:latin typeface="Times New Roman" pitchFamily="18" charset="0"/>
                <a:ea typeface="Times New Roman KZ" pitchFamily="18" charset="0"/>
                <a:cs typeface="Times New Roman" pitchFamily="18" charset="0"/>
              </a:rPr>
              <a:t> 20-дан 26 </a:t>
            </a:r>
            <a:r>
              <a:rPr lang="ru-RU" sz="1200" b="1" dirty="0" err="1">
                <a:latin typeface="Times New Roman" pitchFamily="18" charset="0"/>
                <a:ea typeface="Times New Roman KZ" pitchFamily="18" charset="0"/>
                <a:cs typeface="Times New Roman" pitchFamily="18" charset="0"/>
              </a:rPr>
              <a:t>шілдеде</a:t>
            </a:r>
            <a:r>
              <a:rPr lang="kk-KZ" sz="1200" b="1" dirty="0">
                <a:latin typeface="Times New Roman" pitchFamily="18" charset="0"/>
                <a:ea typeface="Times New Roman KZ" pitchFamily="18" charset="0"/>
                <a:cs typeface="Times New Roman" pitchFamily="18" charset="0"/>
              </a:rPr>
              <a:t> </a:t>
            </a:r>
            <a:r>
              <a:rPr lang="ru-RU" sz="1200" b="1" dirty="0" err="1">
                <a:latin typeface="Times New Roman" pitchFamily="18" charset="0"/>
                <a:ea typeface="Times New Roman KZ" pitchFamily="18" charset="0"/>
                <a:cs typeface="Times New Roman" pitchFamily="18" charset="0"/>
              </a:rPr>
              <a:t>сағ.</a:t>
            </a:r>
            <a:r>
              <a:rPr lang="ru-RU" sz="1200" b="1" dirty="0">
                <a:latin typeface="Times New Roman" pitchFamily="18" charset="0"/>
                <a:ea typeface="Times New Roman KZ" pitchFamily="18" charset="0"/>
                <a:cs typeface="Times New Roman" pitchFamily="18" charset="0"/>
              </a:rPr>
              <a:t> 08-ге </a:t>
            </a:r>
            <a:r>
              <a:rPr lang="ru-RU" sz="1200" b="1" dirty="0" err="1">
                <a:latin typeface="Times New Roman" pitchFamily="18" charset="0"/>
                <a:ea typeface="Times New Roman KZ" pitchFamily="18" charset="0"/>
                <a:cs typeface="Times New Roman" pitchFamily="18" charset="0"/>
              </a:rPr>
              <a:t>дейін</a:t>
            </a:r>
            <a:endParaRPr lang="ru-RU" sz="1200" b="1" dirty="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a:latin typeface="Times New Roman" pitchFamily="18" charset="0"/>
                <a:cs typeface="Times New Roman" pitchFamily="18" charset="0"/>
              </a:rPr>
              <a:t>Көшпелі бұлтты, жауын-шашынсыз. Солтүстік-шығыстан жел соғады, күші 5-10 м/с. Ауа температурасы 16-18 градус жылы.</a:t>
            </a:r>
          </a:p>
          <a:p>
            <a:pPr fontAlgn="auto">
              <a:spcBef>
                <a:spcPts val="0"/>
              </a:spcBef>
              <a:spcAft>
                <a:spcPts val="0"/>
              </a:spcAft>
              <a:defRPr/>
            </a:pPr>
            <a:endParaRPr lang="kk-KZ" sz="1200" dirty="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16" name="TextBox 13"/>
          <p:cNvSpPr txBox="1"/>
          <p:nvPr/>
        </p:nvSpPr>
        <p:spPr>
          <a:xfrm>
            <a:off x="4953000" y="2714620"/>
            <a:ext cx="4680169"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kk-KZ" sz="1200" dirty="0">
                <a:solidFill>
                  <a:schemeClr val="tx1"/>
                </a:solidFill>
                <a:latin typeface="Times New Roman" panose="02020603050405020304" pitchFamily="18" charset="0"/>
                <a:cs typeface="Times New Roman" panose="02020603050405020304" pitchFamily="18" charset="0"/>
              </a:rPr>
              <a:t>М</a:t>
            </a:r>
            <a:r>
              <a:rPr lang="ru-RU" sz="1200" dirty="0" err="1">
                <a:solidFill>
                  <a:schemeClr val="tx1"/>
                </a:solidFill>
                <a:latin typeface="Times New Roman" panose="02020603050405020304" pitchFamily="18" charset="0"/>
                <a:cs typeface="Times New Roman" panose="02020603050405020304" pitchFamily="18" charset="0"/>
              </a:rPr>
              <a:t>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a:t>
            </a:r>
            <a:r>
              <a:rPr lang="ru-RU" sz="1200" b="1" dirty="0" err="1">
                <a:solidFill>
                  <a:schemeClr val="tx1"/>
                </a:solidFill>
                <a:latin typeface="Times New Roman" panose="02020603050405020304" pitchFamily="18" charset="0"/>
                <a:cs typeface="Times New Roman" panose="02020603050405020304" pitchFamily="18" charset="0"/>
              </a:rPr>
              <a:t>сейілуне</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a:t>
            </a:r>
            <a:r>
              <a:rPr lang="kk-KZ" sz="1200" b="1" dirty="0">
                <a:solidFill>
                  <a:schemeClr val="tx1"/>
                </a:solidFill>
                <a:latin typeface="Times New Roman" panose="02020603050405020304" pitchFamily="18" charset="0"/>
                <a:cs typeface="Times New Roman" panose="02020603050405020304" pitchFamily="18" charset="0"/>
              </a:rPr>
              <a:t>төмен</a:t>
            </a:r>
            <a:r>
              <a:rPr lang="kk-KZ" sz="1200" dirty="0">
                <a:solidFill>
                  <a:schemeClr val="tx1"/>
                </a:solidFill>
                <a:latin typeface="Times New Roman" panose="02020603050405020304" pitchFamily="18" charset="0"/>
                <a:cs typeface="Times New Roman" panose="02020603050405020304" pitchFamily="18" charset="0"/>
              </a:rPr>
              <a:t> болады деп күтіледі.</a:t>
            </a:r>
            <a:endParaRPr lang="ru-RU" sz="1200" dirty="0">
              <a:solidFill>
                <a:schemeClr val="tx1"/>
              </a:solidFill>
              <a:latin typeface="Times New Roman" panose="02020603050405020304" pitchFamily="18" charset="0"/>
              <a:cs typeface="Times New Roman" panose="02020603050405020304" pitchFamily="18" charset="0"/>
            </a:endParaRPr>
          </a:p>
          <a:p>
            <a:pPr algn="just"/>
            <a:r>
              <a:rPr lang="ru-RU" sz="1200" dirty="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53000" y="3857628"/>
            <a:ext cx="464347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24 </a:t>
            </a:r>
            <a:r>
              <a:rPr lang="ru-RU" altLang="ru-RU" sz="1200" b="1" dirty="0" err="1">
                <a:latin typeface="Times New Roman" panose="02020603050405020304" pitchFamily="18" charset="0"/>
                <a:cs typeface="Times New Roman" panose="02020603050405020304" pitchFamily="18" charset="0"/>
              </a:rPr>
              <a:t>шілде</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itchFamily="18" charset="0"/>
                <a:cs typeface="Times New Roman" pitchFamily="18" charset="0"/>
              </a:rPr>
              <a:t>Т</a:t>
            </a:r>
            <a:r>
              <a:rPr lang="ru-RU" altLang="ru-RU" sz="1200" b="1" dirty="0" err="1">
                <a:latin typeface="Times New Roman" panose="02020603050405020304" pitchFamily="18" charset="0"/>
                <a:cs typeface="Times New Roman" panose="02020603050405020304" pitchFamily="18" charset="0"/>
              </a:rPr>
              <a:t>алдықорған қаласы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73525670"/>
              </p:ext>
            </p:extLst>
          </p:nvPr>
        </p:nvGraphicFramePr>
        <p:xfrm>
          <a:off x="4953000" y="4429132"/>
          <a:ext cx="4680169" cy="179070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7150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64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latin typeface="Times New Roman" pitchFamily="18" charset="0"/>
                          <a:cs typeface="Times New Roman" pitchFamily="18" charset="0"/>
                        </a:rPr>
                        <a:t>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latin typeface="Times New Roman" pitchFamily="18" charset="0"/>
                          <a:cs typeface="Times New Roman" pitchFamily="18" charset="0"/>
                        </a:rPr>
                        <a:t>0,087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0185">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latin typeface="Times New Roman" pitchFamily="18" charset="0"/>
                          <a:cs typeface="Times New Roman" pitchFamily="18" charset="0"/>
                        </a:rPr>
                        <a:t>787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latin typeface="Times New Roman" pitchFamily="18" charset="0"/>
                          <a:cs typeface="Times New Roman" pitchFamily="18" charset="0"/>
                        </a:rPr>
                        <a:t>0,157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018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latin typeface="Times New Roman" pitchFamily="18" charset="0"/>
                          <a:cs typeface="Times New Roman" pitchFamily="18" charset="0"/>
                        </a:rPr>
                        <a:t>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latin typeface="Times New Roman" pitchFamily="18" charset="0"/>
                          <a:cs typeface="Times New Roman" pitchFamily="18" charset="0"/>
                        </a:rPr>
                        <a:t>0,268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018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latin typeface="Times New Roman" pitchFamily="18" charset="0"/>
                          <a:cs typeface="Times New Roman" pitchFamily="18"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018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latin typeface="Times New Roman" pitchFamily="18" charset="0"/>
                          <a:cs typeface="Times New Roman" pitchFamily="18" charset="0"/>
                        </a:rPr>
                        <a:t>0,075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bl>
          </a:graphicData>
        </a:graphic>
      </p:graphicFrame>
    </p:spTree>
  </p:cSld>
  <p:clrMapOvr>
    <a:masterClrMapping/>
  </p:clrMapOvr>
  <p:transition advTm="998"/>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2571744"/>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216</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 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және байланыс</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ru-RU" altLang="x-none" sz="800" dirty="0">
                            <a:latin typeface="Times New Roman" pitchFamily="18" charset="0"/>
                            <a:cs typeface="Times New Roman" pitchFamily="18" charset="0"/>
                          </a:rPr>
                          <a:t> </a:t>
                        </a:r>
                        <a:r>
                          <a:rPr lang="en-US" altLang="x-none" sz="800" dirty="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Инженер-эколог</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(7</a:t>
                        </a:r>
                        <a:r>
                          <a:rPr lang="ru-RU" sz="800" dirty="0">
                            <a:latin typeface="Times New Roman" pitchFamily="18" charset="0"/>
                            <a:cs typeface="Times New Roman" pitchFamily="18" charset="0"/>
                          </a:rPr>
                          <a:t>28</a:t>
                        </a:r>
                        <a:r>
                          <a:rPr sz="800">
                            <a:latin typeface="Times New Roman" pitchFamily="18" charset="0"/>
                            <a:cs typeface="Times New Roman" pitchFamily="18" charset="0"/>
                          </a:rPr>
                          <a:t>2) </a:t>
                        </a:r>
                        <a:r>
                          <a:rPr lang="ru-RU" sz="800" dirty="0">
                            <a:latin typeface="Times New Roman" pitchFamily="18" charset="0"/>
                            <a:cs typeface="Times New Roman" pitchFamily="18" charset="0"/>
                          </a:rPr>
                          <a:t>41</a:t>
                        </a:r>
                        <a:r>
                          <a:rPr sz="800">
                            <a:latin typeface="Times New Roman" pitchFamily="18" charset="0"/>
                            <a:cs typeface="Times New Roman" pitchFamily="18" charset="0"/>
                          </a:rPr>
                          <a:t>-8</a:t>
                        </a:r>
                        <a:r>
                          <a:rPr lang="ru-RU" sz="800" dirty="0">
                            <a:latin typeface="Times New Roman" pitchFamily="18" charset="0"/>
                            <a:cs typeface="Times New Roman" pitchFamily="18" charset="0"/>
                          </a:rPr>
                          <a:t>4</a:t>
                        </a:r>
                        <a:r>
                          <a:rPr sz="800">
                            <a:latin typeface="Times New Roman" pitchFamily="18" charset="0"/>
                            <a:cs typeface="Times New Roman" pitchFamily="18" charset="0"/>
                          </a:rPr>
                          <a:t>-</a:t>
                        </a:r>
                        <a:r>
                          <a:rPr lang="ru-RU" sz="800" dirty="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Талдықорған қ., </a:t>
              </a:r>
              <a:r>
                <a:rPr lang="ru-RU" altLang="ru-RU" sz="1000" i="1" dirty="0">
                  <a:latin typeface="Times New Roman" panose="02020603050405020304" pitchFamily="18" charset="0"/>
                  <a:cs typeface="Times New Roman" panose="02020603050405020304" pitchFamily="18" charset="0"/>
                </a:rPr>
                <a:t>Гагарина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 Балгазынов К. А. </a:t>
            </a:r>
            <a:r>
              <a:rPr lang="ru-RU" altLang="ru-RU" sz="1400" b="1" i="1" dirty="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val="20000"/>
                    </a:ext>
                  </a:extLst>
                </a:gridCol>
                <a:gridCol w="3152663">
                  <a:extLst>
                    <a:ext uri="{9D8B030D-6E8A-4147-A177-3AD203B41FA5}">
                      <a16:colId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baseline="0" dirty="0">
                          <a:solidFill>
                            <a:srgbClr val="000000"/>
                          </a:solidFill>
                          <a:latin typeface="Times New Roman" panose="02020603050405020304" pitchFamily="18" charset="0"/>
                        </a:rPr>
                        <a:t> </a:t>
                      </a:r>
                      <a:r>
                        <a:rPr lang="kk-KZ" altLang="en-US" sz="1000" baseline="0" dirty="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ransition advTm="62"/>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23080</TotalTime>
  <Words>555</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6012</cp:revision>
  <cp:lastPrinted>2021-07-01T03:56:27Z</cp:lastPrinted>
  <dcterms:created xsi:type="dcterms:W3CDTF">2018-03-27T06:03:00Z</dcterms:created>
  <dcterms:modified xsi:type="dcterms:W3CDTF">2026-07-24T08:28:58Z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