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1" d="100"/>
          <a:sy n="111" d="100"/>
        </p:scale>
        <p:origin x="2064"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lvl="0" algn="ctr">
              <a:defRPr/>
            </a:pPr>
            <a:r>
              <a:rPr kumimoji="0" lang="kk-KZ" altLang="en-US" sz="1200" b="0" i="0" u="none" strike="noStrike" kern="1200" cap="none" spc="0" normalizeH="0" noProof="0" dirty="0" smtClean="0">
                <a:ln>
                  <a:noFill/>
                </a:ln>
                <a:solidFill>
                  <a:srgbClr val="FFFFFF"/>
                </a:solidFill>
                <a:effectLst/>
                <a:uLnTx/>
                <a:uFillTx/>
                <a:latin typeface="Times New Roman" panose="02020603050405020304" pitchFamily="18" charset="0"/>
                <a:cs typeface="Times New Roman" panose="02020603050405020304" pitchFamily="18" charset="0"/>
              </a:rPr>
              <a:t> </a:t>
            </a: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err="1">
                          <a:solidFill>
                            <a:srgbClr val="002060"/>
                          </a:solidFill>
                          <a:latin typeface="Times New Roman" panose="02020603050405020304" pitchFamily="18" charset="0"/>
                          <a:cs typeface="Times New Roman" panose="02020603050405020304" pitchFamily="18" charset="0"/>
                        </a:rPr>
                        <a:t>Ақтөбе</a:t>
                      </a:r>
                      <a:r>
                        <a:rPr lang="ru-RU" altLang="x-none" sz="1200" b="1" i="1">
                          <a:solidFill>
                            <a:srgbClr val="002060"/>
                          </a:solidFill>
                          <a:latin typeface="Times New Roman" panose="02020603050405020304" pitchFamily="18" charset="0"/>
                          <a:cs typeface="Times New Roman" panose="02020603050405020304" pitchFamily="18" charset="0"/>
                        </a:rPr>
                        <a:t> </a:t>
                      </a:r>
                      <a:r>
                        <a:rPr lang="ru-RU" altLang="x-none" sz="1200" b="1" i="1"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45473067"/>
              </p:ext>
            </p:extLst>
          </p:nvPr>
        </p:nvGraphicFramePr>
        <p:xfrm>
          <a:off x="344489" y="2511207"/>
          <a:ext cx="4608512" cy="1925905"/>
        </p:xfrm>
        <a:graphic>
          <a:graphicData uri="http://schemas.openxmlformats.org/drawingml/2006/table">
            <a:tbl>
              <a:tblPr/>
              <a:tblGrid>
                <a:gridCol w="4608512">
                  <a:extLst>
                    <a:ext uri="{9D8B030D-6E8A-4147-A177-3AD203B41FA5}">
                      <a16:colId xmlns:a16="http://schemas.microsoft.com/office/drawing/2014/main" xmlns="" val="20000"/>
                    </a:ext>
                  </a:extLst>
                </a:gridCol>
              </a:tblGrid>
              <a:tr h="19259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199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Ақтөбе </a:t>
                      </a:r>
                      <a:r>
                        <a:rPr lang="ru-RU" altLang="x-none" sz="1400" b="1" i="1" dirty="0" smtClean="0">
                          <a:solidFill>
                            <a:srgbClr val="002060"/>
                          </a:solidFill>
                          <a:latin typeface="Times New Roman" panose="02020603050405020304" pitchFamily="18" charset="0"/>
                          <a:cs typeface="Times New Roman" panose="02020603050405020304" pitchFamily="18" charset="0"/>
                        </a:rPr>
                        <a:t>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18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шілде</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2774" y="111026"/>
            <a:ext cx="4874618"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19 </a:t>
            </a:r>
            <a:r>
              <a:rPr lang="kk-KZ" sz="1200" b="1" dirty="0" smtClean="0">
                <a:latin typeface="Times New Roman" panose="02020603050405020304" pitchFamily="18" charset="0"/>
                <a:cs typeface="Times New Roman" panose="02020603050405020304" pitchFamily="18" charset="0"/>
              </a:rPr>
              <a:t>шілдеге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a:t>
            </a:r>
            <a:r>
              <a:rPr lang="ru-RU" altLang="ru-RU" sz="1200" b="1" dirty="0" smtClean="0">
                <a:solidFill>
                  <a:srgbClr val="000000"/>
                </a:solidFill>
                <a:latin typeface="Times New Roman" pitchFamily="18" charset="0"/>
                <a:cs typeface="Times New Roman" pitchFamily="18" charset="0"/>
              </a:rPr>
              <a:t>18</a:t>
            </a:r>
            <a:r>
              <a:rPr lang="ru-RU" sz="1200" b="1" dirty="0" smtClean="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шілде</a:t>
            </a:r>
            <a:r>
              <a:rPr lang="ru-RU" sz="1200" b="1" dirty="0">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20-дан</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19</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20-ға </a:t>
            </a:r>
            <a:r>
              <a:rPr lang="ru-RU" altLang="ru-RU" sz="1200" b="1" dirty="0" err="1" smtClean="0">
                <a:solidFill>
                  <a:srgbClr val="000000"/>
                </a:solidFill>
                <a:latin typeface="Times New Roman" pitchFamily="18" charset="0"/>
                <a:cs typeface="Times New Roman" pitchFamily="18" charset="0"/>
              </a:rPr>
              <a:t>дейін</a:t>
            </a:r>
            <a:endParaRPr lang="kk-KZ" altLang="ru-RU" sz="1200" b="1" dirty="0">
              <a:solidFill>
                <a:srgbClr val="000000"/>
              </a:solidFill>
              <a:latin typeface="Times New Roman" pitchFamily="18" charset="0"/>
              <a:cs typeface="Times New Roman" pitchFamily="18" charset="0"/>
              <a:sym typeface="+mn-ea"/>
            </a:endParaRPr>
          </a:p>
          <a:p>
            <a:pPr algn="just"/>
            <a:r>
              <a:rPr lang="kk-KZ" sz="1200" kern="1400" dirty="0" smtClean="0">
                <a:solidFill>
                  <a:srgbClr val="000000"/>
                </a:solidFill>
                <a:latin typeface="Times New Roman" panose="02020603050405020304" pitchFamily="18" charset="0"/>
                <a:ea typeface="Times New Roman" panose="02020603050405020304" pitchFamily="18" charset="0"/>
              </a:rPr>
              <a:t>Көшпелі бұлтты</a:t>
            </a:r>
            <a:r>
              <a:rPr lang="kk-KZ" sz="1200" kern="1400" dirty="0">
                <a:solidFill>
                  <a:srgbClr val="000000"/>
                </a:solidFill>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күндіз аздаған жаңбыр</a:t>
            </a:r>
            <a:r>
              <a:rPr lang="kk-KZ" sz="1200" kern="1400" dirty="0" smtClean="0">
                <a:solidFill>
                  <a:srgbClr val="000000"/>
                </a:solidFill>
                <a:latin typeface="Times New Roman" panose="02020603050405020304" pitchFamily="18" charset="0"/>
                <a:ea typeface="Times New Roman" panose="02020603050405020304" pitchFamily="18" charset="0"/>
              </a:rPr>
              <a:t>, найзағай </a:t>
            </a:r>
            <a:r>
              <a:rPr lang="kk-KZ" sz="1200" kern="1400" dirty="0" smtClean="0">
                <a:solidFill>
                  <a:srgbClr val="000000"/>
                </a:solidFill>
                <a:latin typeface="Times New Roman" panose="02020603050405020304" pitchFamily="18" charset="0"/>
                <a:ea typeface="Times New Roman" panose="02020603050405020304" pitchFamily="18" charset="0"/>
              </a:rPr>
              <a:t>болады. Батыстан, солтүстік-батыстан </a:t>
            </a:r>
            <a:r>
              <a:rPr lang="kk-KZ" sz="1200" kern="1400" dirty="0">
                <a:solidFill>
                  <a:srgbClr val="000000"/>
                </a:solidFill>
                <a:latin typeface="Times New Roman" panose="02020603050405020304" pitchFamily="18" charset="0"/>
                <a:ea typeface="Times New Roman" panose="02020603050405020304" pitchFamily="18" charset="0"/>
              </a:rPr>
              <a:t>жел соғады, күші </a:t>
            </a:r>
            <a:r>
              <a:rPr lang="kk-KZ" sz="1200" kern="1400" dirty="0" smtClean="0">
                <a:solidFill>
                  <a:srgbClr val="000000"/>
                </a:solidFill>
                <a:latin typeface="Times New Roman" panose="02020603050405020304" pitchFamily="18" charset="0"/>
                <a:ea typeface="Times New Roman" panose="02020603050405020304" pitchFamily="18" charset="0"/>
              </a:rPr>
              <a:t>5-10, күндіз </a:t>
            </a:r>
            <a:r>
              <a:rPr lang="kk-KZ" sz="1200" kern="1400" dirty="0" smtClean="0">
                <a:solidFill>
                  <a:srgbClr val="000000"/>
                </a:solidFill>
                <a:latin typeface="Times New Roman" panose="02020603050405020304" pitchFamily="18" charset="0"/>
                <a:ea typeface="Times New Roman" panose="02020603050405020304" pitchFamily="18" charset="0"/>
              </a:rPr>
              <a:t>екпіні </a:t>
            </a:r>
            <a:r>
              <a:rPr lang="kk-KZ" sz="1200" kern="1400" dirty="0" smtClean="0">
                <a:solidFill>
                  <a:srgbClr val="000000"/>
                </a:solidFill>
                <a:latin typeface="Times New Roman" panose="02020603050405020304" pitchFamily="18" charset="0"/>
                <a:ea typeface="Times New Roman" panose="02020603050405020304" pitchFamily="18" charset="0"/>
              </a:rPr>
              <a:t>15 </a:t>
            </a:r>
            <a:r>
              <a:rPr lang="kk-KZ" sz="1200" kern="1400" dirty="0">
                <a:solidFill>
                  <a:srgbClr val="000000"/>
                </a:solidFill>
                <a:latin typeface="Times New Roman" panose="02020603050405020304" pitchFamily="18" charset="0"/>
                <a:ea typeface="Times New Roman" panose="02020603050405020304" pitchFamily="18" charset="0"/>
              </a:rPr>
              <a:t>м/с. Ауа температурасы түнде </a:t>
            </a:r>
            <a:r>
              <a:rPr lang="kk-KZ" sz="1200" kern="1400" dirty="0" smtClean="0">
                <a:solidFill>
                  <a:srgbClr val="000000"/>
                </a:solidFill>
                <a:latin typeface="Times New Roman" panose="02020603050405020304" pitchFamily="18" charset="0"/>
                <a:ea typeface="Times New Roman" panose="02020603050405020304" pitchFamily="18" charset="0"/>
              </a:rPr>
              <a:t>14-16, </a:t>
            </a:r>
            <a:r>
              <a:rPr lang="kk-KZ" sz="1200" kern="1400" dirty="0">
                <a:solidFill>
                  <a:srgbClr val="000000"/>
                </a:solidFill>
                <a:latin typeface="Times New Roman" panose="02020603050405020304" pitchFamily="18" charset="0"/>
                <a:ea typeface="Times New Roman" panose="02020603050405020304" pitchFamily="18" charset="0"/>
              </a:rPr>
              <a:t>күндіз </a:t>
            </a:r>
            <a:r>
              <a:rPr lang="kk-KZ" sz="1200" kern="1400" dirty="0" smtClean="0">
                <a:solidFill>
                  <a:srgbClr val="000000"/>
                </a:solidFill>
                <a:latin typeface="Times New Roman" panose="02020603050405020304" pitchFamily="18" charset="0"/>
                <a:ea typeface="Times New Roman" panose="02020603050405020304" pitchFamily="18" charset="0"/>
              </a:rPr>
              <a:t>22-24 </a:t>
            </a:r>
            <a:r>
              <a:rPr lang="kk-KZ" sz="1200" kern="1400" dirty="0">
                <a:solidFill>
                  <a:srgbClr val="000000"/>
                </a:solidFill>
                <a:latin typeface="Times New Roman" panose="02020603050405020304" pitchFamily="18" charset="0"/>
                <a:ea typeface="Times New Roman" panose="02020603050405020304" pitchFamily="18" charset="0"/>
              </a:rPr>
              <a:t>градус жылы болады</a:t>
            </a:r>
            <a:r>
              <a:rPr lang="kk-KZ" sz="1200" kern="1400" dirty="0" smtClean="0">
                <a:solidFill>
                  <a:srgbClr val="000000"/>
                </a:solidFill>
                <a:latin typeface="Times New Roman" panose="02020603050405020304" pitchFamily="18" charset="0"/>
                <a:ea typeface="Times New Roman" panose="02020603050405020304" pitchFamily="18" charset="0"/>
              </a:rPr>
              <a:t>.</a:t>
            </a:r>
          </a:p>
          <a:p>
            <a:pPr algn="just"/>
            <a:endParaRPr lang="kk-KZ" sz="1200" kern="1400" dirty="0" smtClean="0">
              <a:solidFill>
                <a:srgbClr val="000000"/>
              </a:solidFill>
              <a:latin typeface="Times New Roman" panose="02020603050405020304" pitchFamily="18" charset="0"/>
              <a:ea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sym typeface="+mn-ea"/>
              </a:rPr>
              <a:t>20 </a:t>
            </a:r>
            <a:r>
              <a:rPr lang="kk-KZ" altLang="ru-RU" sz="1200" b="1" dirty="0" smtClean="0">
                <a:latin typeface="Times New Roman" panose="02020603050405020304" pitchFamily="18" charset="0"/>
                <a:cs typeface="Times New Roman" panose="02020603050405020304" pitchFamily="18" charset="0"/>
                <a:sym typeface="+mn-ea"/>
              </a:rPr>
              <a:t>шілде түнге ауа-райы болжамы</a:t>
            </a:r>
            <a:endParaRPr lang="kk-KZ"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a:t>
            </a:r>
            <a:r>
              <a:rPr lang="ru-RU" sz="1200" b="1" dirty="0" smtClean="0">
                <a:solidFill>
                  <a:srgbClr val="000000"/>
                </a:solidFill>
                <a:latin typeface="Times New Roman" pitchFamily="18" charset="0"/>
                <a:cs typeface="Times New Roman" pitchFamily="18" charset="0"/>
              </a:rPr>
              <a:t>19 </a:t>
            </a:r>
            <a:r>
              <a:rPr lang="ru-RU" sz="1200" b="1" dirty="0" err="1" smtClean="0">
                <a:solidFill>
                  <a:srgbClr val="000000"/>
                </a:solidFill>
                <a:latin typeface="Times New Roman" pitchFamily="18" charset="0"/>
                <a:cs typeface="Times New Roman"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kern="1400" dirty="0">
                <a:solidFill>
                  <a:srgbClr val="000000"/>
                </a:solidFill>
                <a:latin typeface="Times New Roman" panose="02020603050405020304" pitchFamily="18" charset="0"/>
                <a:ea typeface="Times New Roman" panose="02020603050405020304" pitchFamily="18" charset="0"/>
              </a:rPr>
              <a:t>Көшпелі </a:t>
            </a:r>
            <a:r>
              <a:rPr lang="kk-KZ" sz="1200" dirty="0" smtClean="0">
                <a:latin typeface="Times New Roman" panose="02020603050405020304" pitchFamily="18" charset="0"/>
                <a:cs typeface="Times New Roman" panose="02020603050405020304" pitchFamily="18" charset="0"/>
              </a:rPr>
              <a:t>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a:t>
            </a:r>
            <a:r>
              <a:rPr lang="kk-KZ" sz="1200" kern="1400" dirty="0" smtClean="0">
                <a:solidFill>
                  <a:srgbClr val="000000"/>
                </a:solidFill>
                <a:latin typeface="Times New Roman" panose="02020603050405020304" pitchFamily="18" charset="0"/>
                <a:ea typeface="Times New Roman" panose="02020603050405020304" pitchFamily="18" charset="0"/>
              </a:rPr>
              <a:t>. Солтүстік-батыстан </a:t>
            </a:r>
            <a:r>
              <a:rPr lang="kk-KZ" sz="1200" dirty="0" smtClean="0">
                <a:latin typeface="Times New Roman" panose="02020603050405020304" pitchFamily="18" charset="0"/>
                <a:cs typeface="Times New Roman" panose="02020603050405020304" pitchFamily="18" charset="0"/>
                <a:sym typeface="+mn-ea"/>
              </a:rPr>
              <a:t>жел соғады,</a:t>
            </a:r>
            <a:r>
              <a:rPr lang="kk-KZ" sz="1200" dirty="0" smtClean="0">
                <a:latin typeface="Times New Roman" panose="02020603050405020304" pitchFamily="18" charset="0"/>
                <a:cs typeface="Times New Roman" panose="02020603050405020304" pitchFamily="18" charset="0"/>
              </a:rPr>
              <a:t> күші 5-10 м/с. Ауа температурасы </a:t>
            </a:r>
            <a:r>
              <a:rPr lang="kk-KZ" sz="1200" dirty="0" smtClean="0">
                <a:latin typeface="Times New Roman" panose="02020603050405020304" pitchFamily="18" charset="0"/>
                <a:cs typeface="Times New Roman" panose="02020603050405020304" pitchFamily="18" charset="0"/>
              </a:rPr>
              <a:t>15-17 </a:t>
            </a:r>
            <a:r>
              <a:rPr lang="kk-KZ" sz="1200" dirty="0" smtClean="0">
                <a:latin typeface="Times New Roman" panose="02020603050405020304" pitchFamily="18" charset="0"/>
                <a:cs typeface="Times New Roman" panose="02020603050405020304" pitchFamily="18" charset="0"/>
              </a:rPr>
              <a:t>градус жылы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54132450"/>
              </p:ext>
            </p:extLst>
          </p:nvPr>
        </p:nvGraphicFramePr>
        <p:xfrm>
          <a:off x="5071678" y="3934268"/>
          <a:ext cx="4667576" cy="2407920"/>
        </p:xfrm>
        <a:graphic>
          <a:graphicData uri="http://schemas.openxmlformats.org/drawingml/2006/table">
            <a:tbl>
              <a:tblPr firstRow="1" bandRow="1">
                <a:tableStyleId>{5C22544A-7EE6-4342-B048-85BDC9FD1C3A}</a:tableStyleId>
              </a:tblPr>
              <a:tblGrid>
                <a:gridCol w="1887848">
                  <a:extLst>
                    <a:ext uri="{9D8B030D-6E8A-4147-A177-3AD203B41FA5}">
                      <a16:colId xmlns:a16="http://schemas.microsoft.com/office/drawing/2014/main" xmlns="" val="3583770891"/>
                    </a:ext>
                  </a:extLst>
                </a:gridCol>
                <a:gridCol w="1425868">
                  <a:extLst>
                    <a:ext uri="{9D8B030D-6E8A-4147-A177-3AD203B41FA5}">
                      <a16:colId xmlns:a16="http://schemas.microsoft.com/office/drawing/2014/main" xmlns="" val="1276116030"/>
                    </a:ext>
                  </a:extLst>
                </a:gridCol>
                <a:gridCol w="1353860">
                  <a:extLst>
                    <a:ext uri="{9D8B030D-6E8A-4147-A177-3AD203B41FA5}">
                      <a16:colId xmlns:a16="http://schemas.microsoft.com/office/drawing/2014/main" xmlns="" val="2096923049"/>
                    </a:ext>
                  </a:extLst>
                </a:gridCol>
              </a:tblGrid>
              <a:tr h="419516">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Нақты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шоғырлану</a:t>
                      </a:r>
                      <a:r>
                        <a:rPr lang="ru-RU" sz="11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a:solidFill>
                            <a:schemeClr val="tx1"/>
                          </a:solidFill>
                          <a:latin typeface="Times New Roman" panose="02020603050405020304" pitchFamily="18" charset="0"/>
                          <a:cs typeface="Times New Roman" panose="02020603050405020304" pitchFamily="18" charset="0"/>
                        </a:rPr>
                        <a:t>ШЖШ асу</a:t>
                      </a:r>
                      <a:r>
                        <a:rPr lang="kk-KZ" sz="1100" baseline="0" dirty="0">
                          <a:solidFill>
                            <a:schemeClr val="tx1"/>
                          </a:solidFill>
                          <a:latin typeface="Times New Roman" panose="02020603050405020304" pitchFamily="18" charset="0"/>
                          <a:cs typeface="Times New Roman" panose="02020603050405020304" pitchFamily="18" charset="0"/>
                        </a:rPr>
                        <a:t> еселігі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251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0.503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1202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82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0.052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0.288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2427316768"/>
              </p:ext>
            </p:extLst>
          </p:nvPr>
        </p:nvGraphicFramePr>
        <p:xfrm>
          <a:off x="5044685" y="6440937"/>
          <a:ext cx="4824413" cy="373478"/>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872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1678" y="3472603"/>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5500" y="2336661"/>
            <a:ext cx="4808487"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50" dirty="0">
                <a:solidFill>
                  <a:prstClr val="black"/>
                </a:solidFill>
                <a:latin typeface="Times New Roman" panose="02020603050405020304" pitchFamily="18" charset="0"/>
                <a:cs typeface="Times New Roman" panose="02020603050405020304" pitchFamily="18" charset="0"/>
              </a:rPr>
              <a:t>2026 </a:t>
            </a:r>
            <a:r>
              <a:rPr lang="ru-RU" sz="1150" dirty="0" err="1">
                <a:solidFill>
                  <a:prstClr val="black"/>
                </a:solidFill>
                <a:latin typeface="Times New Roman" panose="02020603050405020304" pitchFamily="18" charset="0"/>
                <a:cs typeface="Times New Roman" panose="02020603050405020304" pitchFamily="18" charset="0"/>
              </a:rPr>
              <a:t>жылғы</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smtClean="0">
                <a:solidFill>
                  <a:prstClr val="black"/>
                </a:solidFill>
                <a:latin typeface="Times New Roman" panose="02020603050405020304" pitchFamily="18" charset="0"/>
                <a:cs typeface="Times New Roman" panose="02020603050405020304" pitchFamily="18" charset="0"/>
              </a:rPr>
              <a:t>19 </a:t>
            </a:r>
            <a:r>
              <a:rPr lang="ru-RU" sz="1150" dirty="0" err="1" smtClean="0">
                <a:solidFill>
                  <a:prstClr val="black"/>
                </a:solidFill>
                <a:latin typeface="Times New Roman" panose="02020603050405020304" pitchFamily="18" charset="0"/>
                <a:cs typeface="Times New Roman" panose="02020603050405020304" pitchFamily="18" charset="0"/>
              </a:rPr>
              <a:t>шілдеде</a:t>
            </a:r>
            <a:r>
              <a:rPr lang="ru-RU" sz="1150" dirty="0" smtClean="0">
                <a:solidFill>
                  <a:prstClr val="black"/>
                </a:solidFill>
                <a:latin typeface="Times New Roman" panose="02020603050405020304" pitchFamily="18" charset="0"/>
                <a:cs typeface="Times New Roman" panose="02020603050405020304" pitchFamily="18" charset="0"/>
              </a:rPr>
              <a:t>, </a:t>
            </a:r>
            <a:r>
              <a:rPr lang="kk-KZ" sz="1150" dirty="0" smtClean="0">
                <a:solidFill>
                  <a:prstClr val="black"/>
                </a:solidFill>
                <a:latin typeface="Times New Roman" panose="02020603050405020304" pitchFamily="18" charset="0"/>
                <a:cs typeface="Times New Roman" panose="02020603050405020304" pitchFamily="18" charset="0"/>
              </a:rPr>
              <a:t>20 шілдеде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сейілуіне</a:t>
            </a:r>
            <a:r>
              <a:rPr lang="ru-RU" sz="1200" b="1"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anose="02020603050405020304" pitchFamily="18" charset="0"/>
              </a:rPr>
              <a:t>төмен </a:t>
            </a:r>
            <a:r>
              <a:rPr lang="kk-KZ" sz="1200" dirty="0">
                <a:solidFill>
                  <a:srgbClr val="000000"/>
                </a:solidFill>
                <a:latin typeface="Times New Roman" panose="02020603050405020304" pitchFamily="18" charset="0"/>
                <a:cs typeface="Times New Roman" panose="02020603050405020304" pitchFamily="18" charset="0"/>
              </a:rPr>
              <a:t>б</a:t>
            </a:r>
            <a:r>
              <a:rPr lang="ru-RU" sz="1200" dirty="0" err="1">
                <a:solidFill>
                  <a:prstClr val="black"/>
                </a:solidFill>
                <a:latin typeface="Times New Roman" panose="02020603050405020304" pitchFamily="18" charset="0"/>
                <a:cs typeface="Times New Roman" panose="02020603050405020304" pitchFamily="18" charset="0"/>
              </a:rPr>
              <a:t>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150" dirty="0" smtClean="0">
                <a:solidFill>
                  <a:prstClr val="black"/>
                </a:solidFill>
                <a:latin typeface="Times New Roman" panose="02020603050405020304" pitchFamily="18" charset="0"/>
                <a:cs typeface="Times New Roman" panose="02020603050405020304" pitchFamily="18" charset="0"/>
              </a:rPr>
              <a:t>.</a:t>
            </a:r>
            <a:endParaRPr lang="ru-RU" sz="1150" dirty="0">
              <a:solidFill>
                <a:prstClr val="black"/>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18811" y="3195604"/>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err="1">
                <a:latin typeface="Times New Roman" panose="02020603050405020304" pitchFamily="18" charset="0"/>
                <a:cs typeface="Times New Roman" panose="02020603050405020304" pitchFamily="18" charset="0"/>
              </a:rPr>
              <a:t>болып</a:t>
            </a:r>
            <a:r>
              <a:rPr lang="ru-RU" altLang="ru-RU" sz="1200" i="1">
                <a:latin typeface="Times New Roman" panose="02020603050405020304" pitchFamily="18" charset="0"/>
                <a:cs typeface="Times New Roman" panose="02020603050405020304" pitchFamily="18" charset="0"/>
              </a:rPr>
              <a:t> </a:t>
            </a:r>
            <a:r>
              <a:rPr lang="ru-RU" altLang="ru-RU" sz="1200" i="1" smtClean="0">
                <a:latin typeface="Times New Roman" panose="02020603050405020304" pitchFamily="18" charset="0"/>
                <a:cs typeface="Times New Roman" panose="02020603050405020304" pitchFamily="18" charset="0"/>
              </a:rPr>
              <a:t>табылады.</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1"/>
              <a:ext cx="1784464" cy="1046456"/>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err="1">
                  <a:latin typeface="Times New Roman" panose="02020603050405020304" pitchFamily="18" charset="0"/>
                  <a:cs typeface="Times New Roman" panose="02020603050405020304" pitchFamily="18" charset="0"/>
                </a:rPr>
                <a:t>Ақтөбе</a:t>
              </a:r>
              <a:r>
                <a:rPr lang="ru-RU" altLang="ru-RU" sz="1000" i="1">
                  <a:latin typeface="Times New Roman" panose="02020603050405020304" pitchFamily="18" charset="0"/>
                  <a:cs typeface="Times New Roman" panose="02020603050405020304" pitchFamily="18" charset="0"/>
                </a:rPr>
                <a:t> </a:t>
              </a:r>
              <a:r>
                <a:rPr lang="ru-RU" altLang="ru-RU" sz="1000" i="1" smtClean="0">
                  <a:latin typeface="Times New Roman" panose="02020603050405020304" pitchFamily="18" charset="0"/>
                  <a:cs typeface="Times New Roman" panose="02020603050405020304" pitchFamily="18" charset="0"/>
                </a:rPr>
                <a:t>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r>
              <a:rPr lang="kk-KZ" altLang="ru-RU" sz="1200" b="1" i="1" dirty="0" smtClean="0">
                <a:solidFill>
                  <a:srgbClr val="000000"/>
                </a:solidFill>
                <a:latin typeface="Times New Roman" panose="02020603050405020304" pitchFamily="18" charset="0"/>
                <a:cs typeface="Times New Roman" panose="02020603050405020304" pitchFamily="18" charset="0"/>
              </a:rPr>
              <a:t>.</a:t>
            </a: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a:t>
            </a:r>
            <a:r>
              <a:rPr lang="kk-KZ" altLang="ru-RU" sz="800" i="1">
                <a:solidFill>
                  <a:srgbClr val="000000"/>
                </a:solidFill>
                <a:latin typeface="Times New Roman" panose="02020603050405020304" pitchFamily="18" charset="0"/>
                <a:cs typeface="Times New Roman" panose="02020603050405020304" pitchFamily="18" charset="0"/>
              </a:rPr>
              <a:t>сәйкес </a:t>
            </a:r>
            <a:r>
              <a:rPr lang="kk-KZ" altLang="ru-RU" sz="800" i="1" smtClean="0">
                <a:solidFill>
                  <a:srgbClr val="000000"/>
                </a:solidFill>
                <a:latin typeface="Times New Roman" panose="02020603050405020304" pitchFamily="18" charset="0"/>
                <a:cs typeface="Times New Roman" panose="02020603050405020304" pitchFamily="18" charset="0"/>
              </a:rPr>
              <a:t>жүргізіледі.</a:t>
            </a:r>
            <a:endParaRPr lang="kk-KZ" altLang="ru-RU" sz="800" i="1" dirty="0">
              <a:solidFill>
                <a:srgbClr val="000000"/>
              </a:solidFill>
              <a:latin typeface="Times New Roman" panose="02020603050405020304" pitchFamily="18" charset="0"/>
              <a:cs typeface="Times New Roman" panose="02020603050405020304" pitchFamily="18" charset="0"/>
            </a:endParaRP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a:t>
            </a:r>
            <a:r>
              <a:rPr lang="kk-KZ" altLang="ru-RU" sz="800" i="1">
                <a:solidFill>
                  <a:srgbClr val="000000"/>
                </a:solidFill>
                <a:latin typeface="Times New Roman" panose="02020603050405020304" pitchFamily="18" charset="0"/>
                <a:cs typeface="Times New Roman" panose="02020603050405020304" pitchFamily="18" charset="0"/>
              </a:rPr>
              <a:t>негізінде </a:t>
            </a:r>
            <a:r>
              <a:rPr lang="kk-KZ" altLang="ru-RU" sz="800" i="1" smtClean="0">
                <a:solidFill>
                  <a:srgbClr val="000000"/>
                </a:solidFill>
                <a:latin typeface="Times New Roman" panose="02020603050405020304" pitchFamily="18" charset="0"/>
                <a:cs typeface="Times New Roman" panose="02020603050405020304" pitchFamily="18" charset="0"/>
              </a:rPr>
              <a:t>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a:t>
                      </a:r>
                      <a:r>
                        <a:rPr lang="kk-KZ" altLang="en-US" sz="1000" b="0" i="0" u="none" kern="1200" baseline="0">
                          <a:solidFill>
                            <a:schemeClr val="tx1"/>
                          </a:solidFill>
                          <a:latin typeface="Times New Roman" panose="02020603050405020304" pitchFamily="18" charset="0"/>
                          <a:ea typeface="+mn-ea"/>
                          <a:cs typeface="+mn-cs"/>
                        </a:rPr>
                        <a:t>посттарда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 </a:t>
                      </a:r>
                      <a:r>
                        <a:rPr lang="ru-RU" sz="1000" smtClean="0">
                          <a:latin typeface="Times New Roman" panose="02020603050405020304" pitchFamily="18" charset="0"/>
                          <a:cs typeface="Times New Roman" panose="02020603050405020304" pitchFamily="18" charset="0"/>
                        </a:rPr>
                        <a:t>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a:t>
                      </a:r>
                      <a:r>
                        <a:rPr lang="kk-KZ" sz="1000" dirty="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a:t>
                      </a:r>
                      <a:r>
                        <a:rPr lang="kk-KZ" sz="1000" dirty="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a:t>
                      </a:r>
                      <a:r>
                        <a:rPr sz="800" dirty="0">
                          <a:latin typeface="Times New Roman" panose="02020603050405020304" pitchFamily="18" charset="0"/>
                          <a:cs typeface="Times New Roman" panose="02020603050405020304" pitchFamily="18" charset="0"/>
                        </a:rPr>
                        <a:t>+7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a:t>
                      </a:r>
                      <a:r>
                        <a:rPr sz="800" dirty="0">
                          <a:latin typeface="Times New Roman" panose="02020603050405020304" pitchFamily="18" charset="0"/>
                          <a:cs typeface="Times New Roman" panose="02020603050405020304" pitchFamily="18" charset="0"/>
                        </a:rPr>
                        <a:t>+7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a:t>
                      </a:r>
                      <a:r>
                        <a:rPr lang="kk-KZ"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48879</TotalTime>
  <Words>531</Words>
  <Application>Microsoft Office PowerPoint</Application>
  <PresentationFormat>Лист A4 (210x297 мм)</PresentationFormat>
  <Paragraphs>98</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7098</cp:revision>
  <cp:lastPrinted>2021-07-01T07:38:07Z</cp:lastPrinted>
  <dcterms:created xsi:type="dcterms:W3CDTF">2018-03-27T06:03:00Z</dcterms:created>
  <dcterms:modified xsi:type="dcterms:W3CDTF">2026-07-18T07:10:43Z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