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102" d="100"/>
          <a:sy n="102" d="100"/>
        </p:scale>
        <p:origin x="114" y="3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km@meteo.kz" TargetMode="External"/><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8078" y="75125"/>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91980" y="15823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56304" y="226138"/>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3695474"/>
              </p:ext>
            </p:extLst>
          </p:nvPr>
        </p:nvGraphicFramePr>
        <p:xfrm>
          <a:off x="337097" y="2924944"/>
          <a:ext cx="4465638" cy="2557806"/>
        </p:xfrm>
        <a:graphic>
          <a:graphicData uri="http://schemas.openxmlformats.org/drawingml/2006/table">
            <a:tbl>
              <a:tblPr/>
              <a:tblGrid>
                <a:gridCol w="4465638">
                  <a:extLst>
                    <a:ext uri="{9D8B030D-6E8A-4147-A177-3AD203B41FA5}">
                      <a16:colId xmlns:a16="http://schemas.microsoft.com/office/drawing/2014/main" val="20000"/>
                    </a:ext>
                  </a:extLst>
                </a:gridCol>
              </a:tblGrid>
              <a:tr h="25578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198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Көкшетау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kk-KZ" altLang="en-US"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17 шілде</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79600" y="-8141"/>
            <a:ext cx="4894975" cy="4431983"/>
          </a:xfrm>
          <a:prstGeom prst="rect">
            <a:avLst/>
          </a:prstGeom>
        </p:spPr>
        <p:txBody>
          <a:bodyPr wrap="square">
            <a:spAutoFit/>
          </a:bodyPr>
          <a:lstStyle/>
          <a:p>
            <a:pPr indent="182563" algn="ctr"/>
            <a:endParaRPr lang="kk-KZ" altLang="ru-RU" sz="1200" b="1" dirty="0">
              <a:latin typeface="Times New Roman" panose="02020603050405020304" pitchFamily="18" charset="0"/>
              <a:cs typeface="Times New Roman" panose="02020603050405020304" pitchFamily="18" charset="0"/>
            </a:endParaRPr>
          </a:p>
          <a:p>
            <a:pPr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18 </a:t>
            </a: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шілдеде</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ауа-райы болжамы</a:t>
            </a:r>
            <a:r>
              <a:rPr lang="kk-KZ" sz="1200" b="1" dirty="0">
                <a:solidFill>
                  <a:srgbClr val="000000"/>
                </a:solidFill>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itchFamily="18" charset="0"/>
              </a:rPr>
              <a:t>17 </a:t>
            </a:r>
            <a:r>
              <a:rPr lang="ru-RU" altLang="ru-RU" sz="1200" b="1" dirty="0" err="1">
                <a:latin typeface="Times New Roman" panose="02020603050405020304" pitchFamily="18" charset="0"/>
                <a:cs typeface="Times New Roman" pitchFamily="18" charset="0"/>
              </a:rPr>
              <a:t>шілде</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18 </a:t>
            </a:r>
            <a:r>
              <a:rPr lang="ru-RU" altLang="ru-RU" sz="1200" b="1" dirty="0" err="1">
                <a:latin typeface="Times New Roman" panose="02020603050405020304" pitchFamily="18" charset="0"/>
                <a:cs typeface="Times New Roman" pitchFamily="18" charset="0"/>
              </a:rPr>
              <a:t>шілде</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ctr">
              <a:spcBef>
                <a:spcPts val="0"/>
              </a:spcBef>
              <a:defRPr/>
            </a:pPr>
            <a:endParaRPr lang="ru-RU" altLang="ru-RU" sz="800" b="1" dirty="0">
              <a:latin typeface="Times New Roman" panose="02020603050405020304" pitchFamily="18" charset="0"/>
              <a:cs typeface="Times New Roman" pitchFamily="18" charset="0"/>
            </a:endParaRPr>
          </a:p>
          <a:p>
            <a:pPr algn="just">
              <a:spcBef>
                <a:spcPts val="0"/>
              </a:spcBef>
              <a:defRPr/>
            </a:pPr>
            <a:r>
              <a:rPr lang="kk-KZ" sz="1200" dirty="0">
                <a:solidFill>
                  <a:prstClr val="black"/>
                </a:solidFill>
                <a:latin typeface="Times New Roman" panose="02020603050405020304" pitchFamily="18" charset="0"/>
                <a:cs typeface="Times New Roman" pitchFamily="18" charset="0"/>
              </a:rPr>
              <a:t>    Көшпелі бұлтты, күндіз жаңбыр жауады, найзағай күтіледі. Оңтүстік-батыстан </a:t>
            </a:r>
            <a:r>
              <a:rPr lang="kk-KZ" sz="1200">
                <a:solidFill>
                  <a:prstClr val="black"/>
                </a:solidFill>
                <a:latin typeface="Times New Roman" panose="02020603050405020304" pitchFamily="18" charset="0"/>
                <a:cs typeface="Times New Roman" pitchFamily="18" charset="0"/>
              </a:rPr>
              <a:t>жел соғады, </a:t>
            </a:r>
            <a:r>
              <a:rPr lang="kk-KZ" sz="1200" dirty="0">
                <a:solidFill>
                  <a:prstClr val="black"/>
                </a:solidFill>
                <a:latin typeface="Times New Roman" panose="02020603050405020304" pitchFamily="18" charset="0"/>
                <a:cs typeface="Times New Roman" pitchFamily="18" charset="0"/>
              </a:rPr>
              <a:t>күші 9-14 м/с. Ауа температурасы түнде 18-20, күндіз 30-32 градус жылы болады. </a:t>
            </a:r>
          </a:p>
          <a:p>
            <a:pPr algn="just">
              <a:spcBef>
                <a:spcPts val="0"/>
              </a:spcBef>
              <a:defRPr/>
            </a:pPr>
            <a:endParaRPr lang="kk-KZ" sz="1200" dirty="0">
              <a:effectLst/>
              <a:latin typeface="Times New Roman" panose="02020603050405020304" pitchFamily="18" charset="0"/>
              <a:ea typeface="Calibri" panose="020F0502020204030204" pitchFamily="34" charset="0"/>
            </a:endParaRPr>
          </a:p>
          <a:p>
            <a:pPr marL="0" marR="0" lvl="0" indent="182563"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Түнде</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19 ш</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ілде</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ауа-райы болжамы</a:t>
            </a:r>
            <a:r>
              <a:rPr lang="ru-RU" sz="1200" b="1" dirty="0">
                <a:solidFill>
                  <a:srgbClr val="000000"/>
                </a:solidFill>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itchFamily="18" charset="0"/>
              </a:rPr>
              <a:t>18 </a:t>
            </a:r>
            <a:r>
              <a:rPr lang="ru-RU" altLang="ru-RU" sz="1200" b="1" dirty="0" err="1">
                <a:latin typeface="Times New Roman" panose="02020603050405020304" pitchFamily="18" charset="0"/>
                <a:cs typeface="Times New Roman" pitchFamily="18" charset="0"/>
              </a:rPr>
              <a:t>шілде</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19 </a:t>
            </a:r>
            <a:r>
              <a:rPr lang="ru-RU" altLang="ru-RU" sz="1200" b="1" dirty="0" err="1">
                <a:latin typeface="Times New Roman" panose="02020603050405020304" pitchFamily="18" charset="0"/>
                <a:cs typeface="Times New Roman" pitchFamily="18" charset="0"/>
              </a:rPr>
              <a:t>шілде</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08-ға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ctr">
              <a:spcBef>
                <a:spcPts val="0"/>
              </a:spcBef>
              <a:defRPr/>
            </a:pPr>
            <a:endParaRPr lang="ru-RU" altLang="ru-RU" sz="800" b="1" dirty="0">
              <a:latin typeface="Times New Roman" panose="02020603050405020304" pitchFamily="18" charset="0"/>
              <a:cs typeface="Times New Roman" pitchFamily="18" charset="0"/>
            </a:endParaRPr>
          </a:p>
          <a:p>
            <a:pPr algn="just">
              <a:spcBef>
                <a:spcPts val="0"/>
              </a:spcBef>
              <a:defRPr/>
            </a:pPr>
            <a:r>
              <a:rPr lang="kk-KZ" sz="1200" dirty="0">
                <a:solidFill>
                  <a:prstClr val="black"/>
                </a:solidFill>
                <a:latin typeface="Times New Roman" panose="02020603050405020304" pitchFamily="18" charset="0"/>
                <a:cs typeface="Times New Roman" pitchFamily="18" charset="0"/>
              </a:rPr>
              <a:t>      Көшпелі бұлтты, аздаған жаңбыр жауады, найзағай күтіледі. Оңтүстік-батыстан жел соғады, күші 5-10 м/с. Ауа температурасы 18-20 градус жылы болады.</a:t>
            </a:r>
          </a:p>
          <a:p>
            <a:pPr algn="just">
              <a:spcBef>
                <a:spcPts val="0"/>
              </a:spcBef>
              <a:defRPr/>
            </a:pPr>
            <a:endParaRPr lang="ru-RU" sz="1300" dirty="0">
              <a:solidFill>
                <a:prstClr val="black"/>
              </a:solidFill>
              <a:highlight>
                <a:srgbClr val="FFFF00"/>
              </a:highlight>
              <a:latin typeface="Times New Roman" pitchFamily="18" charset="0"/>
              <a:cs typeface="Times New Roman" pitchFamily="18" charset="0"/>
            </a:endParaRPr>
          </a:p>
          <a:p>
            <a:pPr indent="182563" algn="just"/>
            <a:r>
              <a:rPr lang="ru-RU" sz="1300" i="1" dirty="0">
                <a:solidFill>
                  <a:prstClr val="black"/>
                </a:solidFill>
                <a:latin typeface="Times New Roman" pitchFamily="18" charset="0"/>
                <a:cs typeface="Times New Roman" pitchFamily="18" charset="0"/>
              </a:rPr>
              <a:t> </a:t>
            </a:r>
            <a:r>
              <a:rPr lang="ru-RU" sz="1200" dirty="0" err="1">
                <a:latin typeface="Times New Roman" pitchFamily="18" charset="0"/>
                <a:cs typeface="Times New Roman" pitchFamily="18" charset="0"/>
              </a:rPr>
              <a:t>Метеорологиялық</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жағдайлар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қала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атмосферасында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ластаушы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заттардың</a:t>
            </a:r>
            <a:r>
              <a:rPr lang="ru-RU" sz="1200" dirty="0">
                <a:latin typeface="Times New Roman" pitchFamily="18" charset="0"/>
                <a:cs typeface="Times New Roman" pitchFamily="18" charset="0"/>
              </a:rPr>
              <a:t> </a:t>
            </a:r>
            <a:r>
              <a:rPr lang="ru-RU" sz="1200" b="1" dirty="0" err="1">
                <a:latin typeface="Times New Roman" pitchFamily="18" charset="0"/>
                <a:cs typeface="Times New Roman" pitchFamily="18" charset="0"/>
              </a:rPr>
              <a:t>сейілуіне</a:t>
            </a:r>
            <a:r>
              <a:rPr lang="ru-RU" sz="1200" b="1" dirty="0">
                <a:latin typeface="Times New Roman" pitchFamily="18" charset="0"/>
                <a:cs typeface="Times New Roman" pitchFamily="18" charset="0"/>
              </a:rPr>
              <a:t> </a:t>
            </a:r>
            <a:r>
              <a:rPr lang="ru-RU" sz="1200" dirty="0" err="1">
                <a:latin typeface="Times New Roman" pitchFamily="18" charset="0"/>
                <a:cs typeface="Times New Roman" pitchFamily="18" charset="0"/>
              </a:rPr>
              <a:t>ықпал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етеді</a:t>
            </a:r>
            <a:r>
              <a:rPr lang="ru-RU" sz="1200" dirty="0">
                <a:latin typeface="Times New Roman" pitchFamily="18" charset="0"/>
                <a:cs typeface="Times New Roman" pitchFamily="18" charset="0"/>
              </a:rPr>
              <a:t>.</a:t>
            </a:r>
            <a:endParaRPr lang="kk-KZ" altLang="en-US" sz="1200" dirty="0">
              <a:solidFill>
                <a:schemeClr val="tx1"/>
              </a:solidFill>
              <a:latin typeface="Times New Roman" pitchFamily="18" charset="0"/>
              <a:cs typeface="Times New Roman" pitchFamily="18" charset="0"/>
              <a:sym typeface="+mn-ea"/>
            </a:endParaRPr>
          </a:p>
          <a:p>
            <a:pPr indent="182563" algn="just"/>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a:solidFill>
                  <a:schemeClr val="tx1"/>
                </a:solidFill>
                <a:latin typeface="Times New Roman" pitchFamily="18" charset="0"/>
                <a:cs typeface="Times New Roman" pitchFamily="18" charset="0"/>
                <a:sym typeface="+mn-ea"/>
              </a:rPr>
              <a:t>төмен </a:t>
            </a:r>
            <a:r>
              <a:rPr lang="kk-KZ" altLang="en-US" sz="1200" dirty="0">
                <a:solidFill>
                  <a:schemeClr val="tx1"/>
                </a:solidFill>
                <a:latin typeface="Times New Roman" pitchFamily="18" charset="0"/>
                <a:cs typeface="Times New Roman" pitchFamily="18" charset="0"/>
                <a:sym typeface="+mn-ea"/>
              </a:rPr>
              <a:t>болады деп күтілуде.</a:t>
            </a:r>
          </a:p>
          <a:p>
            <a:pPr indent="182563" algn="just"/>
            <a:endParaRPr lang="kk-KZ" altLang="en-US" sz="1200" dirty="0">
              <a:solidFill>
                <a:schemeClr val="tx1"/>
              </a:solidFill>
              <a:latin typeface="Times New Roman" pitchFamily="18" charset="0"/>
              <a:cs typeface="Times New Roman" pitchFamily="18" charset="0"/>
              <a:sym typeface="+mn-ea"/>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17 </a:t>
            </a:r>
            <a:r>
              <a:rPr lang="ru-RU" altLang="ru-RU" sz="1200" b="1" dirty="0" err="1">
                <a:latin typeface="Times New Roman" panose="02020603050405020304" pitchFamily="18" charset="0"/>
                <a:cs typeface="Times New Roman" panose="02020603050405020304" pitchFamily="18" charset="0"/>
              </a:rPr>
              <a:t>шілде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қаласының </a:t>
            </a:r>
          </a:p>
          <a:p>
            <a:pPr algn="ctr"/>
            <a:r>
              <a:rPr lang="ru-RU" altLang="ru-RU" sz="1200" b="1" dirty="0">
                <a:latin typeface="Times New Roman" panose="02020603050405020304" pitchFamily="18" charset="0"/>
                <a:cs typeface="Times New Roman" panose="02020603050405020304" pitchFamily="18" charset="0"/>
              </a:rPr>
              <a:t>атмосфералық ауасының жай-күйі</a:t>
            </a:r>
          </a:p>
        </p:txBody>
      </p:sp>
      <p:graphicFrame>
        <p:nvGraphicFramePr>
          <p:cNvPr id="24" name="Таблица 23"/>
          <p:cNvGraphicFramePr/>
          <p:nvPr>
            <p:extLst>
              <p:ext uri="{D42A27DB-BD31-4B8C-83A1-F6EECF244321}">
                <p14:modId xmlns:p14="http://schemas.microsoft.com/office/powerpoint/2010/main" val="3506943302"/>
              </p:ext>
            </p:extLst>
          </p:nvPr>
        </p:nvGraphicFramePr>
        <p:xfrm>
          <a:off x="4973510" y="6429767"/>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«атмосфералық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3606465487"/>
              </p:ext>
            </p:extLst>
          </p:nvPr>
        </p:nvGraphicFramePr>
        <p:xfrm>
          <a:off x="5014637" y="4437112"/>
          <a:ext cx="4572000" cy="1973503"/>
        </p:xfrm>
        <a:graphic>
          <a:graphicData uri="http://schemas.openxmlformats.org/drawingml/2006/table">
            <a:tbl>
              <a:tblPr firstRow="1" bandRow="1">
                <a:tableStyleId>{5C22544A-7EE6-4342-B048-85BDC9FD1C3A}</a:tableStyleId>
              </a:tblPr>
              <a:tblGrid>
                <a:gridCol w="1671544">
                  <a:extLst>
                    <a:ext uri="{9D8B030D-6E8A-4147-A177-3AD203B41FA5}">
                      <a16:colId xmlns:a16="http://schemas.microsoft.com/office/drawing/2014/main" val="20000"/>
                    </a:ext>
                  </a:extLst>
                </a:gridCol>
                <a:gridCol w="1449919">
                  <a:extLst>
                    <a:ext uri="{9D8B030D-6E8A-4147-A177-3AD203B41FA5}">
                      <a16:colId xmlns:a16="http://schemas.microsoft.com/office/drawing/2014/main" val="20001"/>
                    </a:ext>
                  </a:extLst>
                </a:gridCol>
                <a:gridCol w="1450537">
                  <a:extLst>
                    <a:ext uri="{9D8B030D-6E8A-4147-A177-3AD203B41FA5}">
                      <a16:colId xmlns:a16="http://schemas.microsoft.com/office/drawing/2014/main" val="20002"/>
                    </a:ext>
                  </a:extLst>
                </a:gridCol>
              </a:tblGrid>
              <a:tr h="602359">
                <a:tc>
                  <a:txBody>
                    <a:bodyPr/>
                    <a:lstStyle/>
                    <a:p>
                      <a:pPr algn="ctr"/>
                      <a:r>
                        <a:rPr lang="ru-RU" sz="900" dirty="0">
                          <a:solidFill>
                            <a:schemeClr val="tx1"/>
                          </a:solidFill>
                          <a:latin typeface="Times New Roman" pitchFamily="18" charset="0"/>
                          <a:cs typeface="Times New Roman" pitchFamily="18" charset="0"/>
                        </a:rPr>
                        <a:t>Ластаушы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19483">
                <a:tc>
                  <a:txBody>
                    <a:bodyPr/>
                    <a:lstStyle/>
                    <a:p>
                      <a:pPr>
                        <a:lnSpc>
                          <a:spcPct val="100000"/>
                        </a:lnSpc>
                      </a:pPr>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0.016</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19483">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0.013</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19483">
                <a:tc>
                  <a:txBody>
                    <a:bodyPr/>
                    <a:lstStyle/>
                    <a:p>
                      <a:pPr>
                        <a:lnSpc>
                          <a:spcPct val="100000"/>
                        </a:lnSpc>
                      </a:pPr>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452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0.903</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19483">
                <a:tc>
                  <a:txBody>
                    <a:bodyPr/>
                    <a:lstStyle/>
                    <a:p>
                      <a:pPr>
                        <a:lnSpc>
                          <a:spcPct val="100000"/>
                        </a:lnSpc>
                      </a:pPr>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446</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0.089</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19483">
                <a:tc>
                  <a:txBody>
                    <a:bodyPr/>
                    <a:lstStyle/>
                    <a:p>
                      <a:pPr>
                        <a:lnSpc>
                          <a:spcPct val="100000"/>
                        </a:lnSpc>
                      </a:pPr>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0.054</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19483">
                <a:tc>
                  <a:txBody>
                    <a:bodyPr/>
                    <a:lstStyle/>
                    <a:p>
                      <a:pPr>
                        <a:lnSpc>
                          <a:spcPct val="100000"/>
                        </a:lnSpc>
                      </a:pPr>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0.006</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657543632"/>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Метеорологиялық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omp_akm@meteo.kz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Көкшетау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Онайбаева</a:t>
            </a:r>
            <a:r>
              <a:rPr lang="ru-RU" altLang="ru-RU" sz="1200" b="1" i="1" dirty="0">
                <a:solidFill>
                  <a:srgbClr val="000000"/>
                </a:solidFill>
                <a:latin typeface="Times New Roman" panose="02020603050405020304" pitchFamily="18" charset="0"/>
                <a:cs typeface="Times New Roman" panose="02020603050405020304" pitchFamily="18" charset="0"/>
              </a:rPr>
              <a:t> С./ </a:t>
            </a:r>
            <a:r>
              <a:rPr lang="ru-RU" altLang="ru-RU" sz="1200" b="1" i="1" dirty="0" err="1">
                <a:solidFill>
                  <a:srgbClr val="000000"/>
                </a:solidFill>
                <a:latin typeface="Times New Roman" panose="02020603050405020304" pitchFamily="18" charset="0"/>
                <a:cs typeface="Times New Roman" panose="02020603050405020304" pitchFamily="18" charset="0"/>
              </a:rPr>
              <a:t>Каралаш</a:t>
            </a:r>
            <a:r>
              <a:rPr lang="ru-RU" altLang="ru-RU" sz="1200" b="1" i="1" dirty="0">
                <a:solidFill>
                  <a:srgbClr val="000000"/>
                </a:solidFill>
                <a:latin typeface="Times New Roman" panose="02020603050405020304" pitchFamily="18" charset="0"/>
                <a:cs typeface="Times New Roman" panose="02020603050405020304" pitchFamily="18" charset="0"/>
              </a:rPr>
              <a:t>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22663</TotalTime>
  <Words>581</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4360</cp:revision>
  <cp:lastPrinted>2021-07-01T07:38:07Z</cp:lastPrinted>
  <dcterms:created xsi:type="dcterms:W3CDTF">2018-03-27T06:03:00Z</dcterms:created>
  <dcterms:modified xsi:type="dcterms:W3CDTF">2026-07-17T07:52:22Z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