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4286" autoAdjust="0"/>
  </p:normalViewPr>
  <p:slideViewPr>
    <p:cSldViewPr showGuides="1">
      <p:cViewPr varScale="1">
        <p:scale>
          <a:sx n="83" d="100"/>
          <a:sy n="83" d="100"/>
        </p:scale>
        <p:origin x="1685" y="72"/>
      </p:cViewPr>
      <p:guideLst>
        <p:guide orient="horz" pos="2159"/>
        <p:guide pos="3102"/>
      </p:guideLst>
    </p:cSldViewPr>
  </p:slideViewPr>
  <p:notesTextViewPr>
    <p:cViewPr>
      <p:scale>
        <a:sx n="400" d="100"/>
        <a:sy n="4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7440"/>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30279341"/>
              </p:ext>
            </p:extLst>
          </p:nvPr>
        </p:nvGraphicFramePr>
        <p:xfrm>
          <a:off x="453579" y="3573016"/>
          <a:ext cx="4019748" cy="2376265"/>
        </p:xfrm>
        <a:graphic>
          <a:graphicData uri="http://schemas.openxmlformats.org/drawingml/2006/table">
            <a:tbl>
              <a:tblPr/>
              <a:tblGrid>
                <a:gridCol w="4019748">
                  <a:extLst>
                    <a:ext uri="{9D8B030D-6E8A-4147-A177-3AD203B41FA5}">
                      <a16:colId xmlns:a16="http://schemas.microsoft.com/office/drawing/2014/main" val="20000"/>
                    </a:ext>
                  </a:extLst>
                </a:gridCol>
              </a:tblGrid>
              <a:tr h="237626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0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6</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 жыл 14 </a:t>
                      </a:r>
                      <a:r>
                        <a:rPr lang="ru-RU" sz="1200" b="1" i="1" dirty="0">
                          <a:solidFill>
                            <a:schemeClr val="tx2">
                              <a:lumMod val="75000"/>
                            </a:schemeClr>
                          </a:solidFill>
                          <a:latin typeface="Times New Roman" panose="02020603050405020304" pitchFamily="18" charset="0"/>
                          <a:cs typeface="Times New Roman" panose="02020603050405020304" pitchFamily="18" charset="0"/>
                        </a:rPr>
                        <a:t>шілде</a:t>
                      </a:r>
                      <a:endParaRPr lang="zh-CN" altLang="x-none" sz="1200" b="1" i="1"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07909" y="3296907"/>
            <a:ext cx="4759325" cy="430887"/>
          </a:xfrm>
          <a:prstGeom prst="rect">
            <a:avLst/>
          </a:prstGeom>
          <a:noFill/>
          <a:ln w="9525">
            <a:noFill/>
          </a:ln>
        </p:spPr>
        <p:txBody>
          <a:bodyPr wrap="square">
            <a:spAutoFit/>
          </a:bodyPr>
          <a:lstStyle/>
          <a:p>
            <a:pPr algn="ctr"/>
            <a:r>
              <a:rPr lang="ru-RU" altLang="ru-RU" sz="1050" b="1" dirty="0">
                <a:latin typeface="Times New Roman" panose="02020603050405020304" pitchFamily="18" charset="0"/>
                <a:cs typeface="Times New Roman" panose="02020603050405020304" pitchFamily="18" charset="0"/>
              </a:rPr>
              <a:t>2026 жылғы 14</a:t>
            </a:r>
            <a:r>
              <a:rPr lang="kk-KZ" sz="1050" b="1" kern="1400" dirty="0">
                <a:latin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шілде</a:t>
            </a:r>
            <a:r>
              <a:rPr lang="kk-KZ" sz="1050" b="1" dirty="0">
                <a:latin typeface="Times New Roman" panose="02020603050405020304" pitchFamily="18" charset="0"/>
                <a:cs typeface="Times New Roman" panose="02020603050405020304" pitchFamily="18" charset="0"/>
              </a:rPr>
              <a:t> </a:t>
            </a:r>
            <a:r>
              <a:rPr lang="kk-KZ" altLang="ru-RU" sz="1050" b="1" dirty="0">
                <a:latin typeface="Times New Roman" panose="02020603050405020304" pitchFamily="18" charset="0"/>
                <a:cs typeface="Times New Roman" panose="02020603050405020304" pitchFamily="18" charset="0"/>
              </a:rPr>
              <a:t>бойынша </a:t>
            </a:r>
            <a:r>
              <a:rPr lang="ru-RU" altLang="ru-RU" sz="1050" b="1" dirty="0">
                <a:latin typeface="Times New Roman" panose="02020603050405020304" pitchFamily="18" charset="0"/>
                <a:cs typeface="Times New Roman" panose="02020603050405020304" pitchFamily="18" charset="0"/>
              </a:rPr>
              <a:t>Павлодар </a:t>
            </a:r>
            <a:r>
              <a:rPr lang="ru-RU" altLang="ru-RU" sz="1050" b="1" dirty="0" err="1">
                <a:latin typeface="Times New Roman" panose="02020603050405020304" pitchFamily="18" charset="0"/>
                <a:cs typeface="Times New Roman" panose="02020603050405020304" pitchFamily="18" charset="0"/>
              </a:rPr>
              <a:t>қаласыны</a:t>
            </a:r>
            <a:r>
              <a:rPr lang="kk-KZ" altLang="ru-RU" sz="1050" b="1" dirty="0">
                <a:latin typeface="Times New Roman" panose="02020603050405020304" pitchFamily="18" charset="0"/>
                <a:cs typeface="Times New Roman" panose="02020603050405020304" pitchFamily="18" charset="0"/>
              </a:rPr>
              <a:t>ң</a:t>
            </a:r>
            <a:r>
              <a:rPr lang="ru-RU" altLang="ru-RU" sz="1050" b="1" dirty="0">
                <a:latin typeface="Times New Roman" panose="02020603050405020304" pitchFamily="18" charset="0"/>
                <a:cs typeface="Times New Roman" panose="02020603050405020304" pitchFamily="18" charset="0"/>
              </a:rPr>
              <a:t> </a:t>
            </a:r>
          </a:p>
          <a:p>
            <a:pPr algn="ctr"/>
            <a:r>
              <a:rPr lang="ru-RU" altLang="ru-RU" sz="1050" b="1" dirty="0" err="1">
                <a:latin typeface="Times New Roman" panose="02020603050405020304" pitchFamily="18" charset="0"/>
                <a:cs typeface="Times New Roman" panose="02020603050405020304" pitchFamily="18" charset="0"/>
              </a:rPr>
              <a:t>атмосфералық</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ауасының</a:t>
            </a:r>
            <a:r>
              <a:rPr lang="ru-RU" altLang="ru-RU" sz="1050" b="1" dirty="0">
                <a:latin typeface="Times New Roman" panose="02020603050405020304" pitchFamily="18" charset="0"/>
                <a:cs typeface="Times New Roman" panose="02020603050405020304" pitchFamily="18" charset="0"/>
              </a:rPr>
              <a:t> </a:t>
            </a:r>
            <a:r>
              <a:rPr lang="ru-RU" altLang="ru-RU" sz="1050" b="1" dirty="0" err="1">
                <a:latin typeface="Times New Roman" panose="02020603050405020304" pitchFamily="18" charset="0"/>
                <a:cs typeface="Times New Roman" panose="02020603050405020304" pitchFamily="18" charset="0"/>
              </a:rPr>
              <a:t>жай-күйі</a:t>
            </a:r>
            <a:r>
              <a:rPr lang="ru-RU" altLang="ru-RU" sz="1050" b="1" dirty="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7477998"/>
              </p:ext>
            </p:extLst>
          </p:nvPr>
        </p:nvGraphicFramePr>
        <p:xfrm>
          <a:off x="5255890" y="3781814"/>
          <a:ext cx="4196531" cy="2499360"/>
        </p:xfrm>
        <a:graphic>
          <a:graphicData uri="http://schemas.openxmlformats.org/drawingml/2006/table">
            <a:tbl>
              <a:tblPr firstRow="1" bandRow="1">
                <a:tableStyleId>{5C22544A-7EE6-4342-B048-85BDC9FD1C3A}</a:tableStyleId>
              </a:tblPr>
              <a:tblGrid>
                <a:gridCol w="1698495">
                  <a:extLst>
                    <a:ext uri="{9D8B030D-6E8A-4147-A177-3AD203B41FA5}">
                      <a16:colId xmlns:a16="http://schemas.microsoft.com/office/drawing/2014/main" val="3583770891"/>
                    </a:ext>
                  </a:extLst>
                </a:gridCol>
                <a:gridCol w="1323543">
                  <a:extLst>
                    <a:ext uri="{9D8B030D-6E8A-4147-A177-3AD203B41FA5}">
                      <a16:colId xmlns:a16="http://schemas.microsoft.com/office/drawing/2014/main" val="1276116030"/>
                    </a:ext>
                  </a:extLst>
                </a:gridCol>
                <a:gridCol w="1174493">
                  <a:extLst>
                    <a:ext uri="{9D8B030D-6E8A-4147-A177-3AD203B41FA5}">
                      <a16:colId xmlns:a16="http://schemas.microsoft.com/office/drawing/2014/main" val="2096923049"/>
                    </a:ext>
                  </a:extLst>
                </a:gridCol>
              </a:tblGrid>
              <a:tr h="517732">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0000"/>
                        </a:lnSpc>
                      </a:pP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103">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err="1">
                          <a:solidFill>
                            <a:schemeClr val="tx1"/>
                          </a:solidFill>
                          <a:latin typeface="Times New Roman" panose="02020603050405020304" pitchFamily="18" charset="0"/>
                          <a:cs typeface="Times New Roman" panose="02020603050405020304" pitchFamily="18" charset="0"/>
                        </a:rPr>
                        <a:t>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lnSpc>
                          <a:spcPct val="100000"/>
                        </a:lnSpc>
                      </a:pPr>
                      <a:r>
                        <a:rPr lang="ru-RU" sz="11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4181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71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0.141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5049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2321">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101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0.506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0103">
                <a:tc>
                  <a:txBody>
                    <a:bodyPr/>
                    <a:lstStyle/>
                    <a:p>
                      <a:pPr algn="l">
                        <a:lnSpc>
                          <a:spcPct val="100000"/>
                        </a:lnSpc>
                      </a:pPr>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40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42321">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Times New Roman" panose="02020603050405020304" pitchFamily="18" charset="0"/>
                          <a:cs typeface="Times New Roman" panose="02020603050405020304" pitchFamily="18" charset="0"/>
                        </a:rPr>
                        <a:t>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Times New Roman" panose="02020603050405020304" pitchFamily="18" charset="0"/>
                          <a:cs typeface="Times New Roman" panose="02020603050405020304" pitchFamily="18" charset="0"/>
                        </a:rPr>
                        <a:t>0.95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0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5223062" y="238415"/>
            <a:ext cx="4257035" cy="1877437"/>
          </a:xfrm>
          <a:prstGeom prst="rect">
            <a:avLst/>
          </a:prstGeom>
          <a:noFill/>
        </p:spPr>
        <p:txBody>
          <a:bodyPr wrap="square" anchor="ctr">
            <a:spAutoFit/>
          </a:bodyPr>
          <a:lstStyle/>
          <a:p>
            <a:pPr lvl="0" algn="ctr"/>
            <a:r>
              <a:rPr lang="ru-RU" altLang="ru-RU" sz="1050" b="1" dirty="0">
                <a:solidFill>
                  <a:prstClr val="black"/>
                </a:solidFill>
                <a:latin typeface="Times New Roman" panose="02020603050405020304" pitchFamily="18" charset="0"/>
                <a:cs typeface="Times New Roman" panose="02020603050405020304" pitchFamily="18" charset="0"/>
              </a:rPr>
              <a:t>Павлодар қаласы бойынша</a:t>
            </a:r>
          </a:p>
          <a:p>
            <a:pPr lvl="0" algn="ctr"/>
            <a:r>
              <a:rPr lang="kk-KZ" sz="1050" b="1" dirty="0">
                <a:latin typeface="Times New Roman" panose="02020603050405020304" pitchFamily="18" charset="0"/>
                <a:cs typeface="Times New Roman" panose="02020603050405020304" pitchFamily="18" charset="0"/>
              </a:rPr>
              <a:t>15 </a:t>
            </a:r>
            <a:r>
              <a:rPr lang="kk-KZ" sz="1050" b="1" kern="1400" dirty="0">
                <a:latin typeface="Times New Roman" panose="02020603050405020304" pitchFamily="18" charset="0"/>
                <a:cs typeface="Times New Roman" panose="02020603050405020304" pitchFamily="18" charset="0"/>
              </a:rPr>
              <a:t>шілдеге </a:t>
            </a:r>
            <a:r>
              <a:rPr lang="kk-KZ" sz="1050" b="1" dirty="0">
                <a:latin typeface="Times New Roman" panose="02020603050405020304" pitchFamily="18" charset="0"/>
                <a:cs typeface="Times New Roman" panose="02020603050405020304" pitchFamily="18" charset="0"/>
              </a:rPr>
              <a:t>ауа-райы болжамы</a:t>
            </a:r>
            <a:endParaRPr lang="ru-RU" sz="1050" b="1" dirty="0">
              <a:solidFill>
                <a:prstClr val="black">
                  <a:lumMod val="75000"/>
                  <a:lumOff val="25000"/>
                </a:prstClr>
              </a:solidFill>
              <a:latin typeface="Times New Roman" panose="02020603050405020304" pitchFamily="18" charset="0"/>
              <a:cs typeface="Times New Roman" panose="02020603050405020304" pitchFamily="18" charset="0"/>
            </a:endParaRPr>
          </a:p>
          <a:p>
            <a:pPr lvl="0" algn="ctr"/>
            <a:r>
              <a:rPr lang="ru-RU" sz="1050" b="1" dirty="0">
                <a:latin typeface="Times New Roman" panose="02020603050405020304" pitchFamily="18" charset="0"/>
                <a:cs typeface="Times New Roman" panose="02020603050405020304" pitchFamily="18" charset="0"/>
              </a:rPr>
              <a:t>14 шілде</a:t>
            </a:r>
            <a:r>
              <a:rPr lang="kk-KZ" sz="1050" b="1" kern="1400" dirty="0">
                <a:latin typeface="Times New Roman" panose="02020603050405020304" pitchFamily="18" charset="0"/>
                <a:cs typeface="Times New Roman" panose="02020603050405020304" pitchFamily="18" charset="0"/>
              </a:rPr>
              <a:t>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a:t>
            </a:r>
            <a:r>
              <a:rPr lang="kk-KZ" sz="1050" b="1" kern="1400" dirty="0">
                <a:latin typeface="Times New Roman" panose="02020603050405020304" pitchFamily="18" charset="0"/>
                <a:cs typeface="Times New Roman" panose="02020603050405020304" pitchFamily="18" charset="0"/>
              </a:rPr>
              <a:t> 15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20.00-ге дейін </a:t>
            </a:r>
            <a:r>
              <a:rPr lang="kk-KZ" sz="105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050" b="1" dirty="0">
                <a:latin typeface="Times New Roman" panose="02020603050405020304" pitchFamily="18" charset="0"/>
                <a:cs typeface="Times New Roman" panose="02020603050405020304" pitchFamily="18" charset="0"/>
              </a:rPr>
              <a:t>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Оңтүстік-шығыстан </a:t>
            </a:r>
            <a:r>
              <a:rPr lang="kk-KZ" sz="1050" dirty="0">
                <a:latin typeface="Times New Roman" panose="02020603050405020304" pitchFamily="18" charset="0"/>
                <a:cs typeface="Times New Roman" panose="02020603050405020304" pitchFamily="18" charset="0"/>
              </a:rPr>
              <a:t>жел соғады, күші 9-14, күндіз екпіні 15-20 м/с. Ауа температурасы түнде 18-20 жылы, күндіз 35-37 градус қатты ыстық.</a:t>
            </a:r>
          </a:p>
          <a:p>
            <a:pPr indent="176213" algn="just"/>
            <a:endParaRPr lang="ru-RU" sz="1050" dirty="0">
              <a:latin typeface="Times New Roman" panose="02020603050405020304" pitchFamily="18" charset="0"/>
              <a:cs typeface="Times New Roman" panose="02020603050405020304" pitchFamily="18" charset="0"/>
            </a:endParaRPr>
          </a:p>
          <a:p>
            <a:pPr algn="ctr"/>
            <a:r>
              <a:rPr lang="kk-KZ" sz="1050" b="1" dirty="0">
                <a:latin typeface="Times New Roman" panose="02020603050405020304" pitchFamily="18" charset="0"/>
                <a:cs typeface="Times New Roman" panose="02020603050405020304" pitchFamily="18" charset="0"/>
              </a:rPr>
              <a:t>Түнде 16</a:t>
            </a:r>
            <a:r>
              <a:rPr lang="kk-KZ" sz="1050" b="1" kern="1400" dirty="0">
                <a:latin typeface="Times New Roman" panose="02020603050405020304" pitchFamily="18" charset="0"/>
                <a:cs typeface="Times New Roman" panose="02020603050405020304" pitchFamily="18" charset="0"/>
              </a:rPr>
              <a:t> шілдеге </a:t>
            </a:r>
            <a:r>
              <a:rPr lang="kk-KZ" sz="1050" b="1" dirty="0">
                <a:latin typeface="Times New Roman" panose="02020603050405020304" pitchFamily="18" charset="0"/>
                <a:cs typeface="Times New Roman" panose="02020603050405020304" pitchFamily="18" charset="0"/>
              </a:rPr>
              <a:t>ауа-райы болжамы</a:t>
            </a:r>
          </a:p>
          <a:p>
            <a:pPr algn="ctr"/>
            <a:r>
              <a:rPr lang="kk-KZ" sz="1050" b="1" kern="1400" dirty="0">
                <a:latin typeface="Times New Roman" panose="02020603050405020304" pitchFamily="18" charset="0"/>
                <a:cs typeface="Times New Roman" panose="02020603050405020304" pitchFamily="18" charset="0"/>
              </a:rPr>
              <a:t>15 шілде </a:t>
            </a:r>
            <a:r>
              <a:rPr lang="kk-KZ" sz="1050" b="1" dirty="0">
                <a:latin typeface="Times New Roman" panose="02020603050405020304" pitchFamily="18" charset="0"/>
                <a:cs typeface="Times New Roman" panose="02020603050405020304" pitchFamily="18" charset="0"/>
              </a:rPr>
              <a:t>сағ</a:t>
            </a:r>
            <a:r>
              <a:rPr lang="ru-RU" sz="1050" b="1" dirty="0">
                <a:latin typeface="Times New Roman" panose="02020603050405020304" pitchFamily="18" charset="0"/>
                <a:cs typeface="Times New Roman" panose="02020603050405020304" pitchFamily="18" charset="0"/>
              </a:rPr>
              <a:t>. 20.00-дан 16 шілде</a:t>
            </a:r>
            <a:r>
              <a:rPr lang="kk-KZ" sz="1050" b="1" dirty="0">
                <a:latin typeface="Times New Roman" panose="02020603050405020304" pitchFamily="18" charset="0"/>
                <a:cs typeface="Times New Roman" panose="02020603050405020304" pitchFamily="18" charset="0"/>
              </a:rPr>
              <a:t> сағ</a:t>
            </a:r>
            <a:r>
              <a:rPr lang="ru-RU" sz="1050" b="1" dirty="0">
                <a:latin typeface="Times New Roman" panose="02020603050405020304" pitchFamily="18" charset="0"/>
                <a:cs typeface="Times New Roman" panose="02020603050405020304" pitchFamily="18" charset="0"/>
              </a:rPr>
              <a:t>. 08.00-ге дейін </a:t>
            </a:r>
          </a:p>
          <a:p>
            <a:pPr indent="176213" algn="just"/>
            <a:r>
              <a:rPr lang="kk-KZ" sz="1050" dirty="0">
                <a:latin typeface="Times New Roman" panose="02020603050405020304" pitchFamily="18" charset="0"/>
                <a:cs typeface="Times New Roman" panose="02020603050405020304" pitchFamily="18" charset="0"/>
              </a:rPr>
              <a:t>Көшпелі бұлтты, жауын-шашынсыз. Оңтүстіктен </a:t>
            </a:r>
            <a:r>
              <a:rPr lang="ru-RU" sz="1050" dirty="0">
                <a:latin typeface="Times New Roman" panose="02020603050405020304" pitchFamily="18" charset="0"/>
                <a:cs typeface="Times New Roman" panose="02020603050405020304" pitchFamily="18" charset="0"/>
              </a:rPr>
              <a:t>жел</a:t>
            </a:r>
            <a:r>
              <a:rPr lang="kk-KZ" sz="1050" dirty="0">
                <a:latin typeface="Times New Roman" panose="02020603050405020304" pitchFamily="18" charset="0"/>
                <a:cs typeface="Times New Roman" panose="02020603050405020304" pitchFamily="18" charset="0"/>
              </a:rPr>
              <a:t> соғады, </a:t>
            </a:r>
            <a:r>
              <a:rPr lang="kk-KZ" sz="1050">
                <a:latin typeface="Times New Roman" panose="02020603050405020304" pitchFamily="18" charset="0"/>
                <a:cs typeface="Times New Roman" panose="02020603050405020304" pitchFamily="18" charset="0"/>
              </a:rPr>
              <a:t>күші 9-14</a:t>
            </a:r>
            <a:r>
              <a:rPr lang="ru-RU" sz="1050">
                <a:latin typeface="Times New Roman" panose="02020603050405020304" pitchFamily="18" charset="0"/>
                <a:cs typeface="Times New Roman" panose="02020603050405020304" pitchFamily="18" charset="0"/>
              </a:rPr>
              <a:t> </a:t>
            </a:r>
            <a:r>
              <a:rPr lang="ru-RU" sz="1050" dirty="0">
                <a:latin typeface="Times New Roman" panose="02020603050405020304" pitchFamily="18" charset="0"/>
                <a:cs typeface="Times New Roman" panose="02020603050405020304" pitchFamily="18" charset="0"/>
              </a:rPr>
              <a:t>м/с</a:t>
            </a:r>
            <a:r>
              <a:rPr lang="kk-KZ" sz="1050" dirty="0">
                <a:latin typeface="Times New Roman" panose="02020603050405020304" pitchFamily="18" charset="0"/>
                <a:cs typeface="Times New Roman" panose="02020603050405020304" pitchFamily="18" charset="0"/>
              </a:rPr>
              <a:t>. Ауа температурасы 18-20 градус жылы.</a:t>
            </a:r>
            <a:endParaRPr lang="kk-KZ" sz="105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189139" y="2154006"/>
            <a:ext cx="4325842" cy="738664"/>
          </a:xfrm>
          <a:prstGeom prst="rect">
            <a:avLst/>
          </a:prstGeom>
          <a:no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6213" algn="just"/>
            <a:r>
              <a:rPr lang="ru-RU" sz="1050" dirty="0">
                <a:solidFill>
                  <a:prstClr val="black"/>
                </a:solidFill>
                <a:latin typeface="Times New Roman" panose="02020603050405020304" pitchFamily="18" charset="0"/>
                <a:cs typeface="Times New Roman" panose="02020603050405020304" pitchFamily="18" charset="0"/>
              </a:rPr>
              <a:t>Метеорологиялық жағдайлар қала атмосферасында ластаушы </a:t>
            </a:r>
            <a:r>
              <a:rPr lang="ru-RU" altLang="ru-RU" sz="1050" dirty="0">
                <a:solidFill>
                  <a:schemeClr val="tx1"/>
                </a:solidFill>
                <a:latin typeface="Times New Roman" panose="02020603050405020304" pitchFamily="18" charset="0"/>
                <a:cs typeface="Times New Roman" pitchFamily="18" charset="0"/>
              </a:rPr>
              <a:t>заттардың</a:t>
            </a:r>
            <a:r>
              <a:rPr lang="ru-RU" sz="1050" dirty="0">
                <a:solidFill>
                  <a:prstClr val="black"/>
                </a:solidFill>
                <a:latin typeface="Times New Roman" panose="02020603050405020304" pitchFamily="18" charset="0"/>
                <a:cs typeface="Times New Roman" panose="02020603050405020304" pitchFamily="18" charset="0"/>
              </a:rPr>
              <a:t> сейілуіне ықпал етеді. </a:t>
            </a:r>
          </a:p>
          <a:p>
            <a:pPr indent="176213" algn="just"/>
            <a:r>
              <a:rPr lang="ru-RU" sz="105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болады деп күтілуде.</a:t>
            </a:r>
          </a:p>
        </p:txBody>
      </p:sp>
      <p:sp>
        <p:nvSpPr>
          <p:cNvPr id="21" name="TextBox 13">
            <a:extLst>
              <a:ext uri="{FF2B5EF4-FFF2-40B4-BE49-F238E27FC236}">
                <a16:creationId xmlns:a16="http://schemas.microsoft.com/office/drawing/2014/main" id="{D4B7C4FC-2183-435A-AC03-60CF3ED040F1}"/>
              </a:ext>
            </a:extLst>
          </p:cNvPr>
          <p:cNvSpPr txBox="1"/>
          <p:nvPr/>
        </p:nvSpPr>
        <p:spPr>
          <a:xfrm>
            <a:off x="5189139" y="3052053"/>
            <a:ext cx="4320480" cy="261610"/>
          </a:xfrm>
          <a:prstGeom prst="rect">
            <a:avLst/>
          </a:prstGeom>
          <a:solidFill>
            <a:schemeClr val="bg1"/>
          </a:solidFill>
          <a:ln w="9525">
            <a:solidFill>
              <a:schemeClr val="tx1">
                <a:lumMod val="50000"/>
                <a:lumOff val="50000"/>
              </a:schemeClr>
            </a:solidFill>
          </a:ln>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ru-RU" sz="1100" dirty="0" err="1">
                <a:solidFill>
                  <a:prstClr val="black"/>
                </a:solidFill>
                <a:latin typeface="Times New Roman" panose="02020603050405020304" pitchFamily="18" charset="0"/>
                <a:cs typeface="Times New Roman" panose="02020603050405020304" pitchFamily="18" charset="0"/>
              </a:rPr>
              <a:t>дәрежелі</a:t>
            </a:r>
            <a:r>
              <a:rPr lang="ru-RU" sz="1100" dirty="0">
                <a:solidFill>
                  <a:prstClr val="black"/>
                </a:solidFill>
                <a:latin typeface="Times New Roman" panose="02020603050405020304" pitchFamily="18" charset="0"/>
                <a:cs typeface="Times New Roman" panose="02020603050405020304" pitchFamily="18" charset="0"/>
              </a:rPr>
              <a:t> ҚМЖ ескертуі </a:t>
            </a:r>
            <a:r>
              <a:rPr lang="ru-RU" sz="1100" dirty="0" err="1">
                <a:solidFill>
                  <a:prstClr val="black"/>
                </a:solidFill>
                <a:latin typeface="Times New Roman" panose="02020603050405020304" pitchFamily="18" charset="0"/>
                <a:cs typeface="Times New Roman" panose="02020603050405020304" pitchFamily="18" charset="0"/>
              </a:rPr>
              <a:t>жоқ</a:t>
            </a:r>
            <a:endParaRPr lang="ru-RU" sz="11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2872923805"/>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a:latin typeface="Times New Roman" panose="02020603050405020304" pitchFamily="18" charset="0"/>
                            <a:ea typeface="Times New Roman" panose="02020603050405020304" pitchFamily="18" charset="0"/>
                          </a:rPr>
                          <a:t>Метеоболжау </a:t>
                        </a:r>
                        <a:r>
                          <a:rPr lang="ru-RU" altLang="en-US" sz="800" dirty="0">
                            <a:latin typeface="Times New Roman" panose="02020603050405020304" pitchFamily="18" charset="0"/>
                            <a:ea typeface="Times New Roman" panose="02020603050405020304" pitchFamily="18" charset="0"/>
                          </a:rPr>
                          <a:t>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Головченко Е. </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Мусипова </a:t>
            </a:r>
            <a:r>
              <a:rPr lang="kk-KZ" altLang="ru-RU" sz="1200" b="1" i="1" dirty="0">
                <a:solidFill>
                  <a:srgbClr val="000000"/>
                </a:solidFill>
                <a:latin typeface="Times New Roman" panose="02020603050405020304" pitchFamily="18" charset="0"/>
                <a:cs typeface="Times New Roman" panose="02020603050405020304" pitchFamily="18" charset="0"/>
              </a:rPr>
              <a:t>И.</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263104312"/>
              </p:ext>
            </p:extLst>
          </p:nvPr>
        </p:nvGraphicFramePr>
        <p:xfrm>
          <a:off x="5276082" y="505311"/>
          <a:ext cx="4167505" cy="820605"/>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56917</TotalTime>
  <Words>602</Words>
  <Application>Microsoft Office PowerPoint</Application>
  <PresentationFormat>Лист A4 (210x297 мм)</PresentationFormat>
  <Paragraphs>101</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7929</cp:revision>
  <cp:lastPrinted>2025-07-15T07:11:11Z</cp:lastPrinted>
  <dcterms:created xsi:type="dcterms:W3CDTF">2018-03-27T06:03:00Z</dcterms:created>
  <dcterms:modified xsi:type="dcterms:W3CDTF">2026-07-14T07:00:29Z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