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4936839"/>
              </p:ext>
            </p:extLst>
          </p:nvPr>
        </p:nvGraphicFramePr>
        <p:xfrm>
          <a:off x="200472" y="2637546"/>
          <a:ext cx="4573141" cy="1935480"/>
        </p:xfrm>
        <a:graphic>
          <a:graphicData uri="http://schemas.openxmlformats.org/drawingml/2006/table">
            <a:tbl>
              <a:tblPr/>
              <a:tblGrid>
                <a:gridCol w="4573141">
                  <a:extLst>
                    <a:ext uri="{9D8B030D-6E8A-4147-A177-3AD203B41FA5}">
                      <a16:colId xmlns:a16="http://schemas.microsoft.com/office/drawing/2014/main" val="20000"/>
                    </a:ext>
                  </a:extLst>
                </a:gridCol>
              </a:tblGrid>
              <a:tr h="18944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a:t>
                      </a:r>
                      <a:r>
                        <a:rPr lang="ru-RU" altLang="x-none" sz="1600" b="1" i="1" dirty="0" smtClean="0">
                          <a:solidFill>
                            <a:srgbClr val="002060"/>
                          </a:solidFill>
                          <a:latin typeface="Times New Roman" panose="02020603050405020304" pitchFamily="18" charset="0"/>
                          <a:cs typeface="Times New Roman" panose="02020603050405020304" pitchFamily="18" charset="0"/>
                        </a:rPr>
                        <a:t>ЖАЙ-КҮЙІ</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kk-KZ" altLang="ru-RU" sz="1200" b="1" dirty="0" smtClean="0">
                <a:latin typeface="Times New Roman" panose="02020603050405020304" pitchFamily="18" charset="0"/>
                <a:cs typeface="Times New Roman" panose="02020603050405020304" pitchFamily="18" charset="0"/>
              </a:rPr>
              <a:t>6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шілдедегі</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446824"/>
          </a:xfrm>
          <a:prstGeom prst="rect">
            <a:avLst/>
          </a:prstGeom>
        </p:spPr>
        <p:txBody>
          <a:bodyPr wrap="square">
            <a:spAutoFit/>
          </a:bodyPr>
          <a:lstStyle/>
          <a:p>
            <a:pPr lvl="0" algn="ctr"/>
            <a:r>
              <a:rPr lang="ru-RU" altLang="ru-RU" sz="1200" b="1" dirty="0" err="1" smtClean="0">
                <a:solidFill>
                  <a:srgbClr val="000000"/>
                </a:solidFill>
                <a:latin typeface="Times New Roman" panose="02020603050405020304" pitchFamily="18" charset="0"/>
                <a:cs typeface="Times New Roman" panose="02020603050405020304" pitchFamily="18" charset="0"/>
              </a:rPr>
              <a:t>Қызылорда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шілдеге ауа </a:t>
            </a:r>
            <a:r>
              <a:rPr lang="kk-KZ" altLang="ru-RU" sz="1100" b="1" dirty="0">
                <a:solidFill>
                  <a:srgbClr val="000000"/>
                </a:solidFill>
                <a:latin typeface="Times New Roman" panose="02020603050405020304" pitchFamily="18" charset="0"/>
                <a:cs typeface="Times New Roman" panose="02020603050405020304" pitchFamily="18" charset="0"/>
              </a:rPr>
              <a:t>райы </a:t>
            </a:r>
            <a:r>
              <a:rPr lang="kk-KZ" altLang="ru-RU" sz="1100" b="1" dirty="0" smtClean="0">
                <a:solidFill>
                  <a:srgbClr val="000000"/>
                </a:solidFill>
                <a:latin typeface="Times New Roman" panose="02020603050405020304" pitchFamily="18" charset="0"/>
                <a:cs typeface="Times New Roman" panose="02020603050405020304" pitchFamily="18" charset="0"/>
              </a:rPr>
              <a:t>болжамы </a:t>
            </a:r>
          </a:p>
          <a:p>
            <a:pPr lvl="0" algn="ctr"/>
            <a:r>
              <a:rPr lang="kk-KZ" altLang="ru-RU" sz="1100" b="1" dirty="0" smtClean="0">
                <a:solidFill>
                  <a:srgbClr val="000000"/>
                </a:solidFill>
                <a:latin typeface="Times New Roman" panose="02020603050405020304" pitchFamily="18" charset="0"/>
                <a:cs typeface="Times New Roman" panose="02020603050405020304" pitchFamily="18" charset="0"/>
              </a:rPr>
              <a:t>14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20-дан</a:t>
            </a:r>
            <a:r>
              <a:rPr lang="kk-KZ"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100" b="1" dirty="0" smtClean="0">
              <a:solidFill>
                <a:srgbClr val="000000"/>
              </a:solidFill>
              <a:latin typeface="Times New Roman" panose="02020603050405020304" pitchFamily="18" charset="0"/>
              <a:cs typeface="Times New Roman" panose="02020603050405020304" pitchFamily="18" charset="0"/>
            </a:endParaRP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жауны-шашынсыз.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солтүстіктен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м/с</a:t>
            </a:r>
            <a:r>
              <a:rPr lang="kk-KZ" sz="1200" dirty="0" smtClean="0">
                <a:latin typeface="Times New Roman" panose="02020603050405020304" pitchFamily="18" charset="0"/>
                <a:cs typeface="Times New Roman" panose="02020603050405020304" pitchFamily="18" charset="0"/>
              </a:rPr>
              <a:t>. Ауаның температурасы түнде </a:t>
            </a:r>
            <a:r>
              <a:rPr lang="kk-KZ" sz="1200" dirty="0" smtClean="0">
                <a:latin typeface="Times New Roman" panose="02020603050405020304" pitchFamily="18" charset="0"/>
                <a:cs typeface="Times New Roman" panose="02020603050405020304" pitchFamily="18" charset="0"/>
              </a:rPr>
              <a:t>26-28 </a:t>
            </a:r>
            <a:r>
              <a:rPr lang="kk-KZ" sz="1200" dirty="0" smtClean="0">
                <a:latin typeface="Times New Roman" panose="02020603050405020304" pitchFamily="18" charset="0"/>
                <a:cs typeface="Times New Roman" panose="02020603050405020304" pitchFamily="18" charset="0"/>
              </a:rPr>
              <a:t>градус жылы, күндіз 40-42 градус қатты ыстық.</a:t>
            </a:r>
          </a:p>
          <a:p>
            <a:pPr indent="182563" algn="just"/>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Түнде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шілдеге ауа райы болжамы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20-дан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сағ. </a:t>
            </a:r>
            <a:r>
              <a:rPr lang="ru-RU" altLang="ru-RU" sz="1200" b="1" dirty="0" smtClean="0">
                <a:solidFill>
                  <a:srgbClr val="000000"/>
                </a:solidFill>
                <a:latin typeface="Times New Roman" panose="02020603050405020304" pitchFamily="18" charset="0"/>
                <a:cs typeface="Times New Roman" panose="02020603050405020304" pitchFamily="18" charset="0"/>
              </a:rPr>
              <a:t>08-ге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a:latin typeface="Times New Roman" panose="02020603050405020304" pitchFamily="18" charset="0"/>
                <a:cs typeface="Times New Roman" panose="02020603050405020304" pitchFamily="18" charset="0"/>
              </a:rPr>
              <a:t>Аздаған бұлтты, жауны-шашынсыз. </a:t>
            </a:r>
            <a:r>
              <a:rPr lang="kk-KZ" sz="1200" dirty="0" smtClean="0">
                <a:latin typeface="Times New Roman" panose="02020603050405020304" pitchFamily="18" charset="0"/>
                <a:cs typeface="Times New Roman" panose="02020603050405020304" pitchFamily="18" charset="0"/>
              </a:rPr>
              <a:t>Жел </a:t>
            </a:r>
            <a:r>
              <a:rPr lang="kk-KZ" sz="1200" dirty="0" smtClean="0">
                <a:latin typeface="Times New Roman" panose="02020603050405020304" pitchFamily="18" charset="0"/>
                <a:cs typeface="Times New Roman" panose="02020603050405020304" pitchFamily="18" charset="0"/>
              </a:rPr>
              <a:t>оңтүстіктен </a:t>
            </a:r>
            <a:r>
              <a:rPr lang="kk-KZ" sz="1200" dirty="0" smtClean="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7-12 </a:t>
            </a:r>
            <a:r>
              <a:rPr lang="kk-KZ" sz="1200" dirty="0" smtClean="0">
                <a:latin typeface="Times New Roman" panose="02020603050405020304" pitchFamily="18" charset="0"/>
                <a:cs typeface="Times New Roman" panose="02020603050405020304" pitchFamily="18" charset="0"/>
              </a:rPr>
              <a:t>м/с. Ауаның температурасы түнде </a:t>
            </a:r>
            <a:r>
              <a:rPr lang="kk-KZ" sz="1200" dirty="0" smtClean="0">
                <a:latin typeface="Times New Roman" panose="02020603050405020304" pitchFamily="18" charset="0"/>
                <a:cs typeface="Times New Roman" panose="02020603050405020304" pitchFamily="18" charset="0"/>
              </a:rPr>
              <a:t>26-28</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градус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79999" y="2945846"/>
            <a:ext cx="4613952" cy="830997"/>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Метеорологиялық</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сейілуіне</a:t>
            </a:r>
            <a:r>
              <a:rPr lang="ru-RU" sz="1200" b="1"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a:t>
            </a:r>
            <a:r>
              <a:rPr lang="ru-RU" sz="1200" dirty="0" err="1">
                <a:solidFill>
                  <a:schemeClr val="tx1"/>
                </a:solidFill>
                <a:latin typeface="Times New Roman" pitchFamily="18" charset="0"/>
                <a:cs typeface="Times New Roman" pitchFamily="18" charset="0"/>
              </a:rPr>
              <a:t>деңгейі</a:t>
            </a:r>
            <a:r>
              <a:rPr lang="ru-RU" sz="1200" dirty="0">
                <a:solidFill>
                  <a:schemeClr val="tx1"/>
                </a:solidFill>
                <a:latin typeface="Times New Roman" pitchFamily="18" charset="0"/>
                <a:cs typeface="Times New Roman" pitchFamily="18" charset="0"/>
              </a:rPr>
              <a:t> </a:t>
            </a:r>
            <a:r>
              <a:rPr lang="ru-RU" sz="1200" b="1" dirty="0" err="1" smtClean="0">
                <a:solidFill>
                  <a:schemeClr val="tx1"/>
                </a:solidFill>
                <a:latin typeface="Times New Roman" pitchFamily="18" charset="0"/>
                <a:cs typeface="Times New Roman" pitchFamily="18" charset="0"/>
              </a:rPr>
              <a:t>төмен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83735098"/>
              </p:ext>
            </p:extLst>
          </p:nvPr>
        </p:nvGraphicFramePr>
        <p:xfrm>
          <a:off x="5026096" y="4531958"/>
          <a:ext cx="4691064" cy="1933498"/>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4812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smtClean="0">
                          <a:solidFill>
                            <a:schemeClr val="tx1"/>
                          </a:solidFill>
                          <a:latin typeface="Times New Roman" panose="02020603050405020304" pitchFamily="18" charset="0"/>
                          <a:cs typeface="Times New Roman" panose="02020603050405020304" pitchFamily="18" charset="0"/>
                        </a:rPr>
                        <a:t>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720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24720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1156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24720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ru-RU" dirty="0"/>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79611">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357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0.714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4"/>
            <a:ext cx="4472585" cy="1206726"/>
            <a:chOff x="349950" y="3799939"/>
            <a:chExt cx="4472585" cy="1323529"/>
          </a:xfrm>
        </p:grpSpPr>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159705" y="783750"/>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graphicFrame>
        <p:nvGraphicFramePr>
          <p:cNvPr id="16" name="Таблица 15"/>
          <p:cNvGraphicFramePr/>
          <p:nvPr>
            <p:extLst>
              <p:ext uri="{D42A27DB-BD31-4B8C-83A1-F6EECF244321}">
                <p14:modId xmlns:p14="http://schemas.microsoft.com/office/powerpoint/2010/main" val="3235857078"/>
              </p:ext>
            </p:extLst>
          </p:nvPr>
        </p:nvGraphicFramePr>
        <p:xfrm>
          <a:off x="5334849" y="5367150"/>
          <a:ext cx="4035777" cy="103643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Кешендік</a:t>
                      </a:r>
                      <a:r>
                        <a:rPr lang="ru-RU" sz="800" baseline="0" dirty="0" smtClean="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a:t>
                      </a:r>
                      <a:r>
                        <a:rPr lang="ru-RU" sz="800" dirty="0">
                          <a:latin typeface="Times New Roman" panose="02020603050405020304" pitchFamily="18" charset="0"/>
                          <a:cs typeface="Times New Roman" panose="02020603050405020304" pitchFamily="18" charset="0"/>
                        </a:rPr>
                        <a:t>.: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Жокелова</a:t>
                      </a:r>
                      <a:r>
                        <a:rPr lang="kk-KZ" altLang="x-none" sz="800" b="0" baseline="0" dirty="0" smtClean="0">
                          <a:latin typeface="Times New Roman" panose="02020603050405020304" pitchFamily="18" charset="0"/>
                          <a:cs typeface="Times New Roman" panose="02020603050405020304" pitchFamily="18" charset="0"/>
                        </a:rPr>
                        <a:t> А.</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18061</TotalTime>
  <Words>550</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4383</cp:revision>
  <cp:lastPrinted>2021-07-01T07:38:07Z</cp:lastPrinted>
  <dcterms:created xsi:type="dcterms:W3CDTF">2018-03-27T06:03:00Z</dcterms:created>
  <dcterms:modified xsi:type="dcterms:W3CDTF">2026-07-14T07:10:02Z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