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481867490"/>
              </p:ext>
            </p:extLst>
          </p:nvPr>
        </p:nvGraphicFramePr>
        <p:xfrm>
          <a:off x="307975" y="2443336"/>
          <a:ext cx="4465638" cy="4602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098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20980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75183" y="98643"/>
            <a:ext cx="4750843" cy="2446824"/>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Оңтүстік-шығыстан соғатын жел оңтүстік-батысқа ауысады, күші 7-12 м/с, күндіз екпіні 15 м/с. Ауа температурасы түнде 21-23 градус жылы, күндіз қатты ыстық 33-35 градус</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150" b="1" dirty="0" smtClean="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a:t>
            </a:r>
            <a:r>
              <a:rPr lang="kk-KZ" altLang="ru-RU" sz="1150" b="1" dirty="0" smtClean="0">
                <a:latin typeface="Times New Roman" panose="02020603050405020304" pitchFamily="18" charset="0"/>
                <a:cs typeface="Times New Roman" panose="02020603050405020304" pitchFamily="18" charset="0"/>
              </a:rPr>
              <a:t>16 </a:t>
            </a:r>
            <a:r>
              <a:rPr lang="kk-KZ" altLang="ru-RU" sz="1150" b="1" dirty="0">
                <a:latin typeface="Times New Roman" panose="02020603050405020304" pitchFamily="18" charset="0"/>
                <a:cs typeface="Times New Roman" panose="02020603050405020304" pitchFamily="18" charset="0"/>
              </a:rPr>
              <a:t>шілдеге </a:t>
            </a:r>
            <a:r>
              <a:rPr lang="ru-RU" altLang="ru-RU" sz="1150" b="1" dirty="0" err="1">
                <a:latin typeface="Times New Roman" panose="02020603050405020304" pitchFamily="18" charset="0"/>
                <a:cs typeface="Times New Roman" panose="02020603050405020304" pitchFamily="18" charset="0"/>
              </a:rPr>
              <a:t>ауа-райы</a:t>
            </a:r>
            <a:r>
              <a:rPr lang="ru-RU" altLang="ru-RU" sz="1150" b="1" dirty="0">
                <a:latin typeface="Times New Roman" panose="02020603050405020304" pitchFamily="18" charset="0"/>
                <a:cs typeface="Times New Roman" panose="02020603050405020304" pitchFamily="18" charset="0"/>
              </a:rPr>
              <a:t> </a:t>
            </a:r>
            <a:r>
              <a:rPr lang="ru-RU" altLang="ru-RU" sz="1150" b="1" dirty="0" err="1">
                <a:latin typeface="Times New Roman" panose="02020603050405020304" pitchFamily="18" charset="0"/>
                <a:cs typeface="Times New Roman" panose="02020603050405020304" pitchFamily="18" charset="0"/>
              </a:rPr>
              <a:t>болжамы</a:t>
            </a:r>
            <a:endParaRPr lang="ru-RU" altLang="ru-RU" sz="1150" b="1" dirty="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15 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150" dirty="0" err="1">
                <a:latin typeface="Times New Roman" panose="02020603050405020304" pitchFamily="18" charset="0"/>
                <a:cs typeface="Times New Roman" panose="02020603050405020304" pitchFamily="18" charset="0"/>
              </a:rPr>
              <a:t>Көшпелі</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бұлтты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жаңбыр</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найзағай</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Оңтүстік-батыстан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батыстан</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жел</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соғады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күші</a:t>
            </a:r>
            <a:r>
              <a:rPr lang="ru-RU" sz="1150" dirty="0">
                <a:latin typeface="Times New Roman" panose="02020603050405020304" pitchFamily="18" charset="0"/>
                <a:cs typeface="Times New Roman" panose="02020603050405020304" pitchFamily="18" charset="0"/>
              </a:rPr>
              <a:t> 9-14 м/с, </a:t>
            </a:r>
            <a:r>
              <a:rPr lang="ru-RU" sz="1150" dirty="0" err="1">
                <a:latin typeface="Times New Roman" panose="02020603050405020304" pitchFamily="18" charset="0"/>
                <a:cs typeface="Times New Roman" panose="02020603050405020304" pitchFamily="18" charset="0"/>
              </a:rPr>
              <a:t>екпіні</a:t>
            </a:r>
            <a:r>
              <a:rPr lang="ru-RU" sz="1150" dirty="0">
                <a:latin typeface="Times New Roman" panose="02020603050405020304" pitchFamily="18" charset="0"/>
                <a:cs typeface="Times New Roman" panose="02020603050405020304" pitchFamily="18" charset="0"/>
              </a:rPr>
              <a:t> 15-20 м/с. </a:t>
            </a:r>
            <a:r>
              <a:rPr lang="ru-RU" sz="1150" dirty="0" err="1">
                <a:latin typeface="Times New Roman" panose="02020603050405020304" pitchFamily="18" charset="0"/>
                <a:cs typeface="Times New Roman" panose="02020603050405020304" pitchFamily="18" charset="0"/>
              </a:rPr>
              <a:t>Ауа</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температурасы</a:t>
            </a:r>
            <a:r>
              <a:rPr lang="ru-RU" sz="1150" dirty="0">
                <a:latin typeface="Times New Roman" panose="02020603050405020304" pitchFamily="18" charset="0"/>
                <a:cs typeface="Times New Roman" panose="02020603050405020304" pitchFamily="18" charset="0"/>
              </a:rPr>
              <a:t> </a:t>
            </a:r>
            <a:r>
              <a:rPr lang="ru-RU" sz="1150" dirty="0" err="1">
                <a:latin typeface="Times New Roman" panose="02020603050405020304" pitchFamily="18" charset="0"/>
                <a:cs typeface="Times New Roman" panose="02020603050405020304" pitchFamily="18" charset="0"/>
              </a:rPr>
              <a:t>түнде</a:t>
            </a:r>
            <a:r>
              <a:rPr lang="ru-RU" sz="1150" dirty="0">
                <a:latin typeface="Times New Roman" panose="02020603050405020304" pitchFamily="18" charset="0"/>
                <a:cs typeface="Times New Roman" panose="02020603050405020304" pitchFamily="18" charset="0"/>
              </a:rPr>
              <a:t> 18-20 градус </a:t>
            </a:r>
            <a:r>
              <a:rPr lang="ru-RU" sz="1150" dirty="0" err="1">
                <a:latin typeface="Times New Roman" panose="02020603050405020304" pitchFamily="18" charset="0"/>
                <a:cs typeface="Times New Roman" panose="02020603050405020304" pitchFamily="18" charset="0"/>
              </a:rPr>
              <a:t>жылы</a:t>
            </a:r>
            <a:r>
              <a:rPr lang="ru-RU" sz="115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60815" y="2644169"/>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03655562"/>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a16="http://schemas.microsoft.com/office/drawing/2014/main" xmlns="" val="3583770891"/>
                    </a:ext>
                  </a:extLst>
                </a:gridCol>
                <a:gridCol w="1403905">
                  <a:extLst>
                    <a:ext uri="{9D8B030D-6E8A-4147-A177-3AD203B41FA5}">
                      <a16:colId xmlns:a16="http://schemas.microsoft.com/office/drawing/2014/main" xmlns="" val="1276116030"/>
                    </a:ext>
                  </a:extLst>
                </a:gridCol>
                <a:gridCol w="1409411">
                  <a:extLst>
                    <a:ext uri="{9D8B030D-6E8A-4147-A177-3AD203B41FA5}">
                      <a16:colId xmlns:a16="http://schemas.microsoft.com/office/drawing/2014/main" xmlns=""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1.596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257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0.858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354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2782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0.556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0.316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192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0.45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0.079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85548"/>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a:t>
            </a:r>
            <a:r>
              <a:rPr lang="kk-KZ" altLang="ru-RU" sz="1200" b="1" i="1" dirty="0" smtClean="0">
                <a:latin typeface="Times New Roman" panose="02020603050405020304" pitchFamily="18" charset="0"/>
                <a:cs typeface="Times New Roman" panose="02020603050405020304" pitchFamily="18" charset="0"/>
              </a:rPr>
              <a:t>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Т</a:t>
            </a:r>
            <a:r>
              <a:rPr lang="kk-KZ" altLang="ru-RU" sz="1200" b="1" i="1" dirty="0" smtClean="0">
                <a:latin typeface="Times New Roman" panose="02020603050405020304" pitchFamily="18" charset="0"/>
                <a:cs typeface="Times New Roman" panose="02020603050405020304" pitchFamily="18" charset="0"/>
              </a:rPr>
              <a:t>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28527</TotalTime>
  <Words>609</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5368</cp:revision>
  <cp:lastPrinted>2021-07-01T07:38:07Z</cp:lastPrinted>
  <dcterms:created xsi:type="dcterms:W3CDTF">2018-03-27T06:03:00Z</dcterms:created>
  <dcterms:modified xsi:type="dcterms:W3CDTF">2026-07-14T08:44:50Z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