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5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62018"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73403465"/>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280212494"/>
              </p:ext>
            </p:extLst>
          </p:nvPr>
        </p:nvGraphicFramePr>
        <p:xfrm>
          <a:off x="4842656" y="6375463"/>
          <a:ext cx="4955395" cy="320040"/>
        </p:xfrm>
        <a:graphic>
          <a:graphicData uri="http://schemas.openxmlformats.org/drawingml/2006/table">
            <a:tbl>
              <a:tblPr/>
              <a:tblGrid>
                <a:gridCol w="4955395">
                  <a:extLst>
                    <a:ext uri="{9D8B030D-6E8A-4147-A177-3AD203B41FA5}">
                      <a16:colId xmlns:a16="http://schemas.microsoft.com/office/drawing/2014/main" val="20000"/>
                    </a:ext>
                  </a:extLst>
                </a:gridCol>
              </a:tblGrid>
              <a:tr h="1801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900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19474" y="3963132"/>
            <a:ext cx="4955395"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Семей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9786" y="162497"/>
            <a:ext cx="4908111" cy="21544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15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15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солтүстік-шығыстан, шығыстан соғады, күші 5-10 м/с. Ауа температурасы түнде 16-18 жылы, күндіз 35-37 градус қатты ыстық болады.</a:t>
            </a:r>
          </a:p>
          <a:p>
            <a:pPr algn="just">
              <a:spcBef>
                <a:spcPts val="0"/>
              </a:spcBef>
              <a:defRPr/>
            </a:pPr>
            <a:endParaRPr lang="kk-KZ" sz="1200" dirty="0">
              <a:solidFill>
                <a:prstClr val="black"/>
              </a:solidFill>
              <a:latin typeface="Times New Roman" pitchFamily="18" charset="0"/>
              <a:cs typeface="Times New Roman" pitchFamily="18" charset="0"/>
            </a:endParaRP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1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4-9 м/с. Ауа температурасы 17-19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0" name="TextBox 13"/>
          <p:cNvSpPr txBox="1"/>
          <p:nvPr/>
        </p:nvSpPr>
        <p:spPr>
          <a:xfrm>
            <a:off x="4917856" y="35559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3" name="TextBox 13">
            <a:extLst>
              <a:ext uri="{FF2B5EF4-FFF2-40B4-BE49-F238E27FC236}">
                <a16:creationId xmlns:a16="http://schemas.microsoft.com/office/drawing/2014/main" id="{1CB38D1D-532B-D7D1-17C0-5DEFC35A0EC2}"/>
              </a:ext>
            </a:extLst>
          </p:cNvPr>
          <p:cNvSpPr txBox="1"/>
          <p:nvPr/>
        </p:nvSpPr>
        <p:spPr>
          <a:xfrm>
            <a:off x="4953000" y="26000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заттардың сейілуіне ықпал етеді. </a:t>
            </a:r>
          </a:p>
          <a:p>
            <a:pPr indent="185738" algn="just"/>
            <a:r>
              <a:rPr lang="kk-KZ" sz="1200" dirty="0">
                <a:solidFill>
                  <a:schemeClr val="tx1"/>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күтіледі. </a:t>
            </a:r>
          </a:p>
        </p:txBody>
      </p:sp>
      <p:graphicFrame>
        <p:nvGraphicFramePr>
          <p:cNvPr id="5" name="Таблица 2">
            <a:extLst>
              <a:ext uri="{FF2B5EF4-FFF2-40B4-BE49-F238E27FC236}">
                <a16:creationId xmlns:a16="http://schemas.microsoft.com/office/drawing/2014/main" id="{9F053E1D-5C67-8F73-B271-B829CD17EE44}"/>
              </a:ext>
            </a:extLst>
          </p:cNvPr>
          <p:cNvGraphicFramePr>
            <a:graphicFrameLocks noGrp="1"/>
          </p:cNvGraphicFramePr>
          <p:nvPr>
            <p:extLst>
              <p:ext uri="{D42A27DB-BD31-4B8C-83A1-F6EECF244321}">
                <p14:modId xmlns:p14="http://schemas.microsoft.com/office/powerpoint/2010/main" val="1460048665"/>
              </p:ext>
            </p:extLst>
          </p:nvPr>
        </p:nvGraphicFramePr>
        <p:xfrm>
          <a:off x="4925092" y="4425591"/>
          <a:ext cx="4691064" cy="177004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56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0,111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4473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0,895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196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0,978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1,138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189</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26</a:t>
            </a:r>
            <a:endParaRPr lang="ru-RU" altLang="ru-RU" sz="1200" dirty="0">
              <a:latin typeface="Times New Roman" panose="02020603050405020304" pitchFamily="18" charset="0"/>
              <a:ea typeface="Times New Roman" panose="02020603050405020304" pitchFamily="18" charset="0"/>
            </a:endParaRP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13/2</a:t>
            </a: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5011995" y="6256863"/>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14339" y="5991011"/>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a:t>
            </a:r>
            <a:r>
              <a:rPr lang="kk-KZ" altLang="ru-RU" sz="1200" b="1" i="1">
                <a:solidFill>
                  <a:srgbClr val="000000"/>
                </a:solidFill>
                <a:latin typeface="Times New Roman" panose="02020603050405020304" pitchFamily="18" charset="0"/>
                <a:cs typeface="Times New Roman" panose="02020603050405020304" pitchFamily="18" charset="0"/>
              </a:rPr>
              <a:t>/ Ақанова А.Е.</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406477460"/>
              </p:ext>
            </p:extLst>
          </p:nvPr>
        </p:nvGraphicFramePr>
        <p:xfrm>
          <a:off x="5246643" y="524646"/>
          <a:ext cx="4167505" cy="772416"/>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0,07 ≤ Р &lt; 0,10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0,11≤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892971238"/>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20503</TotalTime>
  <Words>600</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4575</cp:revision>
  <cp:lastPrinted>2021-07-01T03:56:27Z</cp:lastPrinted>
  <dcterms:created xsi:type="dcterms:W3CDTF">2018-03-27T06:03:00Z</dcterms:created>
  <dcterms:modified xsi:type="dcterms:W3CDTF">2026-07-14T07:31:20Z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