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6" d="100"/>
          <a:sy n="106" d="100"/>
        </p:scale>
        <p:origin x="252"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703459"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Риддер</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42494615"/>
              </p:ext>
            </p:extLst>
          </p:nvPr>
        </p:nvGraphicFramePr>
        <p:xfrm>
          <a:off x="307975" y="2515344"/>
          <a:ext cx="4465638" cy="2281808"/>
        </p:xfrm>
        <a:graphic>
          <a:graphicData uri="http://schemas.openxmlformats.org/drawingml/2006/table">
            <a:tbl>
              <a:tblPr/>
              <a:tblGrid>
                <a:gridCol w="4465638">
                  <a:extLst>
                    <a:ext uri="{9D8B030D-6E8A-4147-A177-3AD203B41FA5}">
                      <a16:colId xmlns:a16="http://schemas.microsoft.com/office/drawing/2014/main" val="20000"/>
                    </a:ext>
                  </a:extLst>
                </a:gridCol>
              </a:tblGrid>
              <a:tr h="228180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Риддер</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№195</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a:t>
                      </a:r>
                      <a:r>
                        <a:rPr lang="ru-RU" altLang="zh-CN" sz="1200" b="1" i="1" dirty="0">
                          <a:solidFill>
                            <a:srgbClr val="002060"/>
                          </a:solidFill>
                          <a:latin typeface="Times New Roman" panose="02020603050405020304" pitchFamily="18" charset="0"/>
                          <a:cs typeface="Times New Roman" panose="02020603050405020304" pitchFamily="18" charset="0"/>
                        </a:rPr>
                        <a:t>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613187194"/>
              </p:ext>
            </p:extLst>
          </p:nvPr>
        </p:nvGraphicFramePr>
        <p:xfrm>
          <a:off x="5010813" y="6363038"/>
          <a:ext cx="4789072" cy="320040"/>
        </p:xfrm>
        <a:graphic>
          <a:graphicData uri="http://schemas.openxmlformats.org/drawingml/2006/table">
            <a:tbl>
              <a:tblPr/>
              <a:tblGrid>
                <a:gridCol w="4789072">
                  <a:extLst>
                    <a:ext uri="{9D8B030D-6E8A-4147-A177-3AD203B41FA5}">
                      <a16:colId xmlns:a16="http://schemas.microsoft.com/office/drawing/2014/main" val="20000"/>
                    </a:ext>
                  </a:extLst>
                </a:gridCol>
              </a:tblGrid>
              <a:tr h="1519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жылғы</a:t>
                      </a:r>
                      <a:r>
                        <a:rPr lang="ru-RU" sz="700" i="1" dirty="0">
                          <a:latin typeface="Times New Roman" panose="02020603050405020304" pitchFamily="18" charset="0"/>
                          <a:cs typeface="Times New Roman" panose="02020603050405020304" pitchFamily="18" charset="0"/>
                        </a:rPr>
                        <a:t> 02 </a:t>
                      </a:r>
                      <a:r>
                        <a:rPr lang="ru-RU" sz="700" i="1" dirty="0" err="1">
                          <a:latin typeface="Times New Roman" panose="02020603050405020304" pitchFamily="18" charset="0"/>
                          <a:cs typeface="Times New Roman" panose="02020603050405020304" pitchFamily="18" charset="0"/>
                        </a:rPr>
                        <a:t>тамыздағы</a:t>
                      </a:r>
                      <a:r>
                        <a:rPr lang="ru-RU" sz="700" i="1" dirty="0">
                          <a:latin typeface="Times New Roman" panose="02020603050405020304" pitchFamily="18" charset="0"/>
                          <a:cs typeface="Times New Roman" panose="02020603050405020304" pitchFamily="18" charset="0"/>
                        </a:rPr>
                        <a:t> № ҚР ДСМ-70 «</a:t>
                      </a:r>
                      <a:r>
                        <a:rPr lang="ru-RU" sz="700" i="1" dirty="0" err="1">
                          <a:latin typeface="Times New Roman" panose="02020603050405020304" pitchFamily="18" charset="0"/>
                          <a:cs typeface="Times New Roman" panose="02020603050405020304" pitchFamily="18" charset="0"/>
                        </a:rPr>
                        <a:t>Қалалық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және</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ауылдық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елді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мекендердегі</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ауасының</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гигиеналық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бұйрығына</a:t>
                      </a:r>
                      <a:r>
                        <a:rPr lang="ru-RU" sz="700" i="1" baseline="0" dirty="0">
                          <a:latin typeface="Times New Roman" panose="02020603050405020304" pitchFamily="18" charset="0"/>
                          <a:cs typeface="Times New Roman" panose="02020603050405020304" pitchFamily="18" charset="0"/>
                        </a:rPr>
                        <a:t> </a:t>
                      </a:r>
                      <a:r>
                        <a:rPr lang="ru-RU" sz="700" i="1" baseline="0" dirty="0" err="1">
                          <a:latin typeface="Times New Roman" panose="02020603050405020304" pitchFamily="18" charset="0"/>
                          <a:cs typeface="Times New Roman" panose="02020603050405020304" pitchFamily="18" charset="0"/>
                        </a:rPr>
                        <a:t>сәйкес</a:t>
                      </a:r>
                      <a:r>
                        <a:rPr lang="ru-RU" sz="700" i="1" baseline="0"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5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774553"/>
            <a:ext cx="484028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шілдедег</a:t>
            </a:r>
            <a:r>
              <a:rPr lang="kk-KZ" altLang="ru-RU" sz="1200" b="1" dirty="0">
                <a:latin typeface="Times New Roman" panose="02020603050405020304" pitchFamily="18" charset="0"/>
                <a:cs typeface="Times New Roman" panose="02020603050405020304" pitchFamily="18" charset="0"/>
              </a:rPr>
              <a:t>і </a:t>
            </a:r>
            <a:r>
              <a:rPr lang="ru-RU" altLang="ru-RU" sz="1200" b="1" dirty="0">
                <a:latin typeface="Times New Roman" panose="02020603050405020304" pitchFamily="18" charset="0"/>
                <a:cs typeface="Times New Roman" panose="02020603050405020304" pitchFamily="18" charset="0"/>
              </a:rPr>
              <a:t>Риддер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sz="1200" b="1" dirty="0">
                <a:latin typeface="Times New Roman" panose="02020603050405020304" pitchFamily="18" charset="0"/>
                <a:cs typeface="Times New Roman" panose="02020603050405020304" pitchFamily="18" charset="0"/>
              </a:rPr>
              <a:t>15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kk-KZ"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itchFamily="18" charset="0"/>
                <a:cs typeface="Times New Roman" pitchFamily="18" charset="0"/>
              </a:rPr>
              <a:t>14 шілде </a:t>
            </a:r>
            <a:r>
              <a:rPr lang="ru-RU" sz="1200" b="1" kern="0" dirty="0" err="1">
                <a:solidFill>
                  <a:srgbClr val="000000"/>
                </a:solidFill>
                <a:latin typeface="Times New Roman" panose="02020603050405020304" pitchFamily="18" charset="0"/>
                <a:ea typeface="Calibri"/>
                <a:cs typeface="Times New Roman" pitchFamily="18" charset="0"/>
                <a:sym typeface="Calibri"/>
              </a:rPr>
              <a:t>сағ</a:t>
            </a:r>
            <a:r>
              <a:rPr lang="ru-RU" sz="1200" b="1" kern="0" dirty="0">
                <a:solidFill>
                  <a:srgbClr val="000000"/>
                </a:solidFill>
                <a:latin typeface="Times New Roman" panose="02020603050405020304" pitchFamily="18" charset="0"/>
                <a:ea typeface="Calibri"/>
                <a:cs typeface="Times New Roman" pitchFamily="18" charset="0"/>
                <a:sym typeface="Calibri"/>
              </a:rPr>
              <a:t>. </a:t>
            </a:r>
            <a:r>
              <a:rPr lang="ru-RU" altLang="ru-RU" sz="1200" b="1" dirty="0">
                <a:latin typeface="Times New Roman" panose="02020603050405020304" pitchFamily="18" charset="0"/>
                <a:cs typeface="Times New Roman" panose="02020603050405020304" pitchFamily="18" charset="0"/>
              </a:rPr>
              <a:t>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-дан 15 </a:t>
            </a:r>
            <a:r>
              <a:rPr lang="ru-RU" altLang="ru-RU" sz="1200" b="1" dirty="0" err="1">
                <a:latin typeface="Times New Roman" panose="02020603050405020304" pitchFamily="18" charset="0"/>
                <a:cs typeface="Times New Roman" panose="02020603050405020304" pitchFamily="18" charset="0"/>
              </a:rPr>
              <a:t>шілде</a:t>
            </a:r>
            <a:r>
              <a:rPr lang="kk-KZ"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a:t>
            </a:r>
            <a:r>
              <a:rPr lang="" altLang="ru-RU" sz="1200" b="1" dirty="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a:t>
            </a:r>
            <a:r>
              <a:rPr lang="kk-KZ" altLang="ru-RU" sz="1200" b="1" dirty="0">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    Көшпелі бұлтты, жауын-шашынсыз. Жел батыстан соғады, түнде күші 2-7, күндіз 9-14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13-15, </a:t>
            </a:r>
            <a:r>
              <a:rPr lang="ru-RU" sz="1200" dirty="0" err="1">
                <a:solidFill>
                  <a:prstClr val="black"/>
                </a:solidFill>
                <a:latin typeface="Times New Roman" pitchFamily="18" charset="0"/>
                <a:cs typeface="Times New Roman" pitchFamily="18" charset="0"/>
              </a:rPr>
              <a:t>күндіз</a:t>
            </a:r>
            <a:r>
              <a:rPr lang="ru-RU" sz="1200" dirty="0">
                <a:solidFill>
                  <a:prstClr val="black"/>
                </a:solidFill>
                <a:latin typeface="Times New Roman" pitchFamily="18" charset="0"/>
                <a:cs typeface="Times New Roman" pitchFamily="18" charset="0"/>
              </a:rPr>
              <a:t> 30-32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algn="just">
              <a:spcBef>
                <a:spcPts val="0"/>
              </a:spcBef>
              <a:defRPr/>
            </a:pPr>
            <a:endParaRPr lang="ru-RU" altLang="ru-RU" sz="100" b="1" dirty="0">
              <a:latin typeface="Times New Roman" pitchFamily="18" charset="0"/>
              <a:cs typeface="Times New Roman" pitchFamily="18" charset="0"/>
            </a:endParaRPr>
          </a:p>
          <a:p>
            <a:pPr algn="ctr">
              <a:spcBef>
                <a:spcPts val="0"/>
              </a:spcBef>
              <a:defRPr/>
            </a:pPr>
            <a:endParaRPr lang="ru-RU" altLang="ru-RU" sz="400" b="1" dirty="0">
              <a:latin typeface="Times New Roman" pitchFamily="18" charset="0"/>
              <a:cs typeface="Times New Roman" pitchFamily="18" charset="0"/>
            </a:endParaRPr>
          </a:p>
          <a:p>
            <a:pPr algn="ctr">
              <a:spcBef>
                <a:spcPts val="0"/>
              </a:spcBef>
              <a:defRPr/>
            </a:pPr>
            <a:r>
              <a:rPr lang="ru-RU" altLang="ru-RU" sz="1200" b="1" dirty="0" err="1">
                <a:latin typeface="Times New Roman" pitchFamily="18" charset="0"/>
                <a:cs typeface="Times New Roman" pitchFamily="18" charset="0"/>
              </a:rPr>
              <a:t>Түнде</a:t>
            </a:r>
            <a:r>
              <a:rPr lang="ru-RU" altLang="ru-RU" sz="1200" b="1" dirty="0">
                <a:latin typeface="Times New Roman" pitchFamily="18" charset="0"/>
                <a:cs typeface="Times New Roman" pitchFamily="18" charset="0"/>
              </a:rPr>
              <a:t> 16 </a:t>
            </a:r>
            <a:r>
              <a:rPr lang="ru-RU" altLang="ru-RU" sz="1200" b="1" dirty="0" err="1">
                <a:latin typeface="Times New Roman" pitchFamily="18" charset="0"/>
                <a:cs typeface="Times New Roman" pitchFamily="18" charset="0"/>
              </a:rPr>
              <a:t>шілдеге</a:t>
            </a:r>
            <a:r>
              <a:rPr lang="kk-KZ"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r>
              <a:rPr lang="ru-RU" altLang="ru-RU" sz="1200" b="1" dirty="0">
                <a:latin typeface="Times New Roman" pitchFamily="18" charset="0"/>
                <a:cs typeface="Times New Roman" pitchFamily="18" charset="0"/>
              </a:rPr>
              <a:t> </a:t>
            </a:r>
          </a:p>
          <a:p>
            <a:pPr indent="182563" algn="ctr">
              <a:spcBef>
                <a:spcPts val="0"/>
              </a:spcBef>
              <a:defRPr/>
            </a:pPr>
            <a:r>
              <a:rPr lang="kk-KZ" sz="1200" b="1" dirty="0">
                <a:latin typeface="Times New Roman" panose="02020603050405020304" pitchFamily="18" charset="0"/>
                <a:cs typeface="Times New Roman" panose="02020603050405020304" pitchFamily="18" charset="0"/>
              </a:rPr>
              <a:t>15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a:t>
            </a:r>
            <a:r>
              <a:rPr lang="" sz="1200" b="1" dirty="0">
                <a:latin typeface="Times New Roman" panose="02020603050405020304" pitchFamily="18" charset="0"/>
                <a:cs typeface="Times New Roman" panose="02020603050405020304" pitchFamily="18" charset="0"/>
              </a:rPr>
              <a:t>0</a:t>
            </a:r>
            <a:r>
              <a:rPr lang="ru-RU" sz="1200" b="1" dirty="0">
                <a:latin typeface="Times New Roman" panose="02020603050405020304" pitchFamily="18" charset="0"/>
                <a:cs typeface="Times New Roman" panose="02020603050405020304" pitchFamily="18" charset="0"/>
              </a:rPr>
              <a:t>-дан 16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a:t>
            </a:r>
            <a:r>
              <a:rPr lang="" sz="1200" b="1" dirty="0">
                <a:latin typeface="Times New Roman" panose="02020603050405020304" pitchFamily="18" charset="0"/>
                <a:cs typeface="Times New Roman" panose="02020603050405020304" pitchFamily="18" charset="0"/>
              </a:rPr>
              <a:t>8</a:t>
            </a:r>
            <a:r>
              <a:rPr lang="ru-RU" sz="1200" b="1" dirty="0">
                <a:latin typeface="Times New Roman" panose="02020603050405020304" pitchFamily="18" charset="0"/>
                <a:cs typeface="Times New Roman" panose="02020603050405020304" pitchFamily="18" charset="0"/>
              </a:rPr>
              <a:t>-</a:t>
            </a:r>
            <a:r>
              <a:rPr lang="ru-RU" sz="1200" b="1" dirty="0" err="1">
                <a:latin typeface="Times New Roman" panose="02020603050405020304" pitchFamily="18" charset="0"/>
                <a:cs typeface="Times New Roman" panose="02020603050405020304" pitchFamily="18" charset="0"/>
              </a:rPr>
              <a:t>ге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Жел шығыстан соғады, күші 2-7 м/с. Ауа температурасы 14-16 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3" name="TextBox 13"/>
          <p:cNvSpPr txBox="1"/>
          <p:nvPr/>
        </p:nvSpPr>
        <p:spPr>
          <a:xfrm>
            <a:off x="5019293" y="341847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rgbClr val="FF0000"/>
              </a:solidFill>
              <a:latin typeface="Times New Roman" panose="02020603050405020304" pitchFamily="18" charset="0"/>
              <a:cs typeface="Times New Roman" panose="02020603050405020304" pitchFamily="18" charset="0"/>
            </a:endParaRPr>
          </a:p>
        </p:txBody>
      </p:sp>
      <p:sp>
        <p:nvSpPr>
          <p:cNvPr id="6" name="TextBox 13">
            <a:extLst>
              <a:ext uri="{FF2B5EF4-FFF2-40B4-BE49-F238E27FC236}">
                <a16:creationId xmlns:a16="http://schemas.microsoft.com/office/drawing/2014/main" id="{F5C3B971-9920-92E1-DA07-F809A3C7FBC5}"/>
              </a:ext>
            </a:extLst>
          </p:cNvPr>
          <p:cNvSpPr txBox="1"/>
          <p:nvPr/>
        </p:nvSpPr>
        <p:spPr>
          <a:xfrm>
            <a:off x="5018549" y="2178609"/>
            <a:ext cx="4680169" cy="120032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a:solidFill>
                  <a:schemeClr val="tx1"/>
                </a:solidFill>
                <a:latin typeface="Times New Roman" panose="02020603050405020304" pitchFamily="18" charset="0"/>
                <a:cs typeface="Times New Roman" panose="02020603050405020304" pitchFamily="18" charset="0"/>
              </a:rPr>
              <a:t>Түнде 15, 16 шілдеде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жиналуына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күндіз</a:t>
            </a:r>
            <a:r>
              <a:rPr lang="ru-RU" sz="1200" dirty="0">
                <a:solidFill>
                  <a:schemeClr val="tx1"/>
                </a:solidFill>
                <a:latin typeface="Times New Roman" panose="02020603050405020304" pitchFamily="18" charset="0"/>
                <a:cs typeface="Times New Roman" panose="02020603050405020304" pitchFamily="18" charset="0"/>
              </a:rPr>
              <a:t>                          15 </a:t>
            </a:r>
            <a:r>
              <a:rPr lang="ru-RU" sz="1200" dirty="0" err="1">
                <a:solidFill>
                  <a:schemeClr val="tx1"/>
                </a:solidFill>
                <a:latin typeface="Times New Roman" panose="02020603050405020304" pitchFamily="18" charset="0"/>
                <a:cs typeface="Times New Roman" panose="02020603050405020304" pitchFamily="18" charset="0"/>
              </a:rPr>
              <a:t>шілдеде</a:t>
            </a:r>
            <a:r>
              <a:rPr lang="kk-KZ" sz="1200" dirty="0">
                <a:solidFill>
                  <a:schemeClr val="tx1"/>
                </a:solidFill>
                <a:latin typeface="Times New Roman" panose="02020603050405020304" pitchFamily="18" charset="0"/>
                <a:cs typeface="Times New Roman" panose="02020603050405020304" pitchFamily="18" charset="0"/>
              </a:rPr>
              <a:t> м</a:t>
            </a:r>
            <a:r>
              <a:rPr lang="ru-RU" sz="1200" dirty="0" err="1">
                <a:solidFill>
                  <a:schemeClr val="tx1"/>
                </a:solidFill>
                <a:latin typeface="Times New Roman" panose="02020603050405020304" pitchFamily="18" charset="0"/>
                <a:cs typeface="Times New Roman" panose="02020603050405020304" pitchFamily="18" charset="0"/>
              </a:rPr>
              <a:t>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сейілуіне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 name="Таблица 2">
            <a:extLst>
              <a:ext uri="{FF2B5EF4-FFF2-40B4-BE49-F238E27FC236}">
                <a16:creationId xmlns:a16="http://schemas.microsoft.com/office/drawing/2014/main" id="{AE83320A-9390-EE61-8C9D-8C338EC4D417}"/>
              </a:ext>
            </a:extLst>
          </p:cNvPr>
          <p:cNvGraphicFramePr>
            <a:graphicFrameLocks noGrp="1"/>
          </p:cNvGraphicFramePr>
          <p:nvPr>
            <p:extLst>
              <p:ext uri="{D42A27DB-BD31-4B8C-83A1-F6EECF244321}">
                <p14:modId xmlns:p14="http://schemas.microsoft.com/office/powerpoint/2010/main" val="4216413003"/>
              </p:ext>
            </p:extLst>
          </p:nvPr>
        </p:nvGraphicFramePr>
        <p:xfrm>
          <a:off x="5018549" y="4203991"/>
          <a:ext cx="4742988" cy="2079970"/>
        </p:xfrm>
        <a:graphic>
          <a:graphicData uri="http://schemas.openxmlformats.org/drawingml/2006/table">
            <a:tbl>
              <a:tblPr firstRow="1" bandRow="1">
                <a:tableStyleId>{5C22544A-7EE6-4342-B048-85BDC9FD1C3A}</a:tableStyleId>
              </a:tblPr>
              <a:tblGrid>
                <a:gridCol w="1792008">
                  <a:extLst>
                    <a:ext uri="{9D8B030D-6E8A-4147-A177-3AD203B41FA5}">
                      <a16:colId xmlns:a16="http://schemas.microsoft.com/office/drawing/2014/main" val="3583770891"/>
                    </a:ext>
                  </a:extLst>
                </a:gridCol>
                <a:gridCol w="1429718">
                  <a:extLst>
                    <a:ext uri="{9D8B030D-6E8A-4147-A177-3AD203B41FA5}">
                      <a16:colId xmlns:a16="http://schemas.microsoft.com/office/drawing/2014/main" val="1276116030"/>
                    </a:ext>
                  </a:extLst>
                </a:gridCol>
                <a:gridCol w="1521262">
                  <a:extLst>
                    <a:ext uri="{9D8B030D-6E8A-4147-A177-3AD203B41FA5}">
                      <a16:colId xmlns:a16="http://schemas.microsoft.com/office/drawing/2014/main" val="2096923049"/>
                    </a:ext>
                  </a:extLst>
                </a:gridCol>
              </a:tblGrid>
              <a:tr h="616930">
                <a:tc>
                  <a:txBody>
                    <a:bodyPr/>
                    <a:lstStyle/>
                    <a:p>
                      <a:pPr algn="ctr"/>
                      <a:endParaRPr lang="ru-RU" sz="1000" dirty="0">
                        <a:solidFill>
                          <a:schemeClr val="tx1"/>
                        </a:solidFill>
                        <a:latin typeface="Times New Roman" panose="02020603050405020304" pitchFamily="18" charset="0"/>
                        <a:cs typeface="Times New Roman" panose="02020603050405020304" pitchFamily="18" charset="0"/>
                      </a:endParaRPr>
                    </a:p>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ШЖШм.б</a:t>
                      </a:r>
                      <a:r>
                        <a:rPr lang="ru-RU" sz="1000" dirty="0">
                          <a:solidFill>
                            <a:schemeClr val="tx1"/>
                          </a:solidFill>
                          <a:latin typeface="Times New Roman" panose="02020603050405020304" pitchFamily="18" charset="0"/>
                          <a:cs typeface="Times New Roman" panose="02020603050405020304" pitchFamily="18" charset="0"/>
                        </a:rPr>
                        <a:t>.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10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33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0,065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5409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1,082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282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1,409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106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1061">
                <a:tc>
                  <a:txBody>
                    <a:bodyPr/>
                    <a:lstStyle/>
                    <a:p>
                      <a:r>
                        <a:rPr lang="ru-RU" sz="10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43300253"/>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13 «Б»</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В. Клинка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7В</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Семипалатинская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37125" y="6236004"/>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146889" y="5833424"/>
            <a:ext cx="4521389" cy="276999"/>
          </a:xfrm>
          <a:prstGeom prst="rect">
            <a:avLst/>
          </a:prstGeom>
          <a:solidFill>
            <a:schemeClr val="bg1"/>
          </a:solidFill>
          <a:ln w="9525">
            <a:noFill/>
          </a:ln>
        </p:spPr>
        <p:txBody>
          <a:bodyPr wrap="square">
            <a:spAutoFit/>
          </a:bodyPr>
          <a:lstStyle/>
          <a:p>
            <a:pPr eaLnBrk="0" hangingPunct="0"/>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А.Т. / Ақанова А.Е.</a:t>
            </a:r>
          </a:p>
        </p:txBody>
      </p:sp>
      <p:graphicFrame>
        <p:nvGraphicFramePr>
          <p:cNvPr id="20" name="Таблица 19"/>
          <p:cNvGraphicFramePr/>
          <p:nvPr>
            <p:extLst>
              <p:ext uri="{D42A27DB-BD31-4B8C-83A1-F6EECF244321}">
                <p14:modId xmlns:p14="http://schemas.microsoft.com/office/powerpoint/2010/main" val="3630647364"/>
              </p:ext>
            </p:extLst>
          </p:nvPr>
        </p:nvGraphicFramePr>
        <p:xfrm>
          <a:off x="5277484" y="490845"/>
          <a:ext cx="4167505" cy="772416"/>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0,12 ≤ 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0,24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66465136"/>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86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ru-RU" sz="800" dirty="0">
                          <a:latin typeface="Times New Roman" panose="02020603050405020304" pitchFamily="18" charset="0"/>
                          <a:cs typeface="Times New Roman" panose="02020603050405020304" pitchFamily="18" charset="0"/>
                        </a:rPr>
                        <a:t>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208-662,</a:t>
                      </a:r>
                      <a:r>
                        <a:rPr lang="kk-KZ" sz="800" baseline="0" dirty="0">
                          <a:latin typeface="Times New Roman" panose="02020603050405020304" pitchFamily="18" charset="0"/>
                          <a:cs typeface="Times New Roman" panose="02020603050405020304" pitchFamily="18" charset="0"/>
                        </a:rPr>
                        <a:t> 208-664</a:t>
                      </a:r>
                      <a:endParaRPr sz="800" u="none"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u="none"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u="none"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21110</TotalTime>
  <Words>617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Синоптики</cp:lastModifiedBy>
  <cp:revision>4490</cp:revision>
  <cp:lastPrinted>2021-07-01T03:56:27Z</cp:lastPrinted>
  <dcterms:created xsi:type="dcterms:W3CDTF">2018-03-27T06:03:00Z</dcterms:created>
  <dcterms:modified xsi:type="dcterms:W3CDTF">2026-07-14T07:27:53Z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