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15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12906500"/>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a:solidFill>
                            <a:srgbClr val="002060"/>
                          </a:solidFill>
                          <a:latin typeface="Times New Roman" panose="02020603050405020304" pitchFamily="18" charset="0"/>
                          <a:cs typeface="Times New Roman" panose="02020603050405020304" pitchFamily="18" charset="0"/>
                        </a:rPr>
                        <a:t>№134</a:t>
                      </a: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30</a:t>
                      </a:r>
                      <a:r>
                        <a:rPr lang="en-US"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6</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a:latin typeface="Times New Roman" panose="02020603050405020304" pitchFamily="18" charset="0"/>
                <a:cs typeface="Times New Roman" panose="02020603050405020304" pitchFamily="18" charset="0"/>
              </a:rPr>
              <a:t>30 </a:t>
            </a:r>
            <a:r>
              <a:rPr lang="kk-KZ" altLang="ru-RU" sz="1200" b="1" dirty="0">
                <a:latin typeface="Times New Roman" panose="02020603050405020304" pitchFamily="18" charset="0"/>
                <a:cs typeface="Times New Roman" panose="02020603050405020304" pitchFamily="18" charset="0"/>
              </a:rPr>
              <a:t>маусымға  </a:t>
            </a:r>
            <a:r>
              <a:rPr lang="ru-RU" altLang="ru-RU" sz="1200" b="1" dirty="0" err="1">
                <a:latin typeface="Times New Roman" panose="02020603050405020304" pitchFamily="18" charset="0"/>
                <a:cs typeface="Times New Roman" panose="02020603050405020304" pitchFamily="18" charset="0"/>
              </a:rPr>
              <a:t>Түркістан 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 ауасының  жағдайы</a:t>
            </a:r>
            <a:r>
              <a:rPr lang="ru-RU" altLang="ru-RU" sz="120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17008284"/>
              </p:ext>
            </p:extLst>
          </p:nvPr>
        </p:nvGraphicFramePr>
        <p:xfrm>
          <a:off x="5013732" y="4257917"/>
          <a:ext cx="4691064" cy="1172892"/>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1124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solidFill>
                            <a:schemeClr val="tx1"/>
                          </a:solidFill>
                          <a:latin typeface="Times New Roman" panose="02020603050405020304" pitchFamily="18" charset="0"/>
                          <a:cs typeface="Times New Roman" panose="02020603050405020304" pitchFamily="18" charset="0"/>
                        </a:rPr>
                        <a:t>2048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solidFill>
                            <a:schemeClr val="tx1"/>
                          </a:solidFill>
                          <a:latin typeface="Times New Roman" panose="02020603050405020304" pitchFamily="18" charset="0"/>
                          <a:cs typeface="Times New Roman" panose="02020603050405020304" pitchFamily="18" charset="0"/>
                        </a:rPr>
                        <a:t>0,410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736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solidFill>
                            <a:schemeClr val="tx1"/>
                          </a:solidFill>
                          <a:latin typeface="Times New Roman" panose="02020603050405020304" pitchFamily="18" charset="0"/>
                          <a:cs typeface="Times New Roman" panose="02020603050405020304" pitchFamily="18" charset="0"/>
                        </a:rPr>
                        <a:t>143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a:solidFill>
                            <a:schemeClr val="tx1"/>
                          </a:solidFill>
                          <a:latin typeface="Times New Roman" panose="02020603050405020304" pitchFamily="18" charset="0"/>
                          <a:cs typeface="Times New Roman" panose="02020603050405020304" pitchFamily="18" charset="0"/>
                        </a:rPr>
                        <a:t>0,717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bl>
          </a:graphicData>
        </a:graphic>
      </p:graphicFrame>
      <p:sp>
        <p:nvSpPr>
          <p:cNvPr id="16" name="Прямоугольник 15"/>
          <p:cNvSpPr/>
          <p:nvPr/>
        </p:nvSpPr>
        <p:spPr>
          <a:xfrm>
            <a:off x="4977033" y="115888"/>
            <a:ext cx="4762314" cy="2015936"/>
          </a:xfrm>
          <a:prstGeom prst="rect">
            <a:avLst/>
          </a:prstGeom>
        </p:spPr>
        <p:txBody>
          <a:bodyPr wrap="square">
            <a:spAutoFit/>
          </a:bodyPr>
          <a:lstStyle/>
          <a:p>
            <a:pPr algn="ctr"/>
            <a:r>
              <a:rPr lang="ru-RU" altLang="ru-RU" sz="1200" b="1" dirty="0" err="1">
                <a:latin typeface="Times New Roman" panose="02020603050405020304" pitchFamily="18" charset="0"/>
                <a:cs typeface="Times New Roman" panose="02020603050405020304" pitchFamily="18" charset="0"/>
              </a:rPr>
              <a:t>Түркістан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01</a:t>
            </a:r>
            <a:r>
              <a:rPr lang="en-US"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шілдеге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30 маусымнан </a:t>
            </a:r>
            <a:r>
              <a:rPr lang="en-US"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01 шілдеге 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a:latin typeface="Times New Roman" pitchFamily="18" charset="0"/>
                <a:cs typeface="Times New Roman" pitchFamily="18" charset="0"/>
              </a:rPr>
              <a:t>      Көшпелі бұлтты, күннің екінші жартысында өткінші жаңбыр, найзағай. Оңтүстік-батыстан жел соғады, күші 8-13, екпіні 15-20 м/с. Ауа температурасы түнде 20-22, күндіз 33-35 градус жылы.</a:t>
            </a:r>
          </a:p>
          <a:p>
            <a:pPr algn="just"/>
            <a:endParaRPr lang="kk-KZ" sz="1100" dirty="0">
              <a:latin typeface="Times New Roman" pitchFamily="18" charset="0"/>
              <a:cs typeface="Times New Roman" pitchFamily="18" charset="0"/>
            </a:endParaRPr>
          </a:p>
          <a:p>
            <a:pPr indent="182563" algn="ctr"/>
            <a:r>
              <a:rPr lang="kk-KZ" altLang="ru-RU" sz="1200" b="1" dirty="0">
                <a:latin typeface="Times New Roman" pitchFamily="18" charset="0"/>
                <a:cs typeface="Times New Roman" pitchFamily="18" charset="0"/>
              </a:rPr>
              <a:t>  Түнде 02</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шілдеге ауа-райы болжамы</a:t>
            </a:r>
            <a:endParaRPr lang="ru-RU" sz="1200" b="1" dirty="0">
              <a:latin typeface="Times New Roman" panose="02020603050405020304" pitchFamily="18" charset="0"/>
              <a:cs typeface="Times New Roman" panose="02020603050405020304" pitchFamily="18" charset="0"/>
            </a:endParaRPr>
          </a:p>
          <a:p>
            <a:pPr indent="182563" algn="ctr"/>
            <a:r>
              <a:rPr lang="kk-KZ" altLang="ru-RU" sz="1200" b="1" dirty="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 сағ. 01 шілдеден  0</a:t>
            </a:r>
            <a:r>
              <a:rPr lang="en-US" altLang="ru-RU" sz="1200" b="1" dirty="0">
                <a:latin typeface="Times New Roman" pitchFamily="18" charset="0"/>
                <a:cs typeface="Times New Roman" pitchFamily="18" charset="0"/>
              </a:rPr>
              <a:t>8</a:t>
            </a:r>
            <a:r>
              <a:rPr lang="kk-KZ" altLang="ru-RU" sz="1200" b="1" dirty="0">
                <a:latin typeface="Times New Roman" pitchFamily="18" charset="0"/>
                <a:cs typeface="Times New Roman" pitchFamily="18" charset="0"/>
              </a:rPr>
              <a:t> сағ. 02 шілдеге дейін</a:t>
            </a:r>
            <a:endParaRPr lang="en-US" altLang="ru-RU" sz="12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Көшпелі бұлтты, өткінші жаңбыр, найзағай</a:t>
            </a:r>
            <a:r>
              <a:rPr lang="uz-Cyrl-UZ" sz="1100" dirty="0">
                <a:latin typeface="Times New Roman" pitchFamily="18" charset="0"/>
                <a:cs typeface="Times New Roman" pitchFamily="18" charset="0"/>
              </a:rPr>
              <a:t>. </a:t>
            </a:r>
            <a:r>
              <a:rPr lang="kk-KZ" sz="1100" dirty="0">
                <a:latin typeface="Times New Roman" pitchFamily="18" charset="0"/>
                <a:cs typeface="Times New Roman" pitchFamily="18" charset="0"/>
              </a:rPr>
              <a:t>Оңтүстік-батыстан жел соғады, күші 8-13, екпіні 15-20 м/с. Ауа температурасы 20-22 градус жылы.</a:t>
            </a:r>
          </a:p>
          <a:p>
            <a:pPr lvl="0" indent="182563" algn="just"/>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көтеріңкі 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a:latin typeface="Times New Roman" panose="02020603050405020304" pitchFamily="18" charset="0"/>
                <a:cs typeface="Times New Roman" panose="02020603050405020304" pitchFamily="18" charset="0"/>
              </a:rPr>
              <a:t>Алаша Байтақ жырау көшесі, Оралман ауданы</a:t>
            </a:r>
          </a:p>
          <a:p>
            <a:r>
              <a:rPr lang="ru-RU" altLang="ru-RU" sz="1200" dirty="0">
                <a:solidFill>
                  <a:srgbClr val="000000"/>
                </a:solidFill>
                <a:latin typeface="Times New Roman" panose="02020603050405020304" pitchFamily="18" charset="0"/>
                <a:cs typeface="Times New Roman" panose="02020603050405020304" pitchFamily="18" charset="0"/>
              </a:rPr>
              <a:t>№ 2 – </a:t>
            </a:r>
            <a:r>
              <a:rPr lang="kk-KZ" sz="1200" dirty="0">
                <a:latin typeface="Times New Roman" panose="02020603050405020304" pitchFamily="18" charset="0"/>
                <a:cs typeface="Times New Roman" panose="02020603050405020304" pitchFamily="18" charset="0"/>
              </a:rPr>
              <a:t>Қала орталығы, Б. Саттарханов даңғылы</a:t>
            </a:r>
          </a:p>
          <a:p>
            <a:r>
              <a:rPr lang="ru-RU" altLang="ru-RU" sz="1200" dirty="0">
                <a:solidFill>
                  <a:srgbClr val="000000"/>
                </a:solidFill>
                <a:latin typeface="Times New Roman" panose="02020603050405020304" pitchFamily="18" charset="0"/>
                <a:cs typeface="Times New Roman" panose="02020603050405020304" pitchFamily="18" charset="0"/>
              </a:rPr>
              <a:t>№ 3 – </a:t>
            </a:r>
            <a:r>
              <a:rPr lang="kk-KZ" sz="1200" dirty="0">
                <a:latin typeface="Times New Roman" panose="02020603050405020304" pitchFamily="18" charset="0"/>
                <a:cs typeface="Times New Roman" panose="02020603050405020304" pitchFamily="18" charset="0"/>
              </a:rPr>
              <a:t>А. Сандыбай  к., 58В</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Бекзат ш.а.</a:t>
            </a:r>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Метеорологиялық</a:t>
                        </a:r>
                        <a:r>
                          <a:rPr lang="kk-KZ" altLang="en-US" sz="800" baseline="0" dirty="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lang="kk-KZ" sz="800" dirty="0">
                            <a:latin typeface="Times New Roman" panose="02020603050405020304" pitchFamily="18" charset="0"/>
                            <a:cs typeface="Times New Roman" panose="02020603050405020304" pitchFamily="18" charset="0"/>
                          </a:rPr>
                          <a:t>52</a:t>
                        </a:r>
                        <a:r>
                          <a:rPr sz="80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53</a:t>
                        </a:r>
                        <a:r>
                          <a:rPr sz="80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ction="ppaction://noaction"/>
                          </a:rPr>
                          <a:t>omp_uko@meteo.kz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72) </a:t>
                        </a:r>
                        <a:r>
                          <a:rPr lang="kk-KZ" sz="800" dirty="0">
                            <a:latin typeface="Times New Roman" panose="02020603050405020304" pitchFamily="18" charset="0"/>
                            <a:cs typeface="Times New Roman" panose="02020603050405020304" pitchFamily="18" charset="0"/>
                          </a:rPr>
                          <a:t>54-09-75</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lmzps_uko@meteo.kz</a:t>
                        </a:r>
                        <a:r>
                          <a:rPr lang="kk-KZ"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Шымкент қ., </a:t>
              </a:r>
              <a:r>
                <a:rPr lang="ru-RU" altLang="ru-RU" sz="1000" i="1" dirty="0" err="1">
                  <a:latin typeface="Times New Roman" panose="02020603050405020304" pitchFamily="18" charset="0"/>
                  <a:cs typeface="Times New Roman" panose="02020603050405020304" pitchFamily="18" charset="0"/>
                </a:rPr>
                <a:t>Жылқышиев</a:t>
              </a:r>
              <a:r>
                <a:rPr lang="ru-RU" altLang="ru-RU" sz="1000" i="1" dirty="0">
                  <a:latin typeface="Times New Roman" panose="02020603050405020304" pitchFamily="18" charset="0"/>
                  <a:cs typeface="Times New Roman" panose="02020603050405020304" pitchFamily="18" charset="0"/>
                </a:rPr>
                <a:t>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latin typeface="Times New Roman" panose="02020603050405020304" pitchFamily="18" charset="0"/>
                <a:cs typeface="Times New Roman" panose="02020603050405020304" pitchFamily="18" charset="0"/>
              </a:rPr>
              <a:t>Матегова</a:t>
            </a:r>
            <a:r>
              <a:rPr lang="ru-RU" altLang="ru-RU" sz="1200" b="1" i="1" dirty="0">
                <a:latin typeface="Times New Roman" panose="02020603050405020304" pitchFamily="18" charset="0"/>
                <a:cs typeface="Times New Roman" panose="02020603050405020304" pitchFamily="18" charset="0"/>
              </a:rPr>
              <a:t> Е</a:t>
            </a:r>
            <a:r>
              <a:rPr lang="ru-RU" sz="1200" b="1" i="1" dirty="0">
                <a:latin typeface="Times New Roman" panose="02020603050405020304" pitchFamily="18" charset="0"/>
                <a:cs typeface="Times New Roman" panose="02020603050405020304" pitchFamily="18" charset="0"/>
              </a:rPr>
              <a:t>./</a:t>
            </a:r>
            <a:r>
              <a:rPr lang="ru-RU" sz="1200" b="1" i="1" dirty="0" err="1">
                <a:latin typeface="Times New Roman" panose="02020603050405020304" pitchFamily="18" charset="0"/>
                <a:cs typeface="Times New Roman" panose="02020603050405020304" pitchFamily="18" charset="0"/>
              </a:rPr>
              <a:t>Жарменова</a:t>
            </a:r>
            <a:r>
              <a:rPr lang="ru-RU" sz="1200" b="1" i="1">
                <a:latin typeface="Times New Roman" panose="02020603050405020304" pitchFamily="18" charset="0"/>
                <a:cs typeface="Times New Roman" panose="02020603050405020304" pitchFamily="18" charset="0"/>
              </a:rPr>
              <a:t>  Ж.</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a16="http://schemas.microsoft.com/office/drawing/2014/main" val="20000"/>
                    </a:ext>
                  </a:extLst>
                </a:gridCol>
                <a:gridCol w="2869164">
                  <a:extLst>
                    <a:ext uri="{9D8B030D-6E8A-4147-A177-3AD203B41FA5}">
                      <a16:colId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316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14338</TotalTime>
  <Words>580</Words>
  <Application>Microsoft Office PowerPoint</Application>
  <PresentationFormat>Лист A4 (210x297 мм)</PresentationFormat>
  <Paragraphs>77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4237</cp:revision>
  <cp:lastPrinted>2021-07-01T03:56:27Z</cp:lastPrinted>
  <dcterms:created xsi:type="dcterms:W3CDTF">2018-03-27T06:03:00Z</dcterms:created>
  <dcterms:modified xsi:type="dcterms:W3CDTF">2026-06-30T08:27:39Z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