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44445844"/>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181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a:solidFill>
                            <a:srgbClr val="002060"/>
                          </a:solidFill>
                          <a:latin typeface="Times New Roman" panose="02020603050405020304" pitchFamily="18" charset="0"/>
                          <a:cs typeface="Times New Roman" panose="02020603050405020304" pitchFamily="18" charset="0"/>
                        </a:rPr>
                        <a:t>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a:t>
                      </a:r>
                      <a:r>
                        <a:rPr kumimoji="0" lang="ru-RU" altLang="zh-CN" sz="1200" b="1" i="1" u="none" strike="noStrike" kern="1200" cap="none" spc="0" normalizeH="0" baseline="0" noProof="0" dirty="0" err="1">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06998" y="114301"/>
            <a:ext cx="4681538" cy="323165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kk-KZ" sz="1200" b="1" dirty="0">
                <a:solidFill>
                  <a:prstClr val="black"/>
                </a:solidFill>
                <a:latin typeface="Times New Roman" panose="02020603050405020304" pitchFamily="18" charset="0"/>
                <a:cs typeface="Times New Roman" panose="02020603050405020304" pitchFamily="18" charset="0"/>
              </a:rPr>
              <a:t>01 шілдеге </a:t>
            </a:r>
            <a:r>
              <a:rPr lang="kk-KZ" sz="1200" b="1" dirty="0">
                <a:latin typeface="Times New Roman" panose="02020603050405020304" pitchFamily="18" charset="0"/>
                <a:cs typeface="Times New Roman" panose="02020603050405020304" pitchFamily="18" charset="0"/>
              </a:rPr>
              <a:t>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30 маусым сағ. 20-дан 01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solidFill>
                  <a:prstClr val="black"/>
                </a:solidFill>
                <a:latin typeface="Times New Roman" panose="02020603050405020304" pitchFamily="18" charset="0"/>
                <a:ea typeface="Calibri" panose="020F0502020204030204" pitchFamily="34" charset="0"/>
              </a:rPr>
              <a:t>К</a:t>
            </a:r>
            <a:r>
              <a:rPr lang="kk-KZ" sz="1200" dirty="0">
                <a:solidFill>
                  <a:prstClr val="black"/>
                </a:solidFill>
                <a:latin typeface="Times New Roman" panose="02020603050405020304" pitchFamily="18" charset="0"/>
                <a:ea typeface="Calibri" panose="020F0502020204030204" pitchFamily="34" charset="0"/>
              </a:rPr>
              <a:t>өшпелі б</a:t>
            </a:r>
            <a:r>
              <a:rPr lang="ru-RU" sz="1200" dirty="0" err="1">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 та</a:t>
            </a:r>
            <a:r>
              <a:rPr lang="kk-KZ" sz="1200" dirty="0">
                <a:latin typeface="Times New Roman" panose="02020603050405020304" pitchFamily="18" charset="0"/>
                <a:ea typeface="Calibri" panose="020F0502020204030204" pitchFamily="34" charset="0"/>
              </a:rPr>
              <a:t>ңертең және күндіз</a:t>
            </a:r>
            <a:r>
              <a:rPr lang="ru-RU" sz="1200" dirty="0">
                <a:latin typeface="Times New Roman" panose="02020603050405020304" pitchFamily="18" charset="0"/>
                <a:ea typeface="Calibri" panose="020F0502020204030204" pitchFamily="34" charset="0"/>
              </a:rPr>
              <a:t> </a:t>
            </a:r>
            <a:r>
              <a:rPr lang="kk-KZ" sz="1200" dirty="0">
                <a:latin typeface="Times New Roman" panose="02020603050405020304" pitchFamily="18" charset="0"/>
                <a:ea typeface="Calibri" panose="020F0502020204030204" pitchFamily="34" charset="0"/>
              </a:rPr>
              <a:t>жаңбыр, найзағай, кей уақыттарда қатты жаңбыр, бұршақ</a:t>
            </a:r>
            <a:r>
              <a:rPr lang="ru-RU" sz="1200" dirty="0">
                <a:latin typeface="Times New Roman" panose="02020603050405020304" pitchFamily="18" charset="0"/>
                <a:ea typeface="Calibri" panose="020F0502020204030204" pitchFamily="34" charset="0"/>
              </a:rPr>
              <a:t>.</a:t>
            </a:r>
            <a:r>
              <a:rPr lang="kk-KZ" sz="1200" dirty="0">
                <a:latin typeface="Times New Roman" panose="02020603050405020304" pitchFamily="18" charset="0"/>
                <a:ea typeface="Calibri" panose="020F0502020204030204" pitchFamily="34" charset="0"/>
              </a:rPr>
              <a:t> Түнде және таңертең тұман</a:t>
            </a:r>
            <a:r>
              <a:rPr lang="kk-KZ" sz="1200" dirty="0">
                <a:solidFill>
                  <a:prstClr val="black"/>
                </a:solidFill>
                <a:latin typeface="Times New Roman" panose="02020603050405020304" pitchFamily="18" charset="0"/>
                <a:ea typeface="Calibri" panose="020F0502020204030204" pitchFamily="34" charset="0"/>
              </a:rPr>
              <a:t>. Сол</a:t>
            </a:r>
            <a:r>
              <a:rPr lang="ru-RU" sz="1200" dirty="0" err="1">
                <a:solidFill>
                  <a:prstClr val="black"/>
                </a:solidFill>
                <a:latin typeface="Times New Roman" panose="02020603050405020304" pitchFamily="18" charset="0"/>
                <a:ea typeface="Calibri" panose="020F0502020204030204" pitchFamily="34" charset="0"/>
              </a:rPr>
              <a:t>түстік</a:t>
            </a:r>
            <a:r>
              <a:rPr lang="kk-KZ" sz="1200" kern="900" dirty="0">
                <a:solidFill>
                  <a:srgbClr val="000000"/>
                </a:solidFill>
                <a:latin typeface="Times New Roman" panose="02020603050405020304" pitchFamily="18" charset="0"/>
                <a:ea typeface="Times New Roman" panose="02020603050405020304" pitchFamily="18" charset="0"/>
              </a:rPr>
              <a:t>-шығыстан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a:t>
            </a:r>
            <a:r>
              <a:rPr lang="kk-KZ" sz="1200" kern="900" dirty="0">
                <a:solidFill>
                  <a:srgbClr val="000000"/>
                </a:solidFill>
                <a:latin typeface="Times New Roman" panose="02020603050405020304" pitchFamily="18" charset="0"/>
                <a:ea typeface="Times New Roman" panose="02020603050405020304" pitchFamily="18" charset="0"/>
              </a:rPr>
              <a:t>  күші</a:t>
            </a:r>
            <a:r>
              <a:rPr lang="ru-RU" sz="1200" dirty="0">
                <a:solidFill>
                  <a:prstClr val="black"/>
                </a:solidFill>
                <a:latin typeface="Times New Roman" panose="02020603050405020304" pitchFamily="18" charset="0"/>
                <a:cs typeface="Times New Roman" panose="02020603050405020304" pitchFamily="18" charset="0"/>
              </a:rPr>
              <a:t> 9</a:t>
            </a:r>
            <a:r>
              <a:rPr lang="ru-RU" sz="1200" dirty="0">
                <a:solidFill>
                  <a:prstClr val="black"/>
                </a:solidFill>
                <a:latin typeface="Times New Roman" panose="02020603050405020304" pitchFamily="18" charset="0"/>
              </a:rPr>
              <a:t>-14, </a:t>
            </a:r>
            <a:r>
              <a:rPr lang="ru-RU" sz="1200" dirty="0" err="1">
                <a:solidFill>
                  <a:prstClr val="black"/>
                </a:solidFill>
                <a:latin typeface="Times New Roman" panose="02020603050405020304" pitchFamily="18" charset="0"/>
              </a:rPr>
              <a:t>күндіз</a:t>
            </a:r>
            <a:r>
              <a:rPr lang="ru-RU" sz="1200" dirty="0">
                <a:solidFill>
                  <a:prstClr val="black"/>
                </a:solidFill>
                <a:latin typeface="Times New Roman" panose="02020603050405020304" pitchFamily="18" charset="0"/>
              </a:rPr>
              <a:t> </a:t>
            </a:r>
            <a:r>
              <a:rPr lang="ru-RU" sz="1200" dirty="0" err="1">
                <a:solidFill>
                  <a:prstClr val="black"/>
                </a:solidFill>
                <a:latin typeface="Times New Roman" panose="02020603050405020304" pitchFamily="18" charset="0"/>
              </a:rPr>
              <a:t>екпіні</a:t>
            </a:r>
            <a:r>
              <a:rPr lang="ru-RU" sz="1200" dirty="0">
                <a:solidFill>
                  <a:prstClr val="black"/>
                </a:solidFill>
                <a:latin typeface="Times New Roman" panose="02020603050405020304" pitchFamily="18" charset="0"/>
              </a:rPr>
              <a:t> 15-20 </a:t>
            </a:r>
            <a:r>
              <a:rPr lang="ru-RU" sz="1200" dirty="0">
                <a:solidFill>
                  <a:prstClr val="black"/>
                </a:solidFill>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ea typeface="Calibri" panose="020F0502020204030204" pitchFamily="34" charset="0"/>
              </a:rPr>
              <a:t>Ауа</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11-13,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22-24 градус </a:t>
            </a:r>
            <a:r>
              <a:rPr lang="ru-RU" sz="1200" dirty="0" err="1">
                <a:solidFill>
                  <a:prstClr val="black"/>
                </a:solidFill>
                <a:latin typeface="Times New Roman" panose="02020603050405020304" pitchFamily="18" charset="0"/>
                <a:ea typeface="Calibri" panose="020F0502020204030204" pitchFamily="34" charset="0"/>
              </a:rPr>
              <a:t>жылы</a:t>
            </a:r>
            <a:r>
              <a:rPr lang="ru-RU" sz="1200" dirty="0">
                <a:solidFill>
                  <a:prstClr val="black"/>
                </a:solidFill>
                <a:latin typeface="Times New Roman" panose="02020603050405020304" pitchFamily="18" charset="0"/>
                <a:ea typeface="Calibri" panose="020F0502020204030204" pitchFamily="34" charset="0"/>
              </a:rPr>
              <a:t> </a:t>
            </a:r>
            <a:r>
              <a:rPr lang="ru-RU" sz="1200" dirty="0">
                <a:latin typeface="Times New Roman" panose="02020603050405020304" pitchFamily="18" charset="0"/>
                <a:ea typeface="Calibri" panose="020F0502020204030204" pitchFamily="34" charset="0"/>
              </a:rPr>
              <a:t>.</a:t>
            </a:r>
            <a:r>
              <a:rPr lang="kk-KZ" sz="1200" kern="900" dirty="0">
                <a:solidFill>
                  <a:srgbClr val="000000"/>
                </a:solidFill>
                <a:latin typeface="Times New Roman" panose="02020603050405020304" pitchFamily="18" charset="0"/>
                <a:ea typeface="Times New Roman" panose="02020603050405020304" pitchFamily="18" charset="0"/>
              </a:rPr>
              <a:t> </a:t>
            </a:r>
            <a:endParaRPr lang="ru-RU" sz="1200" dirty="0">
              <a:latin typeface="Times New Roman" panose="02020603050405020304" pitchFamily="18" charset="0"/>
              <a:ea typeface="Calibri" panose="020F0502020204030204" pitchFamily="34" charset="0"/>
            </a:endParaRPr>
          </a:p>
          <a:p>
            <a:pPr algn="just"/>
            <a:endParaRPr lang="ru-RU" sz="1200" dirty="0">
              <a:solidFill>
                <a:prstClr val="black"/>
              </a:solidFill>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Түнде 02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a:solidFill>
                  <a:prstClr val="black"/>
                </a:solidFill>
                <a:latin typeface="Times New Roman" panose="02020603050405020304" pitchFamily="18" charset="0"/>
                <a:cs typeface="Times New Roman" panose="02020603050405020304" pitchFamily="18" charset="0"/>
              </a:rPr>
              <a:t>01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a:latin typeface="Times New Roman" panose="02020603050405020304" pitchFamily="18" charset="0"/>
                <a:cs typeface="Times New Roman" panose="02020603050405020304" pitchFamily="18" charset="0"/>
              </a:rPr>
              <a:t>сағ. 20-дан </a:t>
            </a:r>
            <a:r>
              <a:rPr lang="kk-KZ" sz="1200" b="1" dirty="0">
                <a:solidFill>
                  <a:prstClr val="black"/>
                </a:solidFill>
                <a:latin typeface="Times New Roman" panose="02020603050405020304" pitchFamily="18" charset="0"/>
                <a:cs typeface="Times New Roman" panose="02020603050405020304" pitchFamily="18" charset="0"/>
              </a:rPr>
              <a:t>02 шілде </a:t>
            </a:r>
            <a:r>
              <a:rPr lang="kk-KZ" sz="1200" b="1" dirty="0">
                <a:latin typeface="Times New Roman" panose="02020603050405020304" pitchFamily="18" charset="0"/>
                <a:cs typeface="Times New Roman" panose="02020603050405020304" pitchFamily="18" charset="0"/>
              </a:rPr>
              <a:t>сағ. 08-ге дейін </a:t>
            </a:r>
          </a:p>
          <a:p>
            <a:pPr algn="just"/>
            <a:r>
              <a:rPr lang="ru-RU" sz="1200" dirty="0" err="1">
                <a:latin typeface="Times New Roman" panose="02020603050405020304" pitchFamily="18" charset="0"/>
                <a:ea typeface="Calibri" panose="020F0502020204030204" pitchFamily="34" charset="0"/>
              </a:rPr>
              <a:t>Бұлтты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a:solidFill>
                  <a:prstClr val="black"/>
                </a:solidFill>
                <a:latin typeface="Times New Roman" panose="02020603050405020304" pitchFamily="18" charset="0"/>
                <a:ea typeface="Calibri" panose="020F0502020204030204" pitchFamily="34" charset="0"/>
              </a:rPr>
              <a:t>жаңбыр</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Солтүстік</a:t>
            </a:r>
            <a:r>
              <a:rPr lang="kk-KZ" sz="1200" kern="900" dirty="0">
                <a:solidFill>
                  <a:srgbClr val="000000"/>
                </a:solidFill>
                <a:latin typeface="Times New Roman" panose="02020603050405020304" pitchFamily="18" charset="0"/>
                <a:ea typeface="Times New Roman" panose="02020603050405020304" pitchFamily="18" charset="0"/>
              </a:rPr>
              <a:t>-батыстан</a:t>
            </a:r>
            <a:r>
              <a:rPr lang="ru-RU" sz="1200" dirty="0">
                <a:latin typeface="Times New Roman" panose="02020603050405020304" pitchFamily="18" charset="0"/>
                <a:ea typeface="Calibri" panose="020F0502020204030204" pitchFamily="34" charset="0"/>
              </a:rPr>
              <a:t> </a:t>
            </a:r>
            <a:r>
              <a:rPr lang="ru-RU" sz="1200" dirty="0">
                <a:solidFill>
                  <a:prstClr val="black"/>
                </a:solidFill>
                <a:latin typeface="Times New Roman" panose="02020603050405020304" pitchFamily="18" charset="0"/>
                <a:cs typeface="Times New Roman" panose="02020603050405020304" pitchFamily="18" charset="0"/>
              </a:rPr>
              <a:t>жел соғады,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11-13 градус жылы.</a:t>
            </a:r>
          </a:p>
          <a:p>
            <a:pPr algn="just"/>
            <a:endParaRPr lang="ru-RU" sz="1200" dirty="0">
              <a:solidFill>
                <a:prstClr val="black"/>
              </a:solidFill>
              <a:latin typeface="Times New Roman" panose="02020603050405020304" pitchFamily="18" charset="0"/>
              <a:cs typeface="Times New Roman" panose="02020603050405020304" pitchFamily="18" charset="0"/>
            </a:endParaRPr>
          </a:p>
          <a:p>
            <a:pPr lvl="0" indent="177800" algn="just"/>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болуы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8405051"/>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a16="http://schemas.microsoft.com/office/drawing/2014/main" val="3583770891"/>
                    </a:ext>
                  </a:extLst>
                </a:gridCol>
                <a:gridCol w="1447914">
                  <a:extLst>
                    <a:ext uri="{9D8B030D-6E8A-4147-A177-3AD203B41FA5}">
                      <a16:colId xmlns:a16="http://schemas.microsoft.com/office/drawing/2014/main" val="1276116030"/>
                    </a:ext>
                  </a:extLst>
                </a:gridCol>
                <a:gridCol w="1453592">
                  <a:extLst>
                    <a:ext uri="{9D8B030D-6E8A-4147-A177-3AD203B41FA5}">
                      <a16:colId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0.355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30 маусым</a:t>
            </a:r>
          </a:p>
          <a:p>
            <a:pPr lvl="0" algn="ct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extLst>
                    <a:ext uri="{9D8B030D-6E8A-4147-A177-3AD203B41FA5}">
                      <a16:colId xmlns:a16="http://schemas.microsoft.com/office/drawing/2014/main" val="20000"/>
                    </a:ext>
                  </a:extLst>
                </a:gridCol>
                <a:gridCol w="44450">
                  <a:extLst>
                    <a:ext uri="{9D8B030D-6E8A-4147-A177-3AD203B41FA5}">
                      <a16:colId xmlns:a16="http://schemas.microsoft.com/office/drawing/2014/main" val="20001"/>
                    </a:ext>
                  </a:extLst>
                </a:gridCol>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0"/>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1"/>
                  </a:ext>
                </a:extLst>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2"/>
                  </a:ext>
                </a:extLst>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3"/>
                  </a:ext>
                </a:extLst>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extLst>
                  <a:ext uri="{0D108BD9-81ED-4DB2-BD59-A6C34878D82A}">
                    <a16:rowId xmlns:a16="http://schemas.microsoft.com/office/drawing/2014/main" val="10004"/>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en-US"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34</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болжам</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Шибаршина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32559</TotalTime>
  <Words>613</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5861</cp:revision>
  <cp:lastPrinted>2021-07-01T07:38:07Z</cp:lastPrinted>
  <dcterms:created xsi:type="dcterms:W3CDTF">2018-03-27T06:03:00Z</dcterms:created>
  <dcterms:modified xsi:type="dcterms:W3CDTF">2026-06-30T08:47:45Z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