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37223915"/>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kk-KZ" altLang="x-none" sz="1600" b="1" i="1" dirty="0">
                          <a:solidFill>
                            <a:srgbClr val="002060"/>
                          </a:solidFill>
                          <a:latin typeface="Times New Roman" panose="02020603050405020304" pitchFamily="18" charset="0"/>
                          <a:cs typeface="Times New Roman" panose="02020603050405020304" pitchFamily="18" charset="0"/>
                        </a:rPr>
                        <a:t>8</a:t>
                      </a:r>
                      <a:r>
                        <a:rPr lang="en-US" altLang="x-none" sz="1600" b="1" i="1" dirty="0">
                          <a:solidFill>
                            <a:srgbClr val="002060"/>
                          </a:solidFill>
                          <a:latin typeface="Times New Roman" panose="02020603050405020304" pitchFamily="18" charset="0"/>
                          <a:cs typeface="Times New Roman" panose="02020603050405020304" pitchFamily="18" charset="0"/>
                        </a:rPr>
                        <a:t>1</a:t>
                      </a:r>
                      <a:endParaRPr lang="ru-RU" altLang="x-none" sz="1600" b="1" i="1" baseline="0"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a:solidFill>
                            <a:srgbClr val="002060"/>
                          </a:solidFill>
                          <a:latin typeface="Times New Roman" panose="02020603050405020304" pitchFamily="18" charset="0"/>
                          <a:cs typeface="Times New Roman" panose="02020603050405020304" pitchFamily="18" charset="0"/>
                        </a:rPr>
                        <a:t>30</a:t>
                      </a:r>
                      <a:r>
                        <a:rPr lang="kk-KZ"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401178270"/>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024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24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80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7</a:t>
                      </a:r>
                      <a:r>
                        <a:rPr lang="kk-KZ" sz="1000" dirty="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a:t>
                      </a:r>
                      <a:r>
                        <a:rPr lang="en-US" sz="1000" dirty="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9390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r>
                        <a:rPr lang="ru-RU" sz="1000" dirty="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82157">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5</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a:t>
                      </a:r>
                      <a:r>
                        <a:rPr lang="en-US" sz="1000" dirty="0">
                          <a:solidFill>
                            <a:schemeClr val="tx1"/>
                          </a:solidFill>
                          <a:latin typeface="Times New Roman" panose="02020603050405020304" pitchFamily="18" charset="0"/>
                          <a:cs typeface="Times New Roman" panose="02020603050405020304" pitchFamily="18" charset="0"/>
                        </a:rPr>
                        <a:t>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r>
                        <a:rPr lang="en-US" sz="1000" dirty="0">
                          <a:solidFill>
                            <a:schemeClr val="tx1"/>
                          </a:solidFill>
                          <a:latin typeface="Times New Roman" panose="02020603050405020304" pitchFamily="18" charset="0"/>
                          <a:cs typeface="Times New Roman" panose="02020603050405020304" pitchFamily="18" charset="0"/>
                        </a:rPr>
                        <a:t>0</a:t>
                      </a:r>
                      <a:endParaRPr lang="kk-KZ"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en-US" altLang="ru-RU" sz="1200" b="1" dirty="0">
                <a:latin typeface="Times New Roman" panose="02020603050405020304" pitchFamily="18" charset="0"/>
                <a:cs typeface="Times New Roman" panose="02020603050405020304" pitchFamily="18" charset="0"/>
              </a:rPr>
              <a:t>01</a:t>
            </a:r>
            <a:r>
              <a:rPr lang="kk-KZ" altLang="ru-RU" sz="1200" b="1" dirty="0">
                <a:latin typeface="Times New Roman" panose="02020603050405020304" pitchFamily="18" charset="0"/>
                <a:cs typeface="Times New Roman" panose="02020603050405020304" pitchFamily="18" charset="0"/>
              </a:rPr>
              <a:t>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30 </a:t>
            </a:r>
            <a:r>
              <a:rPr lang="ru-RU" altLang="ru-RU" sz="1200" b="1" dirty="0" err="1">
                <a:latin typeface="Times New Roman" pitchFamily="18" charset="0"/>
                <a:cs typeface="Times New Roman" pitchFamily="18" charset="0"/>
              </a:rPr>
              <a:t>маусымна</a:t>
            </a:r>
            <a:r>
              <a:rPr lang="kk-KZ" altLang="ru-RU" sz="1200" b="1" dirty="0">
                <a:latin typeface="Times New Roman" pitchFamily="18" charset="0"/>
                <a:cs typeface="Times New Roman" pitchFamily="18" charset="0"/>
              </a:rPr>
              <a:t>н 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01 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жауын-шашынсыз. Оңтүстік-батыстан жел соғады, күші 8-13, екпіні 15-20 м/с. Ауа температурасы түнде 18-20, күндіз 32-34 градус жылы.</a:t>
            </a:r>
          </a:p>
          <a:p>
            <a:pPr algn="just"/>
            <a:endParaRPr lang="ru-RU"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Түнде 02</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01</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02</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 дейін</a:t>
            </a:r>
          </a:p>
          <a:p>
            <a:pPr indent="182563" algn="ct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өткінші жаңбыр, найзағай</a:t>
            </a:r>
            <a:r>
              <a:rPr lang="ru-RU" sz="1100" dirty="0">
                <a:latin typeface="Times New Roman" pitchFamily="18" charset="0"/>
                <a:cs typeface="Times New Roman" pitchFamily="18" charset="0"/>
              </a:rPr>
              <a:t>.</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8-13, екпіні 15-20 м/с. Ауа температурасы 18-20 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23</a:t>
            </a:r>
          </a:p>
          <a:p>
            <a:pPr algn="just"/>
            <a:r>
              <a:rPr lang="ru-RU" altLang="ru-RU" sz="1200" dirty="0">
                <a:solidFill>
                  <a:srgbClr val="000000"/>
                </a:solidFill>
                <a:latin typeface="Times New Roman" panose="02020603050405020304" pitchFamily="18" charset="0"/>
                <a:cs typeface="Times New Roman" panose="02020603050405020304" pitchFamily="18" charset="0"/>
              </a:rPr>
              <a:t>№ 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алаңы</a:t>
            </a:r>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p>
          <a:p>
            <a:pPr algn="just"/>
            <a:r>
              <a:rPr lang="ru-RU" altLang="ru-RU" sz="1200" dirty="0">
                <a:solidFill>
                  <a:srgbClr val="000000"/>
                </a:solidFill>
                <a:latin typeface="Times New Roman" panose="02020603050405020304" pitchFamily="18" charset="0"/>
                <a:cs typeface="Times New Roman" panose="02020603050405020304" pitchFamily="18" charset="0"/>
              </a:rPr>
              <a:t>№ 5-ш / </a:t>
            </a:r>
            <a:r>
              <a:rPr lang="ru-RU" altLang="ru-RU" sz="1200">
                <a:solidFill>
                  <a:srgbClr val="000000"/>
                </a:solidFill>
                <a:latin typeface="Times New Roman" panose="02020603050405020304" pitchFamily="18" charset="0"/>
                <a:cs typeface="Times New Roman" panose="02020603050405020304" pitchFamily="18" charset="0"/>
              </a:rPr>
              <a:t>қ Самал-3</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dirty="0">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776657"/>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0,14 ≤ Р &lt;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3921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0,25 ≤ Р &lt;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14343</TotalTime>
  <Words>603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4237</cp:revision>
  <cp:lastPrinted>2021-07-01T03:56:27Z</cp:lastPrinted>
  <dcterms:created xsi:type="dcterms:W3CDTF">2018-03-27T06:03:00Z</dcterms:created>
  <dcterms:modified xsi:type="dcterms:W3CDTF">2026-06-30T08:26:46Z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